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Default Extension="xlsx" ContentType="application/vnd.openxmlformats-officedocument.spreadsheetml.sheet"/>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ms-office.legacyDiagramTex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legacyDocTextInfo.bin" ContentType="application/vnd.ms-office.legacyDocTextInfo"/>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1" r:id="rId1"/>
    <p:sldMasterId id="2147483736" r:id="rId2"/>
    <p:sldMasterId id="2147483750" r:id="rId3"/>
  </p:sldMasterIdLst>
  <p:notesMasterIdLst>
    <p:notesMasterId r:id="rId72"/>
  </p:notesMasterIdLst>
  <p:handoutMasterIdLst>
    <p:handoutMasterId r:id="rId73"/>
  </p:handoutMasterIdLst>
  <p:sldIdLst>
    <p:sldId id="256" r:id="rId4"/>
    <p:sldId id="435" r:id="rId5"/>
    <p:sldId id="515" r:id="rId6"/>
    <p:sldId id="436" r:id="rId7"/>
    <p:sldId id="437" r:id="rId8"/>
    <p:sldId id="442" r:id="rId9"/>
    <p:sldId id="443" r:id="rId10"/>
    <p:sldId id="444" r:id="rId11"/>
    <p:sldId id="524" r:id="rId12"/>
    <p:sldId id="525" r:id="rId13"/>
    <p:sldId id="420" r:id="rId14"/>
    <p:sldId id="306" r:id="rId15"/>
    <p:sldId id="417" r:id="rId16"/>
    <p:sldId id="317" r:id="rId17"/>
    <p:sldId id="416" r:id="rId18"/>
    <p:sldId id="418" r:id="rId19"/>
    <p:sldId id="419" r:id="rId20"/>
    <p:sldId id="426" r:id="rId21"/>
    <p:sldId id="440" r:id="rId22"/>
    <p:sldId id="427" r:id="rId23"/>
    <p:sldId id="395" r:id="rId24"/>
    <p:sldId id="471" r:id="rId25"/>
    <p:sldId id="511" r:id="rId26"/>
    <p:sldId id="473" r:id="rId27"/>
    <p:sldId id="474" r:id="rId28"/>
    <p:sldId id="475" r:id="rId29"/>
    <p:sldId id="476" r:id="rId30"/>
    <p:sldId id="484" r:id="rId31"/>
    <p:sldId id="500" r:id="rId32"/>
    <p:sldId id="491" r:id="rId33"/>
    <p:sldId id="477" r:id="rId34"/>
    <p:sldId id="493" r:id="rId35"/>
    <p:sldId id="506" r:id="rId36"/>
    <p:sldId id="478" r:id="rId37"/>
    <p:sldId id="495" r:id="rId38"/>
    <p:sldId id="496" r:id="rId39"/>
    <p:sldId id="479" r:id="rId40"/>
    <p:sldId id="507" r:id="rId41"/>
    <p:sldId id="480" r:id="rId42"/>
    <p:sldId id="481" r:id="rId43"/>
    <p:sldId id="482" r:id="rId44"/>
    <p:sldId id="498" r:id="rId45"/>
    <p:sldId id="490" r:id="rId46"/>
    <p:sldId id="501" r:id="rId47"/>
    <p:sldId id="502" r:id="rId48"/>
    <p:sldId id="508" r:id="rId49"/>
    <p:sldId id="509" r:id="rId50"/>
    <p:sldId id="504" r:id="rId51"/>
    <p:sldId id="503" r:id="rId52"/>
    <p:sldId id="492" r:id="rId53"/>
    <p:sldId id="483" r:id="rId54"/>
    <p:sldId id="486" r:id="rId55"/>
    <p:sldId id="487" r:id="rId56"/>
    <p:sldId id="513" r:id="rId57"/>
    <p:sldId id="510" r:id="rId58"/>
    <p:sldId id="488" r:id="rId59"/>
    <p:sldId id="514" r:id="rId60"/>
    <p:sldId id="470" r:id="rId61"/>
    <p:sldId id="518" r:id="rId62"/>
    <p:sldId id="519" r:id="rId63"/>
    <p:sldId id="517" r:id="rId64"/>
    <p:sldId id="516" r:id="rId65"/>
    <p:sldId id="505" r:id="rId66"/>
    <p:sldId id="497" r:id="rId67"/>
    <p:sldId id="521" r:id="rId68"/>
    <p:sldId id="520" r:id="rId69"/>
    <p:sldId id="522" r:id="rId70"/>
    <p:sldId id="523" r:id="rId71"/>
  </p:sldIdLst>
  <p:sldSz cx="9144000" cy="6858000" type="screen4x3"/>
  <p:notesSz cx="6797675" cy="9926638"/>
  <p:defaultTextStyle>
    <a:defPPr>
      <a:defRPr lang="zh-CN"/>
    </a:defPPr>
    <a:lvl1pPr algn="l" rtl="0" fontAlgn="base">
      <a:spcBef>
        <a:spcPct val="0"/>
      </a:spcBef>
      <a:spcAft>
        <a:spcPct val="0"/>
      </a:spcAft>
      <a:defRPr sz="1600" b="1" kern="1200">
        <a:solidFill>
          <a:srgbClr val="000000"/>
        </a:solidFill>
        <a:latin typeface="Arial" charset="0"/>
        <a:ea typeface="楷体_GB2312" pitchFamily="49" charset="-122"/>
        <a:cs typeface="+mn-cs"/>
      </a:defRPr>
    </a:lvl1pPr>
    <a:lvl2pPr marL="457200" algn="l" rtl="0" fontAlgn="base">
      <a:spcBef>
        <a:spcPct val="0"/>
      </a:spcBef>
      <a:spcAft>
        <a:spcPct val="0"/>
      </a:spcAft>
      <a:defRPr sz="1600" b="1" kern="1200">
        <a:solidFill>
          <a:srgbClr val="000000"/>
        </a:solidFill>
        <a:latin typeface="Arial" charset="0"/>
        <a:ea typeface="楷体_GB2312" pitchFamily="49" charset="-122"/>
        <a:cs typeface="+mn-cs"/>
      </a:defRPr>
    </a:lvl2pPr>
    <a:lvl3pPr marL="914400" algn="l" rtl="0" fontAlgn="base">
      <a:spcBef>
        <a:spcPct val="0"/>
      </a:spcBef>
      <a:spcAft>
        <a:spcPct val="0"/>
      </a:spcAft>
      <a:defRPr sz="1600" b="1" kern="1200">
        <a:solidFill>
          <a:srgbClr val="000000"/>
        </a:solidFill>
        <a:latin typeface="Arial" charset="0"/>
        <a:ea typeface="楷体_GB2312" pitchFamily="49" charset="-122"/>
        <a:cs typeface="+mn-cs"/>
      </a:defRPr>
    </a:lvl3pPr>
    <a:lvl4pPr marL="1371600" algn="l" rtl="0" fontAlgn="base">
      <a:spcBef>
        <a:spcPct val="0"/>
      </a:spcBef>
      <a:spcAft>
        <a:spcPct val="0"/>
      </a:spcAft>
      <a:defRPr sz="1600" b="1" kern="1200">
        <a:solidFill>
          <a:srgbClr val="000000"/>
        </a:solidFill>
        <a:latin typeface="Arial" charset="0"/>
        <a:ea typeface="楷体_GB2312" pitchFamily="49" charset="-122"/>
        <a:cs typeface="+mn-cs"/>
      </a:defRPr>
    </a:lvl4pPr>
    <a:lvl5pPr marL="1828800" algn="l" rtl="0" fontAlgn="base">
      <a:spcBef>
        <a:spcPct val="0"/>
      </a:spcBef>
      <a:spcAft>
        <a:spcPct val="0"/>
      </a:spcAft>
      <a:defRPr sz="1600" b="1" kern="1200">
        <a:solidFill>
          <a:srgbClr val="000000"/>
        </a:solidFill>
        <a:latin typeface="Arial" charset="0"/>
        <a:ea typeface="楷体_GB2312" pitchFamily="49" charset="-122"/>
        <a:cs typeface="+mn-cs"/>
      </a:defRPr>
    </a:lvl5pPr>
    <a:lvl6pPr marL="2286000" algn="l" defTabSz="914400" rtl="0" eaLnBrk="1" latinLnBrk="0" hangingPunct="1">
      <a:defRPr sz="1600" b="1" kern="1200">
        <a:solidFill>
          <a:srgbClr val="000000"/>
        </a:solidFill>
        <a:latin typeface="Arial" charset="0"/>
        <a:ea typeface="楷体_GB2312" pitchFamily="49" charset="-122"/>
        <a:cs typeface="+mn-cs"/>
      </a:defRPr>
    </a:lvl6pPr>
    <a:lvl7pPr marL="2743200" algn="l" defTabSz="914400" rtl="0" eaLnBrk="1" latinLnBrk="0" hangingPunct="1">
      <a:defRPr sz="1600" b="1" kern="1200">
        <a:solidFill>
          <a:srgbClr val="000000"/>
        </a:solidFill>
        <a:latin typeface="Arial" charset="0"/>
        <a:ea typeface="楷体_GB2312" pitchFamily="49" charset="-122"/>
        <a:cs typeface="+mn-cs"/>
      </a:defRPr>
    </a:lvl7pPr>
    <a:lvl8pPr marL="3200400" algn="l" defTabSz="914400" rtl="0" eaLnBrk="1" latinLnBrk="0" hangingPunct="1">
      <a:defRPr sz="1600" b="1" kern="1200">
        <a:solidFill>
          <a:srgbClr val="000000"/>
        </a:solidFill>
        <a:latin typeface="Arial" charset="0"/>
        <a:ea typeface="楷体_GB2312" pitchFamily="49" charset="-122"/>
        <a:cs typeface="+mn-cs"/>
      </a:defRPr>
    </a:lvl8pPr>
    <a:lvl9pPr marL="3657600" algn="l" defTabSz="914400" rtl="0" eaLnBrk="1" latinLnBrk="0" hangingPunct="1">
      <a:defRPr sz="1600" b="1" kern="1200">
        <a:solidFill>
          <a:srgbClr val="000000"/>
        </a:solidFill>
        <a:latin typeface="Arial" charset="0"/>
        <a:ea typeface="楷体_GB2312"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C0C0C0"/>
    <a:srgbClr val="969696"/>
    <a:srgbClr val="FFCC66"/>
    <a:srgbClr val="FF9966"/>
    <a:srgbClr val="FF9933"/>
    <a:srgbClr val="AEAEAE"/>
    <a:srgbClr val="A4081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208" autoAdjust="0"/>
    <p:restoredTop sz="97263" autoAdjust="0"/>
  </p:normalViewPr>
  <p:slideViewPr>
    <p:cSldViewPr>
      <p:cViewPr>
        <p:scale>
          <a:sx n="75" d="100"/>
          <a:sy n="75" d="100"/>
        </p:scale>
        <p:origin x="-846" y="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8958"/>
    </p:cViewPr>
  </p:sorterViewPr>
  <p:notesViewPr>
    <p:cSldViewPr>
      <p:cViewPr varScale="1">
        <p:scale>
          <a:sx n="75" d="100"/>
          <a:sy n="75" d="100"/>
        </p:scale>
        <p:origin x="-2262" y="-90"/>
      </p:cViewPr>
      <p:guideLst>
        <p:guide orient="horz" pos="3127"/>
        <p:guide pos="2142"/>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handoutMaster" Target="handoutMasters/handoutMaster1.xml"/><Relationship Id="rId78" Type="http://schemas.microsoft.com/office/2006/relationships/legacyDocTextInfo" Target="legacyDocTextInfo.bin"/><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s>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238392-5F27-4973-85B7-E20E5C27F41B}"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zh-CN" altLang="en-US"/>
        </a:p>
      </dgm:t>
    </dgm:pt>
    <dgm:pt modelId="{D42C1ADB-27BC-4ED2-B4C9-C164F5AD7B67}">
      <dgm:prSet phldrT="[文本]" custT="1"/>
      <dgm:spPr/>
      <dgm:t>
        <a:bodyPr/>
        <a:lstStyle/>
        <a:p>
          <a:pPr algn="l"/>
          <a:r>
            <a:rPr lang="en-US" altLang="zh-CN" sz="2400" b="1" dirty="0" smtClean="0">
              <a:ea typeface="华文新魏" pitchFamily="2" charset="-122"/>
            </a:rPr>
            <a:t>A</a:t>
          </a:r>
          <a:r>
            <a:rPr lang="zh-CN" altLang="en-US" sz="2400" b="1" dirty="0" smtClean="0">
              <a:ea typeface="华文新魏" pitchFamily="2" charset="-122"/>
            </a:rPr>
            <a:t>股市场</a:t>
          </a:r>
          <a:r>
            <a:rPr lang="en-US" altLang="zh-CN" sz="2400" b="1" dirty="0" smtClean="0">
              <a:ea typeface="华文新魏" pitchFamily="2" charset="-122"/>
            </a:rPr>
            <a:t>IPO</a:t>
          </a:r>
          <a:r>
            <a:rPr lang="zh-CN" altLang="en-US" sz="2400" b="1" dirty="0" smtClean="0">
              <a:ea typeface="华文新魏" pitchFamily="2" charset="-122"/>
            </a:rPr>
            <a:t>形势分析</a:t>
          </a:r>
          <a:endParaRPr lang="zh-CN" altLang="en-US" sz="2400" b="1" dirty="0">
            <a:latin typeface="华文新魏" pitchFamily="2" charset="-122"/>
            <a:ea typeface="华文新魏" pitchFamily="2" charset="-122"/>
          </a:endParaRPr>
        </a:p>
      </dgm:t>
    </dgm:pt>
    <dgm:pt modelId="{7BA0F4A6-7F84-4FD3-801D-34218740AF77}" type="parTrans" cxnId="{0E4E2B5A-DF9C-4F8A-89A6-A2338843E63E}">
      <dgm:prSet/>
      <dgm:spPr/>
      <dgm:t>
        <a:bodyPr/>
        <a:lstStyle/>
        <a:p>
          <a:endParaRPr lang="zh-CN" altLang="en-US"/>
        </a:p>
      </dgm:t>
    </dgm:pt>
    <dgm:pt modelId="{2CB63D01-D784-47F2-A8E5-BD1CE0A935A1}" type="sibTrans" cxnId="{0E4E2B5A-DF9C-4F8A-89A6-A2338843E63E}">
      <dgm:prSet/>
      <dgm:spPr/>
      <dgm:t>
        <a:bodyPr/>
        <a:lstStyle/>
        <a:p>
          <a:endParaRPr lang="zh-CN" altLang="en-US"/>
        </a:p>
      </dgm:t>
    </dgm:pt>
    <dgm:pt modelId="{02CE0A0C-3FE5-4282-BE86-FC74663A2794}">
      <dgm:prSet phldrT="[文本]" custT="1"/>
      <dgm:spPr/>
      <dgm:t>
        <a:bodyPr/>
        <a:lstStyle/>
        <a:p>
          <a:pPr algn="l"/>
          <a:r>
            <a:rPr lang="zh-CN" altLang="en-US" sz="2400" b="1" dirty="0" smtClean="0">
              <a:ea typeface="华文新魏" pitchFamily="2" charset="-122"/>
            </a:rPr>
            <a:t>首次公开发行股票（</a:t>
          </a:r>
          <a:r>
            <a:rPr lang="en-US" altLang="zh-CN" sz="2400" b="1" dirty="0" smtClean="0">
              <a:ea typeface="华文新魏" pitchFamily="2" charset="-122"/>
            </a:rPr>
            <a:t>IPO</a:t>
          </a:r>
          <a:r>
            <a:rPr lang="zh-CN" altLang="en-US" sz="2400" b="1" dirty="0" smtClean="0">
              <a:ea typeface="华文新魏" pitchFamily="2" charset="-122"/>
            </a:rPr>
            <a:t>）概述</a:t>
          </a:r>
          <a:endParaRPr lang="zh-CN" altLang="en-US" sz="2400" b="1" dirty="0">
            <a:latin typeface="华文新魏" pitchFamily="2" charset="-122"/>
            <a:ea typeface="华文新魏" pitchFamily="2" charset="-122"/>
          </a:endParaRPr>
        </a:p>
      </dgm:t>
    </dgm:pt>
    <dgm:pt modelId="{AEFD2AB4-3AF8-491B-B229-B0E4C0632496}" type="parTrans" cxnId="{AADC7725-ACFE-423E-B893-DDB14FE08685}">
      <dgm:prSet/>
      <dgm:spPr/>
      <dgm:t>
        <a:bodyPr/>
        <a:lstStyle/>
        <a:p>
          <a:endParaRPr lang="zh-CN" altLang="en-US"/>
        </a:p>
      </dgm:t>
    </dgm:pt>
    <dgm:pt modelId="{44BD2F04-C44F-42A8-996D-D4517638DB7C}" type="sibTrans" cxnId="{AADC7725-ACFE-423E-B893-DDB14FE08685}">
      <dgm:prSet/>
      <dgm:spPr/>
      <dgm:t>
        <a:bodyPr/>
        <a:lstStyle/>
        <a:p>
          <a:endParaRPr lang="zh-CN" altLang="en-US"/>
        </a:p>
      </dgm:t>
    </dgm:pt>
    <dgm:pt modelId="{3C2826C9-EF55-4FC9-87C6-1E9392A98AF7}">
      <dgm:prSet phldrT="[文本]" custT="1"/>
      <dgm:spPr/>
      <dgm:t>
        <a:bodyPr/>
        <a:lstStyle/>
        <a:p>
          <a:pPr algn="l"/>
          <a:r>
            <a:rPr lang="en-US" altLang="zh-CN" sz="2400" b="1" dirty="0" smtClean="0">
              <a:latin typeface="华文新魏" pitchFamily="2" charset="-122"/>
              <a:ea typeface="华文新魏" pitchFamily="2" charset="-122"/>
            </a:rPr>
            <a:t>IPO</a:t>
          </a:r>
          <a:r>
            <a:rPr lang="zh-CN" altLang="en-US" sz="2400" b="1" dirty="0" smtClean="0">
              <a:latin typeface="华文新魏" pitchFamily="2" charset="-122"/>
              <a:ea typeface="华文新魏" pitchFamily="2" charset="-122"/>
            </a:rPr>
            <a:t>审核重点关注问题</a:t>
          </a:r>
          <a:endParaRPr lang="zh-CN" altLang="en-US" sz="2400" b="1" dirty="0">
            <a:latin typeface="华文新魏" pitchFamily="2" charset="-122"/>
            <a:ea typeface="华文新魏" pitchFamily="2" charset="-122"/>
          </a:endParaRPr>
        </a:p>
      </dgm:t>
    </dgm:pt>
    <dgm:pt modelId="{A836A5EE-9CFE-4B38-AD38-9283420C2CE1}" type="parTrans" cxnId="{D97ACE81-892C-4CF1-BDE0-806BF4728E04}">
      <dgm:prSet/>
      <dgm:spPr/>
      <dgm:t>
        <a:bodyPr/>
        <a:lstStyle/>
        <a:p>
          <a:endParaRPr lang="zh-CN" altLang="en-US"/>
        </a:p>
      </dgm:t>
    </dgm:pt>
    <dgm:pt modelId="{070DF530-4F1F-4B4B-B141-3B12D763B792}" type="sibTrans" cxnId="{D97ACE81-892C-4CF1-BDE0-806BF4728E04}">
      <dgm:prSet/>
      <dgm:spPr/>
      <dgm:t>
        <a:bodyPr/>
        <a:lstStyle/>
        <a:p>
          <a:endParaRPr lang="zh-CN" altLang="en-US"/>
        </a:p>
      </dgm:t>
    </dgm:pt>
    <dgm:pt modelId="{A9785748-5B84-410A-B4EF-9BC441D26C30}">
      <dgm:prSet phldrT="[文本]" custT="1"/>
      <dgm:spPr/>
      <dgm:t>
        <a:bodyPr/>
        <a:lstStyle/>
        <a:p>
          <a:pPr algn="l"/>
          <a:r>
            <a:rPr lang="en-US" altLang="zh-CN" sz="2400" b="1" dirty="0" smtClean="0">
              <a:latin typeface="华文新魏" pitchFamily="2" charset="-122"/>
              <a:ea typeface="华文新魏" pitchFamily="2" charset="-122"/>
            </a:rPr>
            <a:t>IPO</a:t>
          </a:r>
          <a:r>
            <a:rPr lang="zh-CN" altLang="en-US" sz="2400" b="1" dirty="0" smtClean="0">
              <a:latin typeface="华文新魏" pitchFamily="2" charset="-122"/>
              <a:ea typeface="华文新魏" pitchFamily="2" charset="-122"/>
            </a:rPr>
            <a:t>审核主要法律问题</a:t>
          </a:r>
          <a:endParaRPr lang="zh-CN" altLang="en-US" sz="2400" b="1" dirty="0">
            <a:latin typeface="华文新魏" pitchFamily="2" charset="-122"/>
            <a:ea typeface="华文新魏" pitchFamily="2" charset="-122"/>
          </a:endParaRPr>
        </a:p>
      </dgm:t>
    </dgm:pt>
    <dgm:pt modelId="{AA61F257-CCB4-4598-81F3-B1BE89F42EA4}" type="parTrans" cxnId="{F25C614C-BF73-4258-94D7-31A3D4A977E4}">
      <dgm:prSet/>
      <dgm:spPr/>
      <dgm:t>
        <a:bodyPr/>
        <a:lstStyle/>
        <a:p>
          <a:endParaRPr lang="zh-CN" altLang="en-US"/>
        </a:p>
      </dgm:t>
    </dgm:pt>
    <dgm:pt modelId="{66FB91E4-D71D-47B6-BFD6-2140FDA985AD}" type="sibTrans" cxnId="{F25C614C-BF73-4258-94D7-31A3D4A977E4}">
      <dgm:prSet/>
      <dgm:spPr/>
      <dgm:t>
        <a:bodyPr/>
        <a:lstStyle/>
        <a:p>
          <a:endParaRPr lang="zh-CN" altLang="en-US"/>
        </a:p>
      </dgm:t>
    </dgm:pt>
    <dgm:pt modelId="{FABCCF0B-7148-44FB-B886-A7BF7F071985}">
      <dgm:prSet phldrT="[文本]" custT="1"/>
      <dgm:spPr/>
      <dgm:t>
        <a:bodyPr/>
        <a:lstStyle/>
        <a:p>
          <a:pPr algn="l"/>
          <a:r>
            <a:rPr lang="en-US" altLang="zh-CN" sz="2400" b="1" dirty="0" smtClean="0">
              <a:latin typeface="华文新魏" pitchFamily="2" charset="-122"/>
              <a:ea typeface="华文新魏" pitchFamily="2" charset="-122"/>
            </a:rPr>
            <a:t>IPO</a:t>
          </a:r>
          <a:r>
            <a:rPr lang="zh-CN" altLang="en-US" sz="2400" b="1" dirty="0" smtClean="0">
              <a:latin typeface="华文新魏" pitchFamily="2" charset="-122"/>
              <a:ea typeface="华文新魏" pitchFamily="2" charset="-122"/>
            </a:rPr>
            <a:t>审核主要财务问题</a:t>
          </a:r>
          <a:endParaRPr lang="zh-CN" altLang="en-US" sz="2400" b="1" dirty="0">
            <a:latin typeface="华文新魏" pitchFamily="2" charset="-122"/>
            <a:ea typeface="华文新魏" pitchFamily="2" charset="-122"/>
          </a:endParaRPr>
        </a:p>
      </dgm:t>
    </dgm:pt>
    <dgm:pt modelId="{AF63CC31-B324-4B49-97AA-3A0324F45D47}" type="parTrans" cxnId="{221BE564-8404-45F8-9543-8F02F2B1204E}">
      <dgm:prSet/>
      <dgm:spPr/>
    </dgm:pt>
    <dgm:pt modelId="{21A2AA65-4005-4FA9-BD25-4DE41D8208EB}" type="sibTrans" cxnId="{221BE564-8404-45F8-9543-8F02F2B1204E}">
      <dgm:prSet/>
      <dgm:spPr/>
    </dgm:pt>
    <dgm:pt modelId="{F233BDA4-ED48-46A3-AAC3-B1D5258ED2B5}" type="pres">
      <dgm:prSet presAssocID="{EF238392-5F27-4973-85B7-E20E5C27F41B}" presName="linearFlow" presStyleCnt="0">
        <dgm:presLayoutVars>
          <dgm:dir/>
          <dgm:resizeHandles val="exact"/>
        </dgm:presLayoutVars>
      </dgm:prSet>
      <dgm:spPr/>
      <dgm:t>
        <a:bodyPr/>
        <a:lstStyle/>
        <a:p>
          <a:endParaRPr lang="zh-CN" altLang="en-US"/>
        </a:p>
      </dgm:t>
    </dgm:pt>
    <dgm:pt modelId="{327A716B-03D2-4C54-8FC1-B9039362555A}" type="pres">
      <dgm:prSet presAssocID="{D42C1ADB-27BC-4ED2-B4C9-C164F5AD7B67}" presName="composite" presStyleCnt="0"/>
      <dgm:spPr/>
    </dgm:pt>
    <dgm:pt modelId="{A966BFAE-C2BE-4D87-BCD4-204D41FD8EA5}" type="pres">
      <dgm:prSet presAssocID="{D42C1ADB-27BC-4ED2-B4C9-C164F5AD7B67}" presName="imgShp" presStyleLbl="fgImgPlace1" presStyleIdx="0" presStyleCnt="5"/>
      <dgm:spPr>
        <a:blipFill rotWithShape="0">
          <a:blip xmlns:r="http://schemas.openxmlformats.org/officeDocument/2006/relationships" r:embed="rId1"/>
          <a:stretch>
            <a:fillRect/>
          </a:stretch>
        </a:blipFill>
      </dgm:spPr>
    </dgm:pt>
    <dgm:pt modelId="{8F4C5F52-9FA6-40E5-9D0F-756717DB6F41}" type="pres">
      <dgm:prSet presAssocID="{D42C1ADB-27BC-4ED2-B4C9-C164F5AD7B67}" presName="txShp" presStyleLbl="node1" presStyleIdx="0" presStyleCnt="5">
        <dgm:presLayoutVars>
          <dgm:bulletEnabled val="1"/>
        </dgm:presLayoutVars>
      </dgm:prSet>
      <dgm:spPr/>
      <dgm:t>
        <a:bodyPr/>
        <a:lstStyle/>
        <a:p>
          <a:endParaRPr lang="zh-CN" altLang="en-US"/>
        </a:p>
      </dgm:t>
    </dgm:pt>
    <dgm:pt modelId="{B617667B-5380-4E57-AADF-73DDF5DC172F}" type="pres">
      <dgm:prSet presAssocID="{2CB63D01-D784-47F2-A8E5-BD1CE0A935A1}" presName="spacing" presStyleCnt="0"/>
      <dgm:spPr/>
    </dgm:pt>
    <dgm:pt modelId="{55F0FB26-DE5A-4D6D-AB1C-A8BDF9A0F132}" type="pres">
      <dgm:prSet presAssocID="{02CE0A0C-3FE5-4282-BE86-FC74663A2794}" presName="composite" presStyleCnt="0"/>
      <dgm:spPr/>
    </dgm:pt>
    <dgm:pt modelId="{94412484-3820-4C05-B768-E79EBABAEBC4}" type="pres">
      <dgm:prSet presAssocID="{02CE0A0C-3FE5-4282-BE86-FC74663A2794}" presName="imgShp" presStyleLbl="fgImgPlace1" presStyleIdx="1" presStyleCnt="5"/>
      <dgm:spPr>
        <a:blipFill rotWithShape="0">
          <a:blip xmlns:r="http://schemas.openxmlformats.org/officeDocument/2006/relationships" r:embed="rId1"/>
          <a:stretch>
            <a:fillRect/>
          </a:stretch>
        </a:blipFill>
      </dgm:spPr>
      <dgm:t>
        <a:bodyPr/>
        <a:lstStyle/>
        <a:p>
          <a:endParaRPr lang="zh-CN" altLang="en-US"/>
        </a:p>
      </dgm:t>
    </dgm:pt>
    <dgm:pt modelId="{6664363D-2E55-4BE8-BC62-8A9972089278}" type="pres">
      <dgm:prSet presAssocID="{02CE0A0C-3FE5-4282-BE86-FC74663A2794}" presName="txShp" presStyleLbl="node1" presStyleIdx="1" presStyleCnt="5">
        <dgm:presLayoutVars>
          <dgm:bulletEnabled val="1"/>
        </dgm:presLayoutVars>
      </dgm:prSet>
      <dgm:spPr/>
      <dgm:t>
        <a:bodyPr/>
        <a:lstStyle/>
        <a:p>
          <a:endParaRPr lang="zh-CN" altLang="en-US"/>
        </a:p>
      </dgm:t>
    </dgm:pt>
    <dgm:pt modelId="{3C6D314F-31FD-4E38-A124-E00135F370C6}" type="pres">
      <dgm:prSet presAssocID="{44BD2F04-C44F-42A8-996D-D4517638DB7C}" presName="spacing" presStyleCnt="0"/>
      <dgm:spPr/>
    </dgm:pt>
    <dgm:pt modelId="{E6415052-7141-4172-B084-7CAA6F746F63}" type="pres">
      <dgm:prSet presAssocID="{3C2826C9-EF55-4FC9-87C6-1E9392A98AF7}" presName="composite" presStyleCnt="0"/>
      <dgm:spPr/>
    </dgm:pt>
    <dgm:pt modelId="{46449CA6-E6E3-4BF2-9272-DD6756F924F7}" type="pres">
      <dgm:prSet presAssocID="{3C2826C9-EF55-4FC9-87C6-1E9392A98AF7}" presName="imgShp" presStyleLbl="fgImgPlace1" presStyleIdx="2" presStyleCnt="5"/>
      <dgm:spPr>
        <a:blipFill rotWithShape="0">
          <a:blip xmlns:r="http://schemas.openxmlformats.org/officeDocument/2006/relationships" r:embed="rId2"/>
          <a:stretch>
            <a:fillRect/>
          </a:stretch>
        </a:blipFill>
      </dgm:spPr>
      <dgm:t>
        <a:bodyPr/>
        <a:lstStyle/>
        <a:p>
          <a:endParaRPr lang="zh-CN" altLang="en-US"/>
        </a:p>
      </dgm:t>
    </dgm:pt>
    <dgm:pt modelId="{D55EE233-BDA9-481F-8816-0E807332421E}" type="pres">
      <dgm:prSet presAssocID="{3C2826C9-EF55-4FC9-87C6-1E9392A98AF7}" presName="txShp" presStyleLbl="node1" presStyleIdx="2" presStyleCnt="5">
        <dgm:presLayoutVars>
          <dgm:bulletEnabled val="1"/>
        </dgm:presLayoutVars>
      </dgm:prSet>
      <dgm:spPr/>
      <dgm:t>
        <a:bodyPr/>
        <a:lstStyle/>
        <a:p>
          <a:endParaRPr lang="zh-CN" altLang="en-US"/>
        </a:p>
      </dgm:t>
    </dgm:pt>
    <dgm:pt modelId="{5AFC7865-43D2-4179-9ED7-3692E6A06577}" type="pres">
      <dgm:prSet presAssocID="{070DF530-4F1F-4B4B-B141-3B12D763B792}" presName="spacing" presStyleCnt="0"/>
      <dgm:spPr/>
    </dgm:pt>
    <dgm:pt modelId="{FE2AB81A-EAD1-4F42-B932-464452867A94}" type="pres">
      <dgm:prSet presAssocID="{A9785748-5B84-410A-B4EF-9BC441D26C30}" presName="composite" presStyleCnt="0"/>
      <dgm:spPr/>
    </dgm:pt>
    <dgm:pt modelId="{460684AE-AA51-44C1-A1C9-C0D7F8D605C1}" type="pres">
      <dgm:prSet presAssocID="{A9785748-5B84-410A-B4EF-9BC441D26C30}" presName="imgShp" presStyleLbl="fgImgPlace1" presStyleIdx="3" presStyleCnt="5" custScaleX="37189" custLinFactNeighborX="71888" custLinFactNeighborY="-1031"/>
      <dgm:spPr>
        <a:blipFill rotWithShape="0">
          <a:blip xmlns:r="http://schemas.openxmlformats.org/officeDocument/2006/relationships" r:embed="rId3"/>
          <a:stretch>
            <a:fillRect/>
          </a:stretch>
        </a:blipFill>
      </dgm:spPr>
      <dgm:t>
        <a:bodyPr/>
        <a:lstStyle/>
        <a:p>
          <a:endParaRPr lang="zh-CN" altLang="en-US"/>
        </a:p>
      </dgm:t>
    </dgm:pt>
    <dgm:pt modelId="{33B3DD1D-7B35-45C8-911F-D4394293A184}" type="pres">
      <dgm:prSet presAssocID="{A9785748-5B84-410A-B4EF-9BC441D26C30}" presName="txShp" presStyleLbl="node1" presStyleIdx="3" presStyleCnt="5" custAng="0" custScaleX="81937" custLinFactNeighborX="1899" custLinFactNeighborY="466">
        <dgm:presLayoutVars>
          <dgm:bulletEnabled val="1"/>
        </dgm:presLayoutVars>
      </dgm:prSet>
      <dgm:spPr/>
      <dgm:t>
        <a:bodyPr/>
        <a:lstStyle/>
        <a:p>
          <a:endParaRPr lang="zh-CN" altLang="en-US"/>
        </a:p>
      </dgm:t>
    </dgm:pt>
    <dgm:pt modelId="{EA2F6C14-7D7B-40EF-BD26-576167015BBE}" type="pres">
      <dgm:prSet presAssocID="{66FB91E4-D71D-47B6-BFD6-2140FDA985AD}" presName="spacing" presStyleCnt="0"/>
      <dgm:spPr/>
    </dgm:pt>
    <dgm:pt modelId="{E4C0F62F-3F72-457D-B8DA-25E9565CF38A}" type="pres">
      <dgm:prSet presAssocID="{FABCCF0B-7148-44FB-B886-A7BF7F071985}" presName="composite" presStyleCnt="0"/>
      <dgm:spPr/>
    </dgm:pt>
    <dgm:pt modelId="{F169F703-1349-45FE-8E3F-B011E707FE65}" type="pres">
      <dgm:prSet presAssocID="{FABCCF0B-7148-44FB-B886-A7BF7F071985}" presName="imgShp" presStyleLbl="fgImgPlace1" presStyleIdx="4" presStyleCnt="5"/>
      <dgm:spPr/>
    </dgm:pt>
    <dgm:pt modelId="{67BE3379-1180-46B0-9C4C-8EF7FCB34B22}" type="pres">
      <dgm:prSet presAssocID="{FABCCF0B-7148-44FB-B886-A7BF7F071985}" presName="txShp" presStyleLbl="node1" presStyleIdx="4" presStyleCnt="5" custScaleX="81572">
        <dgm:presLayoutVars>
          <dgm:bulletEnabled val="1"/>
        </dgm:presLayoutVars>
      </dgm:prSet>
      <dgm:spPr/>
      <dgm:t>
        <a:bodyPr/>
        <a:lstStyle/>
        <a:p>
          <a:endParaRPr lang="zh-CN" altLang="en-US"/>
        </a:p>
      </dgm:t>
    </dgm:pt>
  </dgm:ptLst>
  <dgm:cxnLst>
    <dgm:cxn modelId="{3A239F5C-452E-49E4-9A78-C161767188BB}" type="presOf" srcId="{02CE0A0C-3FE5-4282-BE86-FC74663A2794}" destId="{6664363D-2E55-4BE8-BC62-8A9972089278}" srcOrd="0" destOrd="0" presId="urn:microsoft.com/office/officeart/2005/8/layout/vList3"/>
    <dgm:cxn modelId="{131CBEAF-AF5A-49D7-9C50-A52FE8EF30FF}" type="presOf" srcId="{3C2826C9-EF55-4FC9-87C6-1E9392A98AF7}" destId="{D55EE233-BDA9-481F-8816-0E807332421E}" srcOrd="0" destOrd="0" presId="urn:microsoft.com/office/officeart/2005/8/layout/vList3"/>
    <dgm:cxn modelId="{F25C614C-BF73-4258-94D7-31A3D4A977E4}" srcId="{EF238392-5F27-4973-85B7-E20E5C27F41B}" destId="{A9785748-5B84-410A-B4EF-9BC441D26C30}" srcOrd="3" destOrd="0" parTransId="{AA61F257-CCB4-4598-81F3-B1BE89F42EA4}" sibTransId="{66FB91E4-D71D-47B6-BFD6-2140FDA985AD}"/>
    <dgm:cxn modelId="{0E4E2B5A-DF9C-4F8A-89A6-A2338843E63E}" srcId="{EF238392-5F27-4973-85B7-E20E5C27F41B}" destId="{D42C1ADB-27BC-4ED2-B4C9-C164F5AD7B67}" srcOrd="0" destOrd="0" parTransId="{7BA0F4A6-7F84-4FD3-801D-34218740AF77}" sibTransId="{2CB63D01-D784-47F2-A8E5-BD1CE0A935A1}"/>
    <dgm:cxn modelId="{221BE564-8404-45F8-9543-8F02F2B1204E}" srcId="{EF238392-5F27-4973-85B7-E20E5C27F41B}" destId="{FABCCF0B-7148-44FB-B886-A7BF7F071985}" srcOrd="4" destOrd="0" parTransId="{AF63CC31-B324-4B49-97AA-3A0324F45D47}" sibTransId="{21A2AA65-4005-4FA9-BD25-4DE41D8208EB}"/>
    <dgm:cxn modelId="{03B17B3F-24A4-4A7B-BB7B-5CE5AF531124}" type="presOf" srcId="{D42C1ADB-27BC-4ED2-B4C9-C164F5AD7B67}" destId="{8F4C5F52-9FA6-40E5-9D0F-756717DB6F41}" srcOrd="0" destOrd="0" presId="urn:microsoft.com/office/officeart/2005/8/layout/vList3"/>
    <dgm:cxn modelId="{D97ACE81-892C-4CF1-BDE0-806BF4728E04}" srcId="{EF238392-5F27-4973-85B7-E20E5C27F41B}" destId="{3C2826C9-EF55-4FC9-87C6-1E9392A98AF7}" srcOrd="2" destOrd="0" parTransId="{A836A5EE-9CFE-4B38-AD38-9283420C2CE1}" sibTransId="{070DF530-4F1F-4B4B-B141-3B12D763B792}"/>
    <dgm:cxn modelId="{2767203A-7A4B-4B99-BCAA-1587188D85C6}" type="presOf" srcId="{FABCCF0B-7148-44FB-B886-A7BF7F071985}" destId="{67BE3379-1180-46B0-9C4C-8EF7FCB34B22}" srcOrd="0" destOrd="0" presId="urn:microsoft.com/office/officeart/2005/8/layout/vList3"/>
    <dgm:cxn modelId="{7EAB5E3F-7380-4E32-BC2B-5D25A650A375}" type="presOf" srcId="{A9785748-5B84-410A-B4EF-9BC441D26C30}" destId="{33B3DD1D-7B35-45C8-911F-D4394293A184}" srcOrd="0" destOrd="0" presId="urn:microsoft.com/office/officeart/2005/8/layout/vList3"/>
    <dgm:cxn modelId="{AADC7725-ACFE-423E-B893-DDB14FE08685}" srcId="{EF238392-5F27-4973-85B7-E20E5C27F41B}" destId="{02CE0A0C-3FE5-4282-BE86-FC74663A2794}" srcOrd="1" destOrd="0" parTransId="{AEFD2AB4-3AF8-491B-B229-B0E4C0632496}" sibTransId="{44BD2F04-C44F-42A8-996D-D4517638DB7C}"/>
    <dgm:cxn modelId="{3DFDAC2B-C49C-4640-ABCA-9FFD37E63F55}" type="presOf" srcId="{EF238392-5F27-4973-85B7-E20E5C27F41B}" destId="{F233BDA4-ED48-46A3-AAC3-B1D5258ED2B5}" srcOrd="0" destOrd="0" presId="urn:microsoft.com/office/officeart/2005/8/layout/vList3"/>
    <dgm:cxn modelId="{86386408-0F8A-41E1-8394-677006D842B5}" type="presParOf" srcId="{F233BDA4-ED48-46A3-AAC3-B1D5258ED2B5}" destId="{327A716B-03D2-4C54-8FC1-B9039362555A}" srcOrd="0" destOrd="0" presId="urn:microsoft.com/office/officeart/2005/8/layout/vList3"/>
    <dgm:cxn modelId="{7527BFB9-28A1-4486-8F7F-88EB229652EF}" type="presParOf" srcId="{327A716B-03D2-4C54-8FC1-B9039362555A}" destId="{A966BFAE-C2BE-4D87-BCD4-204D41FD8EA5}" srcOrd="0" destOrd="0" presId="urn:microsoft.com/office/officeart/2005/8/layout/vList3"/>
    <dgm:cxn modelId="{1D1FB3DE-F4AE-4C02-BEBC-562C501C7A8F}" type="presParOf" srcId="{327A716B-03D2-4C54-8FC1-B9039362555A}" destId="{8F4C5F52-9FA6-40E5-9D0F-756717DB6F41}" srcOrd="1" destOrd="0" presId="urn:microsoft.com/office/officeart/2005/8/layout/vList3"/>
    <dgm:cxn modelId="{B3CDB597-7787-41A0-8BD6-3F101625ED95}" type="presParOf" srcId="{F233BDA4-ED48-46A3-AAC3-B1D5258ED2B5}" destId="{B617667B-5380-4E57-AADF-73DDF5DC172F}" srcOrd="1" destOrd="0" presId="urn:microsoft.com/office/officeart/2005/8/layout/vList3"/>
    <dgm:cxn modelId="{027CC171-99FF-47B8-880B-47BFE34E9180}" type="presParOf" srcId="{F233BDA4-ED48-46A3-AAC3-B1D5258ED2B5}" destId="{55F0FB26-DE5A-4D6D-AB1C-A8BDF9A0F132}" srcOrd="2" destOrd="0" presId="urn:microsoft.com/office/officeart/2005/8/layout/vList3"/>
    <dgm:cxn modelId="{6296E364-9763-410A-B733-80DE2B35032B}" type="presParOf" srcId="{55F0FB26-DE5A-4D6D-AB1C-A8BDF9A0F132}" destId="{94412484-3820-4C05-B768-E79EBABAEBC4}" srcOrd="0" destOrd="0" presId="urn:microsoft.com/office/officeart/2005/8/layout/vList3"/>
    <dgm:cxn modelId="{33DCB94A-CD52-4982-91F5-D4982B97A064}" type="presParOf" srcId="{55F0FB26-DE5A-4D6D-AB1C-A8BDF9A0F132}" destId="{6664363D-2E55-4BE8-BC62-8A9972089278}" srcOrd="1" destOrd="0" presId="urn:microsoft.com/office/officeart/2005/8/layout/vList3"/>
    <dgm:cxn modelId="{62DD0FB6-959C-4DF5-A92D-577800E89A2E}" type="presParOf" srcId="{F233BDA4-ED48-46A3-AAC3-B1D5258ED2B5}" destId="{3C6D314F-31FD-4E38-A124-E00135F370C6}" srcOrd="3" destOrd="0" presId="urn:microsoft.com/office/officeart/2005/8/layout/vList3"/>
    <dgm:cxn modelId="{779463BB-4FD7-4329-86DF-374FF6DA5AC3}" type="presParOf" srcId="{F233BDA4-ED48-46A3-AAC3-B1D5258ED2B5}" destId="{E6415052-7141-4172-B084-7CAA6F746F63}" srcOrd="4" destOrd="0" presId="urn:microsoft.com/office/officeart/2005/8/layout/vList3"/>
    <dgm:cxn modelId="{BA97761A-97FC-4BFC-961F-2D7905705996}" type="presParOf" srcId="{E6415052-7141-4172-B084-7CAA6F746F63}" destId="{46449CA6-E6E3-4BF2-9272-DD6756F924F7}" srcOrd="0" destOrd="0" presId="urn:microsoft.com/office/officeart/2005/8/layout/vList3"/>
    <dgm:cxn modelId="{4817414A-FCD6-40A9-A4D5-DE67880B1AAF}" type="presParOf" srcId="{E6415052-7141-4172-B084-7CAA6F746F63}" destId="{D55EE233-BDA9-481F-8816-0E807332421E}" srcOrd="1" destOrd="0" presId="urn:microsoft.com/office/officeart/2005/8/layout/vList3"/>
    <dgm:cxn modelId="{3D506BD2-D884-4BCA-B1E3-373F85720AFC}" type="presParOf" srcId="{F233BDA4-ED48-46A3-AAC3-B1D5258ED2B5}" destId="{5AFC7865-43D2-4179-9ED7-3692E6A06577}" srcOrd="5" destOrd="0" presId="urn:microsoft.com/office/officeart/2005/8/layout/vList3"/>
    <dgm:cxn modelId="{D8DE8586-C155-4FBC-97FC-FC79E40C75ED}" type="presParOf" srcId="{F233BDA4-ED48-46A3-AAC3-B1D5258ED2B5}" destId="{FE2AB81A-EAD1-4F42-B932-464452867A94}" srcOrd="6" destOrd="0" presId="urn:microsoft.com/office/officeart/2005/8/layout/vList3"/>
    <dgm:cxn modelId="{A7080C01-998E-4F5D-804E-9894592BE553}" type="presParOf" srcId="{FE2AB81A-EAD1-4F42-B932-464452867A94}" destId="{460684AE-AA51-44C1-A1C9-C0D7F8D605C1}" srcOrd="0" destOrd="0" presId="urn:microsoft.com/office/officeart/2005/8/layout/vList3"/>
    <dgm:cxn modelId="{E94881BA-1CD0-47AE-9EA6-FF8BD5F93C4D}" type="presParOf" srcId="{FE2AB81A-EAD1-4F42-B932-464452867A94}" destId="{33B3DD1D-7B35-45C8-911F-D4394293A184}" srcOrd="1" destOrd="0" presId="urn:microsoft.com/office/officeart/2005/8/layout/vList3"/>
    <dgm:cxn modelId="{5579FFBD-30EB-45B6-9453-51F29E18BFB6}" type="presParOf" srcId="{F233BDA4-ED48-46A3-AAC3-B1D5258ED2B5}" destId="{EA2F6C14-7D7B-40EF-BD26-576167015BBE}" srcOrd="7" destOrd="0" presId="urn:microsoft.com/office/officeart/2005/8/layout/vList3"/>
    <dgm:cxn modelId="{F4743140-EDFA-4155-A611-3FD0B9CD517E}" type="presParOf" srcId="{F233BDA4-ED48-46A3-AAC3-B1D5258ED2B5}" destId="{E4C0F62F-3F72-457D-B8DA-25E9565CF38A}" srcOrd="8" destOrd="0" presId="urn:microsoft.com/office/officeart/2005/8/layout/vList3"/>
    <dgm:cxn modelId="{E988F481-7E5E-4231-80CF-25F8923BA81A}" type="presParOf" srcId="{E4C0F62F-3F72-457D-B8DA-25E9565CF38A}" destId="{F169F703-1349-45FE-8E3F-B011E707FE65}" srcOrd="0" destOrd="0" presId="urn:microsoft.com/office/officeart/2005/8/layout/vList3"/>
    <dgm:cxn modelId="{C48753BE-1A18-403A-AF3A-A57CD1050BEC}" type="presParOf" srcId="{E4C0F62F-3F72-457D-B8DA-25E9565CF38A}" destId="{67BE3379-1180-46B0-9C4C-8EF7FCB34B22}" srcOrd="1" destOrd="0" presId="urn:microsoft.com/office/officeart/2005/8/layout/vList3"/>
  </dgm:cxnLst>
  <dgm:bg/>
  <dgm:whole/>
</dgm:dataModel>
</file>

<file path=ppt/diagrams/data2.xml><?xml version="1.0" encoding="utf-8"?>
<dgm:dataModel xmlns:dgm="http://schemas.openxmlformats.org/drawingml/2006/diagram" xmlns:a="http://schemas.openxmlformats.org/drawingml/2006/main">
  <dgm:ptLst>
    <dgm:pt modelId="{D93CEEF5-88AA-4D8E-A25E-DD80F7BE3A4C}"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418735A8-5DAE-47A4-87B6-844E5745CC52}">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en-US" altLang="zh-CN" sz="1600" b="1" dirty="0" smtClean="0">
            <a:latin typeface="华文新魏" pitchFamily="2" charset="-122"/>
            <a:ea typeface="华文新魏" pitchFamily="2" charset="-122"/>
          </a:endParaRPr>
        </a:p>
        <a:p>
          <a:pPr marL="0" marR="0" indent="0" defTabSz="914400" eaLnBrk="1" fontAlgn="auto" latinLnBrk="0" hangingPunct="1">
            <a:lnSpc>
              <a:spcPct val="100000"/>
            </a:lnSpc>
            <a:spcBef>
              <a:spcPts val="0"/>
            </a:spcBef>
            <a:spcAft>
              <a:spcPts val="0"/>
            </a:spcAft>
            <a:buClrTx/>
            <a:buSzTx/>
            <a:buFontTx/>
            <a:buNone/>
            <a:tabLst/>
            <a:defRPr/>
          </a:pPr>
          <a:r>
            <a:rPr lang="en-US" altLang="zh-CN" sz="1600" b="1" dirty="0" smtClean="0">
              <a:latin typeface="华文新魏" pitchFamily="2" charset="-122"/>
              <a:ea typeface="华文新魏" pitchFamily="2" charset="-122"/>
            </a:rPr>
            <a:t>1</a:t>
          </a:r>
          <a:endParaRPr lang="zh-CN" altLang="en-US" sz="1600" b="1" dirty="0" smtClean="0">
            <a:latin typeface="华文新魏" pitchFamily="2" charset="-122"/>
            <a:ea typeface="华文新魏" pitchFamily="2" charset="-122"/>
          </a:endParaRPr>
        </a:p>
        <a:p>
          <a:pPr defTabSz="1200150">
            <a:lnSpc>
              <a:spcPct val="90000"/>
            </a:lnSpc>
            <a:spcAft>
              <a:spcPct val="35000"/>
            </a:spcAft>
          </a:pPr>
          <a:endParaRPr lang="zh-CN" altLang="en-US" dirty="0"/>
        </a:p>
      </dgm:t>
    </dgm:pt>
    <dgm:pt modelId="{A42EB080-C00D-4F89-A6AC-47994C3AE2B9}" type="parTrans" cxnId="{40A05524-12AA-4A81-A0F5-39DF7A687859}">
      <dgm:prSet/>
      <dgm:spPr/>
      <dgm:t>
        <a:bodyPr/>
        <a:lstStyle/>
        <a:p>
          <a:endParaRPr lang="zh-CN" altLang="en-US"/>
        </a:p>
      </dgm:t>
    </dgm:pt>
    <dgm:pt modelId="{FF8EA043-12EA-4B11-A2B4-A7BC97636CF3}" type="sibTrans" cxnId="{40A05524-12AA-4A81-A0F5-39DF7A687859}">
      <dgm:prSet/>
      <dgm:spPr/>
      <dgm:t>
        <a:bodyPr/>
        <a:lstStyle/>
        <a:p>
          <a:endParaRPr lang="zh-CN" altLang="en-US"/>
        </a:p>
      </dgm:t>
    </dgm:pt>
    <dgm:pt modelId="{471EDACA-3934-4722-9641-81C420172B28}">
      <dgm:prSet phldrT="[文本]" custT="1"/>
      <dgm:spPr/>
      <dgm:t>
        <a:bodyPr/>
        <a:lstStyle/>
        <a:p>
          <a:r>
            <a:rPr lang="zh-CN" altLang="en-US" sz="2400" b="1" dirty="0" smtClean="0">
              <a:latin typeface="华文新魏" pitchFamily="2" charset="-122"/>
              <a:ea typeface="华文新魏" pitchFamily="2" charset="-122"/>
            </a:rPr>
            <a:t>制度环境</a:t>
          </a:r>
          <a:endParaRPr lang="zh-CN" altLang="en-US" sz="2400" b="1" dirty="0">
            <a:latin typeface="华文新魏" pitchFamily="2" charset="-122"/>
            <a:ea typeface="华文新魏" pitchFamily="2" charset="-122"/>
          </a:endParaRPr>
        </a:p>
      </dgm:t>
    </dgm:pt>
    <dgm:pt modelId="{1AA82A6C-DCB6-4D93-9085-B6A852260B88}" type="parTrans" cxnId="{9DB1DAB9-D0FB-427D-A845-5B3C6A1CFC67}">
      <dgm:prSet/>
      <dgm:spPr/>
      <dgm:t>
        <a:bodyPr/>
        <a:lstStyle/>
        <a:p>
          <a:endParaRPr lang="zh-CN" altLang="en-US"/>
        </a:p>
      </dgm:t>
    </dgm:pt>
    <dgm:pt modelId="{5F8C5686-F80F-4E74-BC30-0B2D6241274F}" type="sibTrans" cxnId="{9DB1DAB9-D0FB-427D-A845-5B3C6A1CFC67}">
      <dgm:prSet/>
      <dgm:spPr/>
      <dgm:t>
        <a:bodyPr/>
        <a:lstStyle/>
        <a:p>
          <a:endParaRPr lang="zh-CN" altLang="en-US"/>
        </a:p>
      </dgm:t>
    </dgm:pt>
    <dgm:pt modelId="{CFF386F6-1E4C-44F9-A976-92C296FB0188}">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en-US" altLang="zh-CN" sz="1600" b="1" dirty="0" smtClean="0">
            <a:latin typeface="华文新魏" pitchFamily="2" charset="-122"/>
            <a:ea typeface="华文新魏" pitchFamily="2" charset="-122"/>
          </a:endParaRPr>
        </a:p>
        <a:p>
          <a:pPr marL="0" marR="0" indent="0" defTabSz="914400" eaLnBrk="1" fontAlgn="auto" latinLnBrk="0" hangingPunct="1">
            <a:lnSpc>
              <a:spcPct val="100000"/>
            </a:lnSpc>
            <a:spcBef>
              <a:spcPts val="0"/>
            </a:spcBef>
            <a:spcAft>
              <a:spcPts val="0"/>
            </a:spcAft>
            <a:buClrTx/>
            <a:buSzTx/>
            <a:buFontTx/>
            <a:buNone/>
            <a:tabLst/>
            <a:defRPr/>
          </a:pPr>
          <a:r>
            <a:rPr lang="en-US" altLang="zh-CN" sz="1600" b="1" dirty="0" smtClean="0">
              <a:latin typeface="华文新魏" pitchFamily="2" charset="-122"/>
              <a:ea typeface="华文新魏" pitchFamily="2" charset="-122"/>
            </a:rPr>
            <a:t>2</a:t>
          </a:r>
          <a:endParaRPr lang="zh-CN" altLang="en-US" sz="1600" b="1" dirty="0" smtClean="0">
            <a:latin typeface="华文新魏" pitchFamily="2" charset="-122"/>
            <a:ea typeface="华文新魏" pitchFamily="2" charset="-122"/>
          </a:endParaRPr>
        </a:p>
        <a:p>
          <a:pPr defTabSz="1200150">
            <a:lnSpc>
              <a:spcPct val="90000"/>
            </a:lnSpc>
            <a:spcAft>
              <a:spcPct val="35000"/>
            </a:spcAft>
          </a:pPr>
          <a:endParaRPr lang="zh-CN" altLang="en-US" dirty="0"/>
        </a:p>
      </dgm:t>
    </dgm:pt>
    <dgm:pt modelId="{1D995E60-061D-46F2-A871-DAE8E0A807F0}" type="parTrans" cxnId="{9AA8C6A0-0708-4417-A733-ABFBF14F41AD}">
      <dgm:prSet/>
      <dgm:spPr/>
      <dgm:t>
        <a:bodyPr/>
        <a:lstStyle/>
        <a:p>
          <a:endParaRPr lang="zh-CN" altLang="en-US"/>
        </a:p>
      </dgm:t>
    </dgm:pt>
    <dgm:pt modelId="{497EEDA2-D612-4946-AA6F-0998B968A0BA}" type="sibTrans" cxnId="{9AA8C6A0-0708-4417-A733-ABFBF14F41AD}">
      <dgm:prSet/>
      <dgm:spPr/>
      <dgm:t>
        <a:bodyPr/>
        <a:lstStyle/>
        <a:p>
          <a:endParaRPr lang="zh-CN" altLang="en-US"/>
        </a:p>
      </dgm:t>
    </dgm:pt>
    <dgm:pt modelId="{DACFBD79-33E4-4A8B-B9F6-59F4ED2FBEB4}">
      <dgm:prSet phldrT="[文本]" custT="1"/>
      <dgm:spPr/>
      <dgm:t>
        <a:bodyPr/>
        <a:lstStyle/>
        <a:p>
          <a:r>
            <a:rPr lang="zh-CN" altLang="en-US" sz="2400" b="1" dirty="0" smtClean="0">
              <a:latin typeface="华文新魏" pitchFamily="2" charset="-122"/>
              <a:ea typeface="华文新魏" pitchFamily="2" charset="-122"/>
            </a:rPr>
            <a:t>投资者的成长</a:t>
          </a:r>
          <a:endParaRPr lang="zh-CN" altLang="en-US" sz="2400" dirty="0"/>
        </a:p>
      </dgm:t>
    </dgm:pt>
    <dgm:pt modelId="{28C051FD-06C0-45FE-BF4D-D28D4CCB8C8A}" type="parTrans" cxnId="{B8160121-2EB3-448B-A5C5-CFC6D7C6C600}">
      <dgm:prSet/>
      <dgm:spPr/>
      <dgm:t>
        <a:bodyPr/>
        <a:lstStyle/>
        <a:p>
          <a:endParaRPr lang="zh-CN" altLang="en-US"/>
        </a:p>
      </dgm:t>
    </dgm:pt>
    <dgm:pt modelId="{AE182F5D-C439-4E15-96E8-0366A020CD24}" type="sibTrans" cxnId="{B8160121-2EB3-448B-A5C5-CFC6D7C6C600}">
      <dgm:prSet/>
      <dgm:spPr/>
      <dgm:t>
        <a:bodyPr/>
        <a:lstStyle/>
        <a:p>
          <a:endParaRPr lang="zh-CN" altLang="en-US"/>
        </a:p>
      </dgm:t>
    </dgm:pt>
    <dgm:pt modelId="{AFD10692-7051-4375-AB55-F63A193B3D9C}">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en-US" altLang="zh-CN" sz="1600" b="1" baseline="0" dirty="0" smtClean="0">
            <a:latin typeface="华文新魏" pitchFamily="2" charset="-122"/>
            <a:ea typeface="华文新魏" pitchFamily="2" charset="-122"/>
          </a:endParaRPr>
        </a:p>
        <a:p>
          <a:pPr marL="0" marR="0" indent="0" defTabSz="914400" eaLnBrk="1" fontAlgn="auto" latinLnBrk="0" hangingPunct="1">
            <a:lnSpc>
              <a:spcPct val="100000"/>
            </a:lnSpc>
            <a:spcBef>
              <a:spcPts val="0"/>
            </a:spcBef>
            <a:spcAft>
              <a:spcPts val="0"/>
            </a:spcAft>
            <a:buClrTx/>
            <a:buSzTx/>
            <a:buFontTx/>
            <a:buNone/>
            <a:tabLst/>
            <a:defRPr/>
          </a:pPr>
          <a:r>
            <a:rPr lang="en-US" altLang="zh-CN" sz="1600" b="1" baseline="0" dirty="0" smtClean="0">
              <a:latin typeface="华文新魏" pitchFamily="2" charset="-122"/>
              <a:ea typeface="华文新魏" pitchFamily="2" charset="-122"/>
            </a:rPr>
            <a:t>3</a:t>
          </a:r>
          <a:endParaRPr lang="zh-CN" altLang="en-US" sz="1600" b="1" baseline="0" dirty="0" smtClean="0">
            <a:latin typeface="华文新魏" pitchFamily="2" charset="-122"/>
            <a:ea typeface="华文新魏" pitchFamily="2" charset="-122"/>
          </a:endParaRPr>
        </a:p>
        <a:p>
          <a:pPr defTabSz="1200150">
            <a:lnSpc>
              <a:spcPct val="90000"/>
            </a:lnSpc>
            <a:spcAft>
              <a:spcPct val="35000"/>
            </a:spcAft>
          </a:pPr>
          <a:endParaRPr lang="zh-CN" altLang="en-US" dirty="0"/>
        </a:p>
      </dgm:t>
    </dgm:pt>
    <dgm:pt modelId="{A737EEBF-3C29-4FC1-875A-F87BF405604D}" type="parTrans" cxnId="{EF7E7EFA-BB7B-4B3E-A6C6-B18670866A18}">
      <dgm:prSet/>
      <dgm:spPr/>
      <dgm:t>
        <a:bodyPr/>
        <a:lstStyle/>
        <a:p>
          <a:endParaRPr lang="zh-CN" altLang="en-US"/>
        </a:p>
      </dgm:t>
    </dgm:pt>
    <dgm:pt modelId="{0B5EB1E5-B9A0-45EB-86AA-DDF6E09D191C}" type="sibTrans" cxnId="{EF7E7EFA-BB7B-4B3E-A6C6-B18670866A18}">
      <dgm:prSet/>
      <dgm:spPr/>
      <dgm:t>
        <a:bodyPr/>
        <a:lstStyle/>
        <a:p>
          <a:endParaRPr lang="zh-CN" altLang="en-US"/>
        </a:p>
      </dgm:t>
    </dgm:pt>
    <dgm:pt modelId="{A746F58E-C3D1-448D-A057-4B688CC70971}">
      <dgm:prSet phldrT="[文本]" custT="1"/>
      <dgm:spPr/>
      <dgm:t>
        <a:bodyPr/>
        <a:lstStyle/>
        <a:p>
          <a:r>
            <a:rPr lang="zh-CN" altLang="en-US" sz="2400" b="1" dirty="0" smtClean="0">
              <a:latin typeface="华文新魏" pitchFamily="2" charset="-122"/>
              <a:ea typeface="华文新魏" pitchFamily="2" charset="-122"/>
            </a:rPr>
            <a:t>发行筹资规模</a:t>
          </a:r>
          <a:endParaRPr lang="zh-CN" altLang="en-US" sz="2400" dirty="0">
            <a:latin typeface="华文新魏" pitchFamily="2" charset="-122"/>
            <a:ea typeface="华文新魏" pitchFamily="2" charset="-122"/>
          </a:endParaRPr>
        </a:p>
      </dgm:t>
    </dgm:pt>
    <dgm:pt modelId="{3FDAC8BC-341B-4A09-AD5A-7861EB89232C}" type="parTrans" cxnId="{C82B3760-3BBF-463D-81EC-3D7BA45B52B0}">
      <dgm:prSet/>
      <dgm:spPr/>
      <dgm:t>
        <a:bodyPr/>
        <a:lstStyle/>
        <a:p>
          <a:endParaRPr lang="zh-CN" altLang="en-US"/>
        </a:p>
      </dgm:t>
    </dgm:pt>
    <dgm:pt modelId="{A7C784C8-16C9-4FE6-B4CD-A68267061BBA}" type="sibTrans" cxnId="{C82B3760-3BBF-463D-81EC-3D7BA45B52B0}">
      <dgm:prSet/>
      <dgm:spPr/>
      <dgm:t>
        <a:bodyPr/>
        <a:lstStyle/>
        <a:p>
          <a:endParaRPr lang="zh-CN" altLang="en-US"/>
        </a:p>
      </dgm:t>
    </dgm:pt>
    <dgm:pt modelId="{8ED9021B-1605-4019-B76B-976E5463C1C3}">
      <dgm:prSet custT="1"/>
      <dgm:spPr/>
      <dgm:t>
        <a:bodyPr/>
        <a:lstStyle/>
        <a:p>
          <a:r>
            <a:rPr lang="en-US" altLang="zh-CN" sz="1600" b="1" baseline="0" dirty="0" smtClean="0">
              <a:latin typeface="华文新魏" pitchFamily="2" charset="-122"/>
              <a:ea typeface="华文新魏" pitchFamily="2" charset="-122"/>
            </a:rPr>
            <a:t>4</a:t>
          </a:r>
          <a:endParaRPr lang="zh-CN" altLang="en-US" sz="1600" b="1" baseline="0" dirty="0">
            <a:latin typeface="华文新魏" pitchFamily="2" charset="-122"/>
            <a:ea typeface="华文新魏" pitchFamily="2" charset="-122"/>
          </a:endParaRPr>
        </a:p>
      </dgm:t>
    </dgm:pt>
    <dgm:pt modelId="{96F178B8-A859-4FEA-9133-6558C013CC0B}" type="parTrans" cxnId="{67AF8335-6D50-434F-ABD2-DE1137EA7A5D}">
      <dgm:prSet/>
      <dgm:spPr/>
      <dgm:t>
        <a:bodyPr/>
        <a:lstStyle/>
        <a:p>
          <a:endParaRPr lang="zh-CN" altLang="en-US"/>
        </a:p>
      </dgm:t>
    </dgm:pt>
    <dgm:pt modelId="{DB6D5AA3-AF39-49E0-BC1B-67984EABA8B5}" type="sibTrans" cxnId="{67AF8335-6D50-434F-ABD2-DE1137EA7A5D}">
      <dgm:prSet/>
      <dgm:spPr/>
      <dgm:t>
        <a:bodyPr/>
        <a:lstStyle/>
        <a:p>
          <a:endParaRPr lang="zh-CN" altLang="en-US"/>
        </a:p>
      </dgm:t>
    </dgm:pt>
    <dgm:pt modelId="{23B83B1D-1B07-4BAF-8888-5D3DE1F3268D}">
      <dgm:prSet custT="1"/>
      <dgm:spPr/>
      <dgm:t>
        <a:bodyPr/>
        <a:lstStyle/>
        <a:p>
          <a:r>
            <a:rPr lang="en-US" altLang="zh-CN" sz="1600" b="1" i="0" baseline="0" smtClean="0">
              <a:ea typeface="华文新魏" pitchFamily="2" charset="-122"/>
            </a:rPr>
            <a:t>5</a:t>
          </a:r>
          <a:endParaRPr lang="zh-CN" altLang="en-US" sz="1600" b="1" i="0" baseline="0" dirty="0">
            <a:ea typeface="华文新魏" pitchFamily="2" charset="-122"/>
          </a:endParaRPr>
        </a:p>
      </dgm:t>
    </dgm:pt>
    <dgm:pt modelId="{81A260CF-AA77-4BAA-8735-5D7313CE93E1}" type="parTrans" cxnId="{D1CE3D3D-194F-4254-89BF-D2D90C45242E}">
      <dgm:prSet/>
      <dgm:spPr/>
      <dgm:t>
        <a:bodyPr/>
        <a:lstStyle/>
        <a:p>
          <a:endParaRPr lang="zh-CN" altLang="en-US"/>
        </a:p>
      </dgm:t>
    </dgm:pt>
    <dgm:pt modelId="{82F357D1-2194-4067-8EDB-A2C83A1CC940}" type="sibTrans" cxnId="{D1CE3D3D-194F-4254-89BF-D2D90C45242E}">
      <dgm:prSet/>
      <dgm:spPr/>
      <dgm:t>
        <a:bodyPr/>
        <a:lstStyle/>
        <a:p>
          <a:endParaRPr lang="zh-CN" altLang="en-US"/>
        </a:p>
      </dgm:t>
    </dgm:pt>
    <dgm:pt modelId="{7E390133-640F-4F5E-B301-B61437A41989}">
      <dgm:prSet custT="1"/>
      <dgm:spPr/>
      <dgm:t>
        <a:bodyPr/>
        <a:lstStyle/>
        <a:p>
          <a:r>
            <a:rPr lang="en-US" altLang="zh-CN" sz="1600" b="1" i="0" baseline="0" smtClean="0">
              <a:ea typeface="华文新魏" pitchFamily="2" charset="-122"/>
            </a:rPr>
            <a:t>6</a:t>
          </a:r>
          <a:endParaRPr lang="zh-CN" altLang="en-US" sz="1600" b="1" i="0" baseline="0" dirty="0">
            <a:ea typeface="华文新魏" pitchFamily="2" charset="-122"/>
          </a:endParaRPr>
        </a:p>
      </dgm:t>
    </dgm:pt>
    <dgm:pt modelId="{97BEFB2D-E149-4F58-9DC8-4CFAC66E80CC}" type="parTrans" cxnId="{22642DC0-1765-4539-96C1-5E65CB47F691}">
      <dgm:prSet/>
      <dgm:spPr/>
      <dgm:t>
        <a:bodyPr/>
        <a:lstStyle/>
        <a:p>
          <a:endParaRPr lang="zh-CN" altLang="en-US"/>
        </a:p>
      </dgm:t>
    </dgm:pt>
    <dgm:pt modelId="{4B3F130E-EF96-416C-B449-7DD726269504}" type="sibTrans" cxnId="{22642DC0-1765-4539-96C1-5E65CB47F691}">
      <dgm:prSet/>
      <dgm:spPr/>
      <dgm:t>
        <a:bodyPr/>
        <a:lstStyle/>
        <a:p>
          <a:endParaRPr lang="zh-CN" altLang="en-US"/>
        </a:p>
      </dgm:t>
    </dgm:pt>
    <dgm:pt modelId="{5CBBECFF-2F5B-4C32-AA3B-5B737A62B690}">
      <dgm:prSet custT="1"/>
      <dgm:spPr/>
      <dgm:t>
        <a:bodyPr/>
        <a:lstStyle/>
        <a:p>
          <a:r>
            <a:rPr lang="zh-CN" altLang="en-US" sz="2400" b="1" dirty="0" smtClean="0">
              <a:latin typeface="华文新魏" pitchFamily="2" charset="-122"/>
              <a:ea typeface="华文新魏" pitchFamily="2" charset="-122"/>
            </a:rPr>
            <a:t>发行市盈率</a:t>
          </a:r>
        </a:p>
      </dgm:t>
    </dgm:pt>
    <dgm:pt modelId="{97921D54-6268-4EC3-A66A-8D5301E67D75}" type="parTrans" cxnId="{BFAFA109-A4EE-4C2C-BA02-5F5CE6F7453C}">
      <dgm:prSet/>
      <dgm:spPr/>
      <dgm:t>
        <a:bodyPr/>
        <a:lstStyle/>
        <a:p>
          <a:endParaRPr lang="zh-CN" altLang="en-US"/>
        </a:p>
      </dgm:t>
    </dgm:pt>
    <dgm:pt modelId="{E9EC853C-CA80-4981-952B-1C6DBBBDE821}" type="sibTrans" cxnId="{BFAFA109-A4EE-4C2C-BA02-5F5CE6F7453C}">
      <dgm:prSet/>
      <dgm:spPr/>
      <dgm:t>
        <a:bodyPr/>
        <a:lstStyle/>
        <a:p>
          <a:endParaRPr lang="zh-CN" altLang="en-US"/>
        </a:p>
      </dgm:t>
    </dgm:pt>
    <dgm:pt modelId="{67BD1E5A-28F2-4D9D-B223-C985B7F2FC59}">
      <dgm:prSet custT="1"/>
      <dgm:spPr/>
      <dgm:t>
        <a:bodyPr/>
        <a:lstStyle/>
        <a:p>
          <a:r>
            <a:rPr lang="zh-CN" sz="2400" b="1" dirty="0" smtClean="0">
              <a:latin typeface="华文新魏" pitchFamily="2" charset="-122"/>
              <a:ea typeface="华文新魏" pitchFamily="2" charset="-122"/>
            </a:rPr>
            <a:t>发行审核节奏</a:t>
          </a:r>
          <a:endParaRPr lang="zh-CN" altLang="en-US" sz="2400" b="1" dirty="0" smtClean="0">
            <a:latin typeface="华文新魏" pitchFamily="2" charset="-122"/>
            <a:ea typeface="华文新魏" pitchFamily="2" charset="-122"/>
          </a:endParaRPr>
        </a:p>
      </dgm:t>
    </dgm:pt>
    <dgm:pt modelId="{97312E03-F5ED-4D62-A86B-C15ED8ED7C47}" type="parTrans" cxnId="{118BDAC5-A2E0-412C-9C99-34308F2A156D}">
      <dgm:prSet/>
      <dgm:spPr/>
      <dgm:t>
        <a:bodyPr/>
        <a:lstStyle/>
        <a:p>
          <a:endParaRPr lang="zh-CN" altLang="en-US"/>
        </a:p>
      </dgm:t>
    </dgm:pt>
    <dgm:pt modelId="{C28483C7-C8A4-47F9-95A7-B684007D5377}" type="sibTrans" cxnId="{118BDAC5-A2E0-412C-9C99-34308F2A156D}">
      <dgm:prSet/>
      <dgm:spPr/>
      <dgm:t>
        <a:bodyPr/>
        <a:lstStyle/>
        <a:p>
          <a:endParaRPr lang="zh-CN" altLang="en-US"/>
        </a:p>
      </dgm:t>
    </dgm:pt>
    <dgm:pt modelId="{9582A9BE-EDB2-4857-AA0F-8AE9C9BA6C14}">
      <dgm:prSet custT="1"/>
      <dgm:spPr/>
      <dgm:t>
        <a:bodyPr/>
        <a:lstStyle/>
        <a:p>
          <a:r>
            <a:rPr lang="zh-CN" altLang="en-US" sz="2400" b="1" dirty="0" smtClean="0">
              <a:latin typeface="华文新魏" pitchFamily="2" charset="-122"/>
              <a:ea typeface="华文新魏" pitchFamily="2" charset="-122"/>
            </a:rPr>
            <a:t>发行审核通过率</a:t>
          </a:r>
        </a:p>
      </dgm:t>
    </dgm:pt>
    <dgm:pt modelId="{5B9EEE16-EA24-439C-94FD-82A76A94F53D}" type="parTrans" cxnId="{9A0FE66B-871D-4ABB-9B47-ABA994A1E2A2}">
      <dgm:prSet/>
      <dgm:spPr/>
      <dgm:t>
        <a:bodyPr/>
        <a:lstStyle/>
        <a:p>
          <a:endParaRPr lang="zh-CN" altLang="en-US"/>
        </a:p>
      </dgm:t>
    </dgm:pt>
    <dgm:pt modelId="{0D3FF434-4C6A-437A-89D5-FEF519BD0732}" type="sibTrans" cxnId="{9A0FE66B-871D-4ABB-9B47-ABA994A1E2A2}">
      <dgm:prSet/>
      <dgm:spPr/>
      <dgm:t>
        <a:bodyPr/>
        <a:lstStyle/>
        <a:p>
          <a:endParaRPr lang="zh-CN" altLang="en-US"/>
        </a:p>
      </dgm:t>
    </dgm:pt>
    <dgm:pt modelId="{2C5C484C-6685-4CB6-98F1-68FBB4700944}" type="pres">
      <dgm:prSet presAssocID="{D93CEEF5-88AA-4D8E-A25E-DD80F7BE3A4C}" presName="linearFlow" presStyleCnt="0">
        <dgm:presLayoutVars>
          <dgm:dir/>
          <dgm:animLvl val="lvl"/>
          <dgm:resizeHandles val="exact"/>
        </dgm:presLayoutVars>
      </dgm:prSet>
      <dgm:spPr/>
      <dgm:t>
        <a:bodyPr/>
        <a:lstStyle/>
        <a:p>
          <a:endParaRPr lang="zh-CN" altLang="en-US"/>
        </a:p>
      </dgm:t>
    </dgm:pt>
    <dgm:pt modelId="{DD3C1F75-848E-49CA-82AB-1188BE75BA94}" type="pres">
      <dgm:prSet presAssocID="{418735A8-5DAE-47A4-87B6-844E5745CC52}" presName="composite" presStyleCnt="0"/>
      <dgm:spPr/>
    </dgm:pt>
    <dgm:pt modelId="{79EEE677-244A-4CD9-924A-78DD6040A346}" type="pres">
      <dgm:prSet presAssocID="{418735A8-5DAE-47A4-87B6-844E5745CC52}" presName="parentText" presStyleLbl="alignNode1" presStyleIdx="0" presStyleCnt="6">
        <dgm:presLayoutVars>
          <dgm:chMax val="1"/>
          <dgm:bulletEnabled val="1"/>
        </dgm:presLayoutVars>
      </dgm:prSet>
      <dgm:spPr/>
      <dgm:t>
        <a:bodyPr/>
        <a:lstStyle/>
        <a:p>
          <a:endParaRPr lang="zh-CN" altLang="en-US"/>
        </a:p>
      </dgm:t>
    </dgm:pt>
    <dgm:pt modelId="{EA5678A1-818A-49D0-881B-8810E8EF6F54}" type="pres">
      <dgm:prSet presAssocID="{418735A8-5DAE-47A4-87B6-844E5745CC52}" presName="descendantText" presStyleLbl="alignAcc1" presStyleIdx="0" presStyleCnt="6" custLinFactNeighborX="192" custLinFactNeighborY="2963">
        <dgm:presLayoutVars>
          <dgm:bulletEnabled val="1"/>
        </dgm:presLayoutVars>
      </dgm:prSet>
      <dgm:spPr/>
      <dgm:t>
        <a:bodyPr/>
        <a:lstStyle/>
        <a:p>
          <a:endParaRPr lang="zh-CN" altLang="en-US"/>
        </a:p>
      </dgm:t>
    </dgm:pt>
    <dgm:pt modelId="{C98A427B-F36D-469B-AA8A-439D40ECEAE8}" type="pres">
      <dgm:prSet presAssocID="{FF8EA043-12EA-4B11-A2B4-A7BC97636CF3}" presName="sp" presStyleCnt="0"/>
      <dgm:spPr/>
    </dgm:pt>
    <dgm:pt modelId="{22159C21-F237-47E1-B996-0BDABE870EDD}" type="pres">
      <dgm:prSet presAssocID="{CFF386F6-1E4C-44F9-A976-92C296FB0188}" presName="composite" presStyleCnt="0"/>
      <dgm:spPr/>
    </dgm:pt>
    <dgm:pt modelId="{33C26C21-59BF-4C89-86F5-09EAFD74F303}" type="pres">
      <dgm:prSet presAssocID="{CFF386F6-1E4C-44F9-A976-92C296FB0188}" presName="parentText" presStyleLbl="alignNode1" presStyleIdx="1" presStyleCnt="6">
        <dgm:presLayoutVars>
          <dgm:chMax val="1"/>
          <dgm:bulletEnabled val="1"/>
        </dgm:presLayoutVars>
      </dgm:prSet>
      <dgm:spPr/>
      <dgm:t>
        <a:bodyPr/>
        <a:lstStyle/>
        <a:p>
          <a:endParaRPr lang="zh-CN" altLang="en-US"/>
        </a:p>
      </dgm:t>
    </dgm:pt>
    <dgm:pt modelId="{46D7BC9A-B02D-4CB5-AF20-D0BF77540658}" type="pres">
      <dgm:prSet presAssocID="{CFF386F6-1E4C-44F9-A976-92C296FB0188}" presName="descendantText" presStyleLbl="alignAcc1" presStyleIdx="1" presStyleCnt="6">
        <dgm:presLayoutVars>
          <dgm:bulletEnabled val="1"/>
        </dgm:presLayoutVars>
      </dgm:prSet>
      <dgm:spPr/>
      <dgm:t>
        <a:bodyPr/>
        <a:lstStyle/>
        <a:p>
          <a:endParaRPr lang="zh-CN" altLang="en-US"/>
        </a:p>
      </dgm:t>
    </dgm:pt>
    <dgm:pt modelId="{533811D5-4FA7-4E75-BB7E-C4EE38AFA081}" type="pres">
      <dgm:prSet presAssocID="{497EEDA2-D612-4946-AA6F-0998B968A0BA}" presName="sp" presStyleCnt="0"/>
      <dgm:spPr/>
    </dgm:pt>
    <dgm:pt modelId="{0C4F3538-7BE0-4C15-A27F-6D204184DFB7}" type="pres">
      <dgm:prSet presAssocID="{AFD10692-7051-4375-AB55-F63A193B3D9C}" presName="composite" presStyleCnt="0"/>
      <dgm:spPr/>
    </dgm:pt>
    <dgm:pt modelId="{1FAA7F25-428D-468B-A69E-30FA4CDAF06E}" type="pres">
      <dgm:prSet presAssocID="{AFD10692-7051-4375-AB55-F63A193B3D9C}" presName="parentText" presStyleLbl="alignNode1" presStyleIdx="2" presStyleCnt="6" custLinFactNeighborX="-2294" custLinFactNeighborY="1684">
        <dgm:presLayoutVars>
          <dgm:chMax val="1"/>
          <dgm:bulletEnabled val="1"/>
        </dgm:presLayoutVars>
      </dgm:prSet>
      <dgm:spPr/>
      <dgm:t>
        <a:bodyPr/>
        <a:lstStyle/>
        <a:p>
          <a:endParaRPr lang="zh-CN" altLang="en-US"/>
        </a:p>
      </dgm:t>
    </dgm:pt>
    <dgm:pt modelId="{6B5DB373-9D5D-4C28-8183-C0910ECC970B}" type="pres">
      <dgm:prSet presAssocID="{AFD10692-7051-4375-AB55-F63A193B3D9C}" presName="descendantText" presStyleLbl="alignAcc1" presStyleIdx="2" presStyleCnt="6">
        <dgm:presLayoutVars>
          <dgm:bulletEnabled val="1"/>
        </dgm:presLayoutVars>
      </dgm:prSet>
      <dgm:spPr/>
      <dgm:t>
        <a:bodyPr/>
        <a:lstStyle/>
        <a:p>
          <a:endParaRPr lang="zh-CN" altLang="en-US"/>
        </a:p>
      </dgm:t>
    </dgm:pt>
    <dgm:pt modelId="{6F5A9C3E-9F74-41E4-B0F4-1C1E44562EAB}" type="pres">
      <dgm:prSet presAssocID="{0B5EB1E5-B9A0-45EB-86AA-DDF6E09D191C}" presName="sp" presStyleCnt="0"/>
      <dgm:spPr/>
    </dgm:pt>
    <dgm:pt modelId="{8D5C17E1-EDD8-4466-83B8-D2041B2C707F}" type="pres">
      <dgm:prSet presAssocID="{8ED9021B-1605-4019-B76B-976E5463C1C3}" presName="composite" presStyleCnt="0"/>
      <dgm:spPr/>
    </dgm:pt>
    <dgm:pt modelId="{B1757585-6F77-45B9-94C9-1FCB5911E216}" type="pres">
      <dgm:prSet presAssocID="{8ED9021B-1605-4019-B76B-976E5463C1C3}" presName="parentText" presStyleLbl="alignNode1" presStyleIdx="3" presStyleCnt="6">
        <dgm:presLayoutVars>
          <dgm:chMax val="1"/>
          <dgm:bulletEnabled val="1"/>
        </dgm:presLayoutVars>
      </dgm:prSet>
      <dgm:spPr/>
      <dgm:t>
        <a:bodyPr/>
        <a:lstStyle/>
        <a:p>
          <a:endParaRPr lang="zh-CN" altLang="en-US"/>
        </a:p>
      </dgm:t>
    </dgm:pt>
    <dgm:pt modelId="{1C0F9333-B197-464D-86F2-1B514A41647E}" type="pres">
      <dgm:prSet presAssocID="{8ED9021B-1605-4019-B76B-976E5463C1C3}" presName="descendantText" presStyleLbl="alignAcc1" presStyleIdx="3" presStyleCnt="6">
        <dgm:presLayoutVars>
          <dgm:bulletEnabled val="1"/>
        </dgm:presLayoutVars>
      </dgm:prSet>
      <dgm:spPr/>
      <dgm:t>
        <a:bodyPr/>
        <a:lstStyle/>
        <a:p>
          <a:endParaRPr lang="zh-CN" altLang="en-US"/>
        </a:p>
      </dgm:t>
    </dgm:pt>
    <dgm:pt modelId="{550A6E96-DDAA-4FA1-A39C-B3AADF15455F}" type="pres">
      <dgm:prSet presAssocID="{DB6D5AA3-AF39-49E0-BC1B-67984EABA8B5}" presName="sp" presStyleCnt="0"/>
      <dgm:spPr/>
    </dgm:pt>
    <dgm:pt modelId="{F519D60E-7D4A-4A24-BD10-053114D36095}" type="pres">
      <dgm:prSet presAssocID="{23B83B1D-1B07-4BAF-8888-5D3DE1F3268D}" presName="composite" presStyleCnt="0"/>
      <dgm:spPr/>
    </dgm:pt>
    <dgm:pt modelId="{8498FE65-CDA2-44C2-BEDF-A1C666917544}" type="pres">
      <dgm:prSet presAssocID="{23B83B1D-1B07-4BAF-8888-5D3DE1F3268D}" presName="parentText" presStyleLbl="alignNode1" presStyleIdx="4" presStyleCnt="6">
        <dgm:presLayoutVars>
          <dgm:chMax val="1"/>
          <dgm:bulletEnabled val="1"/>
        </dgm:presLayoutVars>
      </dgm:prSet>
      <dgm:spPr/>
      <dgm:t>
        <a:bodyPr/>
        <a:lstStyle/>
        <a:p>
          <a:endParaRPr lang="zh-CN" altLang="en-US"/>
        </a:p>
      </dgm:t>
    </dgm:pt>
    <dgm:pt modelId="{4EC40BA1-6B88-4BD4-91CE-21EA8DC170B8}" type="pres">
      <dgm:prSet presAssocID="{23B83B1D-1B07-4BAF-8888-5D3DE1F3268D}" presName="descendantText" presStyleLbl="alignAcc1" presStyleIdx="4" presStyleCnt="6">
        <dgm:presLayoutVars>
          <dgm:bulletEnabled val="1"/>
        </dgm:presLayoutVars>
      </dgm:prSet>
      <dgm:spPr/>
      <dgm:t>
        <a:bodyPr/>
        <a:lstStyle/>
        <a:p>
          <a:endParaRPr lang="zh-CN" altLang="en-US"/>
        </a:p>
      </dgm:t>
    </dgm:pt>
    <dgm:pt modelId="{92EADA89-182C-4DA6-B739-0CD4F0F1C055}" type="pres">
      <dgm:prSet presAssocID="{82F357D1-2194-4067-8EDB-A2C83A1CC940}" presName="sp" presStyleCnt="0"/>
      <dgm:spPr/>
    </dgm:pt>
    <dgm:pt modelId="{C243196C-07C3-4C1F-9082-0F60D61B9EF6}" type="pres">
      <dgm:prSet presAssocID="{7E390133-640F-4F5E-B301-B61437A41989}" presName="composite" presStyleCnt="0"/>
      <dgm:spPr/>
    </dgm:pt>
    <dgm:pt modelId="{CC91754B-588D-4729-B325-6EE1D1C0E982}" type="pres">
      <dgm:prSet presAssocID="{7E390133-640F-4F5E-B301-B61437A41989}" presName="parentText" presStyleLbl="alignNode1" presStyleIdx="5" presStyleCnt="6">
        <dgm:presLayoutVars>
          <dgm:chMax val="1"/>
          <dgm:bulletEnabled val="1"/>
        </dgm:presLayoutVars>
      </dgm:prSet>
      <dgm:spPr/>
      <dgm:t>
        <a:bodyPr/>
        <a:lstStyle/>
        <a:p>
          <a:endParaRPr lang="zh-CN" altLang="en-US"/>
        </a:p>
      </dgm:t>
    </dgm:pt>
    <dgm:pt modelId="{1B4D2F36-CA04-415B-A845-3F70DE3F2169}" type="pres">
      <dgm:prSet presAssocID="{7E390133-640F-4F5E-B301-B61437A41989}" presName="descendantText" presStyleLbl="alignAcc1" presStyleIdx="5" presStyleCnt="6">
        <dgm:presLayoutVars>
          <dgm:bulletEnabled val="1"/>
        </dgm:presLayoutVars>
      </dgm:prSet>
      <dgm:spPr/>
      <dgm:t>
        <a:bodyPr/>
        <a:lstStyle/>
        <a:p>
          <a:endParaRPr lang="zh-CN" altLang="en-US"/>
        </a:p>
      </dgm:t>
    </dgm:pt>
  </dgm:ptLst>
  <dgm:cxnLst>
    <dgm:cxn modelId="{9AA8C6A0-0708-4417-A733-ABFBF14F41AD}" srcId="{D93CEEF5-88AA-4D8E-A25E-DD80F7BE3A4C}" destId="{CFF386F6-1E4C-44F9-A976-92C296FB0188}" srcOrd="1" destOrd="0" parTransId="{1D995E60-061D-46F2-A871-DAE8E0A807F0}" sibTransId="{497EEDA2-D612-4946-AA6F-0998B968A0BA}"/>
    <dgm:cxn modelId="{9B5BB751-D8EA-4572-8206-FF7EE469AB63}" type="presOf" srcId="{D93CEEF5-88AA-4D8E-A25E-DD80F7BE3A4C}" destId="{2C5C484C-6685-4CB6-98F1-68FBB4700944}" srcOrd="0" destOrd="0" presId="urn:microsoft.com/office/officeart/2005/8/layout/chevron2"/>
    <dgm:cxn modelId="{826EA4F9-BC1D-446E-AC86-ACCAEE545E15}" type="presOf" srcId="{8ED9021B-1605-4019-B76B-976E5463C1C3}" destId="{B1757585-6F77-45B9-94C9-1FCB5911E216}" srcOrd="0" destOrd="0" presId="urn:microsoft.com/office/officeart/2005/8/layout/chevron2"/>
    <dgm:cxn modelId="{7BA9FC14-4DD2-4054-8DC2-C9B11D544E83}" type="presOf" srcId="{A746F58E-C3D1-448D-A057-4B688CC70971}" destId="{6B5DB373-9D5D-4C28-8183-C0910ECC970B}" srcOrd="0" destOrd="0" presId="urn:microsoft.com/office/officeart/2005/8/layout/chevron2"/>
    <dgm:cxn modelId="{02094544-F60D-4B2C-A31A-62E3A47FC8FF}" type="presOf" srcId="{418735A8-5DAE-47A4-87B6-844E5745CC52}" destId="{79EEE677-244A-4CD9-924A-78DD6040A346}" srcOrd="0" destOrd="0" presId="urn:microsoft.com/office/officeart/2005/8/layout/chevron2"/>
    <dgm:cxn modelId="{67AF8335-6D50-434F-ABD2-DE1137EA7A5D}" srcId="{D93CEEF5-88AA-4D8E-A25E-DD80F7BE3A4C}" destId="{8ED9021B-1605-4019-B76B-976E5463C1C3}" srcOrd="3" destOrd="0" parTransId="{96F178B8-A859-4FEA-9133-6558C013CC0B}" sibTransId="{DB6D5AA3-AF39-49E0-BC1B-67984EABA8B5}"/>
    <dgm:cxn modelId="{3D9EEC19-29BD-477E-883E-34D75E595D0C}" type="presOf" srcId="{CFF386F6-1E4C-44F9-A976-92C296FB0188}" destId="{33C26C21-59BF-4C89-86F5-09EAFD74F303}" srcOrd="0" destOrd="0" presId="urn:microsoft.com/office/officeart/2005/8/layout/chevron2"/>
    <dgm:cxn modelId="{D1CE3D3D-194F-4254-89BF-D2D90C45242E}" srcId="{D93CEEF5-88AA-4D8E-A25E-DD80F7BE3A4C}" destId="{23B83B1D-1B07-4BAF-8888-5D3DE1F3268D}" srcOrd="4" destOrd="0" parTransId="{81A260CF-AA77-4BAA-8735-5D7313CE93E1}" sibTransId="{82F357D1-2194-4067-8EDB-A2C83A1CC940}"/>
    <dgm:cxn modelId="{DAEA752A-03CD-4C84-B69A-718C958EBFC6}" type="presOf" srcId="{9582A9BE-EDB2-4857-AA0F-8AE9C9BA6C14}" destId="{1B4D2F36-CA04-415B-A845-3F70DE3F2169}" srcOrd="0" destOrd="0" presId="urn:microsoft.com/office/officeart/2005/8/layout/chevron2"/>
    <dgm:cxn modelId="{422A74A0-C9C3-4BFA-B71D-4FB8CE09D4AC}" type="presOf" srcId="{23B83B1D-1B07-4BAF-8888-5D3DE1F3268D}" destId="{8498FE65-CDA2-44C2-BEDF-A1C666917544}" srcOrd="0" destOrd="0" presId="urn:microsoft.com/office/officeart/2005/8/layout/chevron2"/>
    <dgm:cxn modelId="{9A0FE66B-871D-4ABB-9B47-ABA994A1E2A2}" srcId="{7E390133-640F-4F5E-B301-B61437A41989}" destId="{9582A9BE-EDB2-4857-AA0F-8AE9C9BA6C14}" srcOrd="0" destOrd="0" parTransId="{5B9EEE16-EA24-439C-94FD-82A76A94F53D}" sibTransId="{0D3FF434-4C6A-437A-89D5-FEF519BD0732}"/>
    <dgm:cxn modelId="{EF7E7EFA-BB7B-4B3E-A6C6-B18670866A18}" srcId="{D93CEEF5-88AA-4D8E-A25E-DD80F7BE3A4C}" destId="{AFD10692-7051-4375-AB55-F63A193B3D9C}" srcOrd="2" destOrd="0" parTransId="{A737EEBF-3C29-4FC1-875A-F87BF405604D}" sibTransId="{0B5EB1E5-B9A0-45EB-86AA-DDF6E09D191C}"/>
    <dgm:cxn modelId="{149435EB-BE07-4DE6-9632-C7CFD420E8B3}" type="presOf" srcId="{7E390133-640F-4F5E-B301-B61437A41989}" destId="{CC91754B-588D-4729-B325-6EE1D1C0E982}" srcOrd="0" destOrd="0" presId="urn:microsoft.com/office/officeart/2005/8/layout/chevron2"/>
    <dgm:cxn modelId="{B8160121-2EB3-448B-A5C5-CFC6D7C6C600}" srcId="{CFF386F6-1E4C-44F9-A976-92C296FB0188}" destId="{DACFBD79-33E4-4A8B-B9F6-59F4ED2FBEB4}" srcOrd="0" destOrd="0" parTransId="{28C051FD-06C0-45FE-BF4D-D28D4CCB8C8A}" sibTransId="{AE182F5D-C439-4E15-96E8-0366A020CD24}"/>
    <dgm:cxn modelId="{B6BB2AFC-95BF-4055-8396-BCBB77456F4D}" type="presOf" srcId="{5CBBECFF-2F5B-4C32-AA3B-5B737A62B690}" destId="{1C0F9333-B197-464D-86F2-1B514A41647E}" srcOrd="0" destOrd="0" presId="urn:microsoft.com/office/officeart/2005/8/layout/chevron2"/>
    <dgm:cxn modelId="{118BDAC5-A2E0-412C-9C99-34308F2A156D}" srcId="{23B83B1D-1B07-4BAF-8888-5D3DE1F3268D}" destId="{67BD1E5A-28F2-4D9D-B223-C985B7F2FC59}" srcOrd="0" destOrd="0" parTransId="{97312E03-F5ED-4D62-A86B-C15ED8ED7C47}" sibTransId="{C28483C7-C8A4-47F9-95A7-B684007D5377}"/>
    <dgm:cxn modelId="{9DB1DAB9-D0FB-427D-A845-5B3C6A1CFC67}" srcId="{418735A8-5DAE-47A4-87B6-844E5745CC52}" destId="{471EDACA-3934-4722-9641-81C420172B28}" srcOrd="0" destOrd="0" parTransId="{1AA82A6C-DCB6-4D93-9085-B6A852260B88}" sibTransId="{5F8C5686-F80F-4E74-BC30-0B2D6241274F}"/>
    <dgm:cxn modelId="{C82B3760-3BBF-463D-81EC-3D7BA45B52B0}" srcId="{AFD10692-7051-4375-AB55-F63A193B3D9C}" destId="{A746F58E-C3D1-448D-A057-4B688CC70971}" srcOrd="0" destOrd="0" parTransId="{3FDAC8BC-341B-4A09-AD5A-7861EB89232C}" sibTransId="{A7C784C8-16C9-4FE6-B4CD-A68267061BBA}"/>
    <dgm:cxn modelId="{50202283-43B0-4737-AF8E-728C6DC4E01D}" type="presOf" srcId="{471EDACA-3934-4722-9641-81C420172B28}" destId="{EA5678A1-818A-49D0-881B-8810E8EF6F54}" srcOrd="0" destOrd="0" presId="urn:microsoft.com/office/officeart/2005/8/layout/chevron2"/>
    <dgm:cxn modelId="{9575B061-95EC-4295-8ED0-5FC3FB88635A}" type="presOf" srcId="{AFD10692-7051-4375-AB55-F63A193B3D9C}" destId="{1FAA7F25-428D-468B-A69E-30FA4CDAF06E}" srcOrd="0" destOrd="0" presId="urn:microsoft.com/office/officeart/2005/8/layout/chevron2"/>
    <dgm:cxn modelId="{22642DC0-1765-4539-96C1-5E65CB47F691}" srcId="{D93CEEF5-88AA-4D8E-A25E-DD80F7BE3A4C}" destId="{7E390133-640F-4F5E-B301-B61437A41989}" srcOrd="5" destOrd="0" parTransId="{97BEFB2D-E149-4F58-9DC8-4CFAC66E80CC}" sibTransId="{4B3F130E-EF96-416C-B449-7DD726269504}"/>
    <dgm:cxn modelId="{40A05524-12AA-4A81-A0F5-39DF7A687859}" srcId="{D93CEEF5-88AA-4D8E-A25E-DD80F7BE3A4C}" destId="{418735A8-5DAE-47A4-87B6-844E5745CC52}" srcOrd="0" destOrd="0" parTransId="{A42EB080-C00D-4F89-A6AC-47994C3AE2B9}" sibTransId="{FF8EA043-12EA-4B11-A2B4-A7BC97636CF3}"/>
    <dgm:cxn modelId="{BFAFA109-A4EE-4C2C-BA02-5F5CE6F7453C}" srcId="{8ED9021B-1605-4019-B76B-976E5463C1C3}" destId="{5CBBECFF-2F5B-4C32-AA3B-5B737A62B690}" srcOrd="0" destOrd="0" parTransId="{97921D54-6268-4EC3-A66A-8D5301E67D75}" sibTransId="{E9EC853C-CA80-4981-952B-1C6DBBBDE821}"/>
    <dgm:cxn modelId="{0778897D-F7D1-4010-9A2A-4CFF523FC4AC}" type="presOf" srcId="{67BD1E5A-28F2-4D9D-B223-C985B7F2FC59}" destId="{4EC40BA1-6B88-4BD4-91CE-21EA8DC170B8}" srcOrd="0" destOrd="0" presId="urn:microsoft.com/office/officeart/2005/8/layout/chevron2"/>
    <dgm:cxn modelId="{F4870A00-3F57-42A9-966E-D3A2182A448E}" type="presOf" srcId="{DACFBD79-33E4-4A8B-B9F6-59F4ED2FBEB4}" destId="{46D7BC9A-B02D-4CB5-AF20-D0BF77540658}" srcOrd="0" destOrd="0" presId="urn:microsoft.com/office/officeart/2005/8/layout/chevron2"/>
    <dgm:cxn modelId="{24BA5711-0E60-471C-A448-9ADB5A826BF6}" type="presParOf" srcId="{2C5C484C-6685-4CB6-98F1-68FBB4700944}" destId="{DD3C1F75-848E-49CA-82AB-1188BE75BA94}" srcOrd="0" destOrd="0" presId="urn:microsoft.com/office/officeart/2005/8/layout/chevron2"/>
    <dgm:cxn modelId="{9FE201FD-5EB0-49E2-AFEB-281EE4220C47}" type="presParOf" srcId="{DD3C1F75-848E-49CA-82AB-1188BE75BA94}" destId="{79EEE677-244A-4CD9-924A-78DD6040A346}" srcOrd="0" destOrd="0" presId="urn:microsoft.com/office/officeart/2005/8/layout/chevron2"/>
    <dgm:cxn modelId="{24559D93-70EC-4FD1-B8DD-51D17C6B8FAE}" type="presParOf" srcId="{DD3C1F75-848E-49CA-82AB-1188BE75BA94}" destId="{EA5678A1-818A-49D0-881B-8810E8EF6F54}" srcOrd="1" destOrd="0" presId="urn:microsoft.com/office/officeart/2005/8/layout/chevron2"/>
    <dgm:cxn modelId="{5614F137-6352-4F90-8E3A-A068642CE574}" type="presParOf" srcId="{2C5C484C-6685-4CB6-98F1-68FBB4700944}" destId="{C98A427B-F36D-469B-AA8A-439D40ECEAE8}" srcOrd="1" destOrd="0" presId="urn:microsoft.com/office/officeart/2005/8/layout/chevron2"/>
    <dgm:cxn modelId="{EF3AA32B-5DFD-49FA-97C9-58C22A172408}" type="presParOf" srcId="{2C5C484C-6685-4CB6-98F1-68FBB4700944}" destId="{22159C21-F237-47E1-B996-0BDABE870EDD}" srcOrd="2" destOrd="0" presId="urn:microsoft.com/office/officeart/2005/8/layout/chevron2"/>
    <dgm:cxn modelId="{4E8A0874-B0D3-406C-A014-14FBC61EB195}" type="presParOf" srcId="{22159C21-F237-47E1-B996-0BDABE870EDD}" destId="{33C26C21-59BF-4C89-86F5-09EAFD74F303}" srcOrd="0" destOrd="0" presId="urn:microsoft.com/office/officeart/2005/8/layout/chevron2"/>
    <dgm:cxn modelId="{1572707D-13C1-438E-9D5A-443BC4352754}" type="presParOf" srcId="{22159C21-F237-47E1-B996-0BDABE870EDD}" destId="{46D7BC9A-B02D-4CB5-AF20-D0BF77540658}" srcOrd="1" destOrd="0" presId="urn:microsoft.com/office/officeart/2005/8/layout/chevron2"/>
    <dgm:cxn modelId="{470D7C55-D3C4-4606-BC61-8F1F64A20C7D}" type="presParOf" srcId="{2C5C484C-6685-4CB6-98F1-68FBB4700944}" destId="{533811D5-4FA7-4E75-BB7E-C4EE38AFA081}" srcOrd="3" destOrd="0" presId="urn:microsoft.com/office/officeart/2005/8/layout/chevron2"/>
    <dgm:cxn modelId="{A1BD52F8-8709-4A30-A6F9-DF5F1D4E3ECD}" type="presParOf" srcId="{2C5C484C-6685-4CB6-98F1-68FBB4700944}" destId="{0C4F3538-7BE0-4C15-A27F-6D204184DFB7}" srcOrd="4" destOrd="0" presId="urn:microsoft.com/office/officeart/2005/8/layout/chevron2"/>
    <dgm:cxn modelId="{89169259-9AFF-49C0-AE8E-20C084C83FC1}" type="presParOf" srcId="{0C4F3538-7BE0-4C15-A27F-6D204184DFB7}" destId="{1FAA7F25-428D-468B-A69E-30FA4CDAF06E}" srcOrd="0" destOrd="0" presId="urn:microsoft.com/office/officeart/2005/8/layout/chevron2"/>
    <dgm:cxn modelId="{58855E5F-65C1-4B28-BC9D-EEE1CB532279}" type="presParOf" srcId="{0C4F3538-7BE0-4C15-A27F-6D204184DFB7}" destId="{6B5DB373-9D5D-4C28-8183-C0910ECC970B}" srcOrd="1" destOrd="0" presId="urn:microsoft.com/office/officeart/2005/8/layout/chevron2"/>
    <dgm:cxn modelId="{41D3D4F7-0710-403E-857E-0A2B1F5180E4}" type="presParOf" srcId="{2C5C484C-6685-4CB6-98F1-68FBB4700944}" destId="{6F5A9C3E-9F74-41E4-B0F4-1C1E44562EAB}" srcOrd="5" destOrd="0" presId="urn:microsoft.com/office/officeart/2005/8/layout/chevron2"/>
    <dgm:cxn modelId="{061ABDB4-3977-4220-876D-A13A06BA9C16}" type="presParOf" srcId="{2C5C484C-6685-4CB6-98F1-68FBB4700944}" destId="{8D5C17E1-EDD8-4466-83B8-D2041B2C707F}" srcOrd="6" destOrd="0" presId="urn:microsoft.com/office/officeart/2005/8/layout/chevron2"/>
    <dgm:cxn modelId="{5A07D8DE-67B7-464E-BB28-94077A8F096B}" type="presParOf" srcId="{8D5C17E1-EDD8-4466-83B8-D2041B2C707F}" destId="{B1757585-6F77-45B9-94C9-1FCB5911E216}" srcOrd="0" destOrd="0" presId="urn:microsoft.com/office/officeart/2005/8/layout/chevron2"/>
    <dgm:cxn modelId="{AB7A2688-657A-4AAC-B49C-1F49F5CE9A6F}" type="presParOf" srcId="{8D5C17E1-EDD8-4466-83B8-D2041B2C707F}" destId="{1C0F9333-B197-464D-86F2-1B514A41647E}" srcOrd="1" destOrd="0" presId="urn:microsoft.com/office/officeart/2005/8/layout/chevron2"/>
    <dgm:cxn modelId="{71CC42EE-EE1B-4132-AB2D-C910400617BC}" type="presParOf" srcId="{2C5C484C-6685-4CB6-98F1-68FBB4700944}" destId="{550A6E96-DDAA-4FA1-A39C-B3AADF15455F}" srcOrd="7" destOrd="0" presId="urn:microsoft.com/office/officeart/2005/8/layout/chevron2"/>
    <dgm:cxn modelId="{535AB702-68E8-448E-937F-7EC742CF8BE4}" type="presParOf" srcId="{2C5C484C-6685-4CB6-98F1-68FBB4700944}" destId="{F519D60E-7D4A-4A24-BD10-053114D36095}" srcOrd="8" destOrd="0" presId="urn:microsoft.com/office/officeart/2005/8/layout/chevron2"/>
    <dgm:cxn modelId="{4C0979E5-9123-43D4-B089-EE76F2A6920C}" type="presParOf" srcId="{F519D60E-7D4A-4A24-BD10-053114D36095}" destId="{8498FE65-CDA2-44C2-BEDF-A1C666917544}" srcOrd="0" destOrd="0" presId="urn:microsoft.com/office/officeart/2005/8/layout/chevron2"/>
    <dgm:cxn modelId="{CDC9D884-A761-4B34-9994-711C2B4CE1AB}" type="presParOf" srcId="{F519D60E-7D4A-4A24-BD10-053114D36095}" destId="{4EC40BA1-6B88-4BD4-91CE-21EA8DC170B8}" srcOrd="1" destOrd="0" presId="urn:microsoft.com/office/officeart/2005/8/layout/chevron2"/>
    <dgm:cxn modelId="{7F3DA5A8-674F-4C41-A0F8-1558452EC01F}" type="presParOf" srcId="{2C5C484C-6685-4CB6-98F1-68FBB4700944}" destId="{92EADA89-182C-4DA6-B739-0CD4F0F1C055}" srcOrd="9" destOrd="0" presId="urn:microsoft.com/office/officeart/2005/8/layout/chevron2"/>
    <dgm:cxn modelId="{7A90CBB1-BE1E-4BCB-A1D3-C5EC85E3EB45}" type="presParOf" srcId="{2C5C484C-6685-4CB6-98F1-68FBB4700944}" destId="{C243196C-07C3-4C1F-9082-0F60D61B9EF6}" srcOrd="10" destOrd="0" presId="urn:microsoft.com/office/officeart/2005/8/layout/chevron2"/>
    <dgm:cxn modelId="{DA3CABF1-527D-4654-A48B-AA8E1C113591}" type="presParOf" srcId="{C243196C-07C3-4C1F-9082-0F60D61B9EF6}" destId="{CC91754B-588D-4729-B325-6EE1D1C0E982}" srcOrd="0" destOrd="0" presId="urn:microsoft.com/office/officeart/2005/8/layout/chevron2"/>
    <dgm:cxn modelId="{A90E4E3C-33CB-4CB0-8029-C60BCB3A8245}" type="presParOf" srcId="{C243196C-07C3-4C1F-9082-0F60D61B9EF6}" destId="{1B4D2F36-CA04-415B-A845-3F70DE3F2169}" srcOrd="1" destOrd="0" presId="urn:microsoft.com/office/officeart/2005/8/layout/chevron2"/>
  </dgm:cxnLst>
  <dgm:bg/>
  <dgm:whole/>
</dgm:dataModel>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microsoft.com/office/2006/relationships/legacyDiagramText" Target="legacyDiagramText3.bin"/><Relationship Id="rId7" Type="http://schemas.microsoft.com/office/2006/relationships/legacyDiagramText" Target="legacyDiagramText7.bin"/><Relationship Id="rId2" Type="http://schemas.microsoft.com/office/2006/relationships/legacyDiagramText" Target="legacyDiagramText2.bin"/><Relationship Id="rId1" Type="http://schemas.microsoft.com/office/2006/relationships/legacyDiagramText" Target="legacyDiagramText1.bin"/><Relationship Id="rId6" Type="http://schemas.microsoft.com/office/2006/relationships/legacyDiagramText" Target="legacyDiagramText6.bin"/><Relationship Id="rId5" Type="http://schemas.microsoft.com/office/2006/relationships/legacyDiagramText" Target="legacyDiagramText5.bin"/><Relationship Id="rId4" Type="http://schemas.microsoft.com/office/2006/relationships/legacyDiagramText" Target="legacyDiagramText4.bin"/></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Rectangle 1026"/>
          <p:cNvSpPr>
            <a:spLocks noGrp="1" noChangeArrowheads="1"/>
          </p:cNvSpPr>
          <p:nvPr>
            <p:ph type="hdr" sz="quarter"/>
          </p:nvPr>
        </p:nvSpPr>
        <p:spPr bwMode="auto">
          <a:xfrm>
            <a:off x="0" y="0"/>
            <a:ext cx="2945390" cy="496332"/>
          </a:xfrm>
          <a:prstGeom prst="rect">
            <a:avLst/>
          </a:prstGeom>
          <a:noFill/>
          <a:ln w="9525">
            <a:noFill/>
            <a:miter lim="800000"/>
            <a:headEnd/>
            <a:tailEnd/>
          </a:ln>
          <a:effectLst/>
        </p:spPr>
        <p:txBody>
          <a:bodyPr vert="horz" wrap="square" lIns="92226" tIns="46113" rIns="92226" bIns="46113" numCol="1" anchor="t" anchorCtr="0" compatLnSpc="1">
            <a:prstTxWarp prst="textNoShape">
              <a:avLst/>
            </a:prstTxWarp>
          </a:bodyPr>
          <a:lstStyle>
            <a:lvl1pPr algn="l">
              <a:spcBef>
                <a:spcPct val="0"/>
              </a:spcBef>
              <a:defRPr sz="1200" b="0">
                <a:solidFill>
                  <a:schemeClr val="tx1"/>
                </a:solidFill>
                <a:ea typeface="宋体" pitchFamily="2" charset="-122"/>
              </a:defRPr>
            </a:lvl1pPr>
          </a:lstStyle>
          <a:p>
            <a:pPr>
              <a:defRPr/>
            </a:pPr>
            <a:endParaRPr lang="en-US" altLang="zh-CN"/>
          </a:p>
        </p:txBody>
      </p:sp>
      <p:sp>
        <p:nvSpPr>
          <p:cNvPr id="91139" name="Rectangle 1027"/>
          <p:cNvSpPr>
            <a:spLocks noGrp="1" noChangeArrowheads="1"/>
          </p:cNvSpPr>
          <p:nvPr>
            <p:ph type="dt" sz="quarter" idx="1"/>
          </p:nvPr>
        </p:nvSpPr>
        <p:spPr bwMode="auto">
          <a:xfrm>
            <a:off x="3850669" y="0"/>
            <a:ext cx="2945390" cy="496332"/>
          </a:xfrm>
          <a:prstGeom prst="rect">
            <a:avLst/>
          </a:prstGeom>
          <a:noFill/>
          <a:ln w="9525">
            <a:noFill/>
            <a:miter lim="800000"/>
            <a:headEnd/>
            <a:tailEnd/>
          </a:ln>
          <a:effectLst/>
        </p:spPr>
        <p:txBody>
          <a:bodyPr vert="horz" wrap="square" lIns="92226" tIns="46113" rIns="92226" bIns="46113" numCol="1" anchor="t" anchorCtr="0" compatLnSpc="1">
            <a:prstTxWarp prst="textNoShape">
              <a:avLst/>
            </a:prstTxWarp>
          </a:bodyPr>
          <a:lstStyle>
            <a:lvl1pPr algn="r">
              <a:spcBef>
                <a:spcPct val="0"/>
              </a:spcBef>
              <a:defRPr sz="1200" b="0">
                <a:solidFill>
                  <a:schemeClr val="tx1"/>
                </a:solidFill>
                <a:ea typeface="宋体" pitchFamily="2" charset="-122"/>
              </a:defRPr>
            </a:lvl1pPr>
          </a:lstStyle>
          <a:p>
            <a:pPr>
              <a:defRPr/>
            </a:pPr>
            <a:endParaRPr lang="en-US" altLang="zh-CN"/>
          </a:p>
        </p:txBody>
      </p:sp>
      <p:sp>
        <p:nvSpPr>
          <p:cNvPr id="91140" name="Rectangle 1028"/>
          <p:cNvSpPr>
            <a:spLocks noGrp="1" noChangeArrowheads="1"/>
          </p:cNvSpPr>
          <p:nvPr>
            <p:ph type="ftr" sz="quarter" idx="2"/>
          </p:nvPr>
        </p:nvSpPr>
        <p:spPr bwMode="auto">
          <a:xfrm>
            <a:off x="0" y="9428716"/>
            <a:ext cx="2945390" cy="496332"/>
          </a:xfrm>
          <a:prstGeom prst="rect">
            <a:avLst/>
          </a:prstGeom>
          <a:noFill/>
          <a:ln w="9525">
            <a:noFill/>
            <a:miter lim="800000"/>
            <a:headEnd/>
            <a:tailEnd/>
          </a:ln>
          <a:effectLst/>
        </p:spPr>
        <p:txBody>
          <a:bodyPr vert="horz" wrap="square" lIns="92226" tIns="46113" rIns="92226" bIns="46113" numCol="1" anchor="b" anchorCtr="0" compatLnSpc="1">
            <a:prstTxWarp prst="textNoShape">
              <a:avLst/>
            </a:prstTxWarp>
          </a:bodyPr>
          <a:lstStyle>
            <a:lvl1pPr algn="l">
              <a:spcBef>
                <a:spcPct val="0"/>
              </a:spcBef>
              <a:defRPr sz="1200" b="0">
                <a:solidFill>
                  <a:schemeClr val="tx1"/>
                </a:solidFill>
                <a:ea typeface="宋体" pitchFamily="2" charset="-122"/>
              </a:defRPr>
            </a:lvl1pPr>
          </a:lstStyle>
          <a:p>
            <a:pPr>
              <a:defRPr/>
            </a:pPr>
            <a:endParaRPr lang="en-US" altLang="zh-CN"/>
          </a:p>
        </p:txBody>
      </p:sp>
      <p:sp>
        <p:nvSpPr>
          <p:cNvPr id="91141" name="Rectangle 1029"/>
          <p:cNvSpPr>
            <a:spLocks noGrp="1" noChangeArrowheads="1"/>
          </p:cNvSpPr>
          <p:nvPr>
            <p:ph type="sldNum" sz="quarter" idx="3"/>
          </p:nvPr>
        </p:nvSpPr>
        <p:spPr bwMode="auto">
          <a:xfrm>
            <a:off x="3850669" y="9428716"/>
            <a:ext cx="2945390" cy="496332"/>
          </a:xfrm>
          <a:prstGeom prst="rect">
            <a:avLst/>
          </a:prstGeom>
          <a:noFill/>
          <a:ln w="9525">
            <a:noFill/>
            <a:miter lim="800000"/>
            <a:headEnd/>
            <a:tailEnd/>
          </a:ln>
          <a:effectLst/>
        </p:spPr>
        <p:txBody>
          <a:bodyPr vert="horz" wrap="square" lIns="92226" tIns="46113" rIns="92226" bIns="46113" numCol="1" anchor="b" anchorCtr="0" compatLnSpc="1">
            <a:prstTxWarp prst="textNoShape">
              <a:avLst/>
            </a:prstTxWarp>
          </a:bodyPr>
          <a:lstStyle>
            <a:lvl1pPr algn="r">
              <a:spcBef>
                <a:spcPct val="0"/>
              </a:spcBef>
              <a:defRPr sz="1200" b="0">
                <a:solidFill>
                  <a:schemeClr val="tx1"/>
                </a:solidFill>
                <a:ea typeface="宋体" pitchFamily="2" charset="-122"/>
              </a:defRPr>
            </a:lvl1pPr>
          </a:lstStyle>
          <a:p>
            <a:pPr>
              <a:defRPr/>
            </a:pPr>
            <a:fld id="{5A534E74-E82E-44D2-8BDB-AE9FF95EB470}"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1314" name="Rectangle 2"/>
          <p:cNvSpPr>
            <a:spLocks noGrp="1" noChangeArrowheads="1"/>
          </p:cNvSpPr>
          <p:nvPr>
            <p:ph type="hdr" sz="quarter"/>
          </p:nvPr>
        </p:nvSpPr>
        <p:spPr bwMode="auto">
          <a:xfrm>
            <a:off x="0" y="0"/>
            <a:ext cx="2945390" cy="496332"/>
          </a:xfrm>
          <a:prstGeom prst="rect">
            <a:avLst/>
          </a:prstGeom>
          <a:noFill/>
          <a:ln w="9525">
            <a:noFill/>
            <a:miter lim="800000"/>
            <a:headEnd/>
            <a:tailEnd/>
          </a:ln>
          <a:effectLst/>
        </p:spPr>
        <p:txBody>
          <a:bodyPr vert="horz" wrap="square" lIns="92226" tIns="46113" rIns="92226" bIns="46113" numCol="1" anchor="t" anchorCtr="0" compatLnSpc="1">
            <a:prstTxWarp prst="textNoShape">
              <a:avLst/>
            </a:prstTxWarp>
          </a:bodyPr>
          <a:lstStyle>
            <a:lvl1pPr algn="l">
              <a:spcBef>
                <a:spcPct val="0"/>
              </a:spcBef>
              <a:defRPr sz="1200" b="0">
                <a:solidFill>
                  <a:schemeClr val="tx1"/>
                </a:solidFill>
                <a:ea typeface="宋体" pitchFamily="2" charset="-122"/>
              </a:defRPr>
            </a:lvl1pPr>
          </a:lstStyle>
          <a:p>
            <a:pPr>
              <a:defRPr/>
            </a:pPr>
            <a:endParaRPr lang="en-US" altLang="zh-CN"/>
          </a:p>
        </p:txBody>
      </p:sp>
      <p:sp>
        <p:nvSpPr>
          <p:cNvPr id="141315" name="Rectangle 3"/>
          <p:cNvSpPr>
            <a:spLocks noGrp="1" noChangeArrowheads="1"/>
          </p:cNvSpPr>
          <p:nvPr>
            <p:ph type="dt" idx="1"/>
          </p:nvPr>
        </p:nvSpPr>
        <p:spPr bwMode="auto">
          <a:xfrm>
            <a:off x="3850669" y="0"/>
            <a:ext cx="2945390" cy="496332"/>
          </a:xfrm>
          <a:prstGeom prst="rect">
            <a:avLst/>
          </a:prstGeom>
          <a:noFill/>
          <a:ln w="9525">
            <a:noFill/>
            <a:miter lim="800000"/>
            <a:headEnd/>
            <a:tailEnd/>
          </a:ln>
          <a:effectLst/>
        </p:spPr>
        <p:txBody>
          <a:bodyPr vert="horz" wrap="square" lIns="92226" tIns="46113" rIns="92226" bIns="46113" numCol="1" anchor="t" anchorCtr="0" compatLnSpc="1">
            <a:prstTxWarp prst="textNoShape">
              <a:avLst/>
            </a:prstTxWarp>
          </a:bodyPr>
          <a:lstStyle>
            <a:lvl1pPr algn="r">
              <a:spcBef>
                <a:spcPct val="0"/>
              </a:spcBef>
              <a:defRPr sz="1200" b="0">
                <a:solidFill>
                  <a:schemeClr val="tx1"/>
                </a:solidFill>
                <a:ea typeface="宋体" pitchFamily="2" charset="-122"/>
              </a:defRPr>
            </a:lvl1pPr>
          </a:lstStyle>
          <a:p>
            <a:pPr>
              <a:defRPr/>
            </a:pPr>
            <a:endParaRPr lang="en-US" altLang="zh-CN"/>
          </a:p>
        </p:txBody>
      </p:sp>
      <p:sp>
        <p:nvSpPr>
          <p:cNvPr id="89092"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141317" name="Rectangle 5"/>
          <p:cNvSpPr>
            <a:spLocks noGrp="1" noChangeArrowheads="1"/>
          </p:cNvSpPr>
          <p:nvPr>
            <p:ph type="body" sz="quarter" idx="3"/>
          </p:nvPr>
        </p:nvSpPr>
        <p:spPr bwMode="auto">
          <a:xfrm>
            <a:off x="680576" y="4715153"/>
            <a:ext cx="5438140" cy="4466987"/>
          </a:xfrm>
          <a:prstGeom prst="rect">
            <a:avLst/>
          </a:prstGeom>
          <a:noFill/>
          <a:ln w="9525">
            <a:noFill/>
            <a:miter lim="800000"/>
            <a:headEnd/>
            <a:tailEnd/>
          </a:ln>
          <a:effectLst/>
        </p:spPr>
        <p:txBody>
          <a:bodyPr vert="horz" wrap="square" lIns="92226" tIns="46113" rIns="92226" bIns="46113"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41318" name="Rectangle 6"/>
          <p:cNvSpPr>
            <a:spLocks noGrp="1" noChangeArrowheads="1"/>
          </p:cNvSpPr>
          <p:nvPr>
            <p:ph type="ftr" sz="quarter" idx="4"/>
          </p:nvPr>
        </p:nvSpPr>
        <p:spPr bwMode="auto">
          <a:xfrm>
            <a:off x="0" y="9428716"/>
            <a:ext cx="2945390" cy="496332"/>
          </a:xfrm>
          <a:prstGeom prst="rect">
            <a:avLst/>
          </a:prstGeom>
          <a:noFill/>
          <a:ln w="9525">
            <a:noFill/>
            <a:miter lim="800000"/>
            <a:headEnd/>
            <a:tailEnd/>
          </a:ln>
          <a:effectLst/>
        </p:spPr>
        <p:txBody>
          <a:bodyPr vert="horz" wrap="square" lIns="92226" tIns="46113" rIns="92226" bIns="46113" numCol="1" anchor="b" anchorCtr="0" compatLnSpc="1">
            <a:prstTxWarp prst="textNoShape">
              <a:avLst/>
            </a:prstTxWarp>
          </a:bodyPr>
          <a:lstStyle>
            <a:lvl1pPr algn="l">
              <a:spcBef>
                <a:spcPct val="0"/>
              </a:spcBef>
              <a:defRPr sz="1200" b="0">
                <a:solidFill>
                  <a:schemeClr val="tx1"/>
                </a:solidFill>
                <a:ea typeface="宋体" pitchFamily="2" charset="-122"/>
              </a:defRPr>
            </a:lvl1pPr>
          </a:lstStyle>
          <a:p>
            <a:pPr>
              <a:defRPr/>
            </a:pPr>
            <a:endParaRPr lang="en-US" altLang="zh-CN"/>
          </a:p>
        </p:txBody>
      </p:sp>
      <p:sp>
        <p:nvSpPr>
          <p:cNvPr id="141319" name="Rectangle 7"/>
          <p:cNvSpPr>
            <a:spLocks noGrp="1" noChangeArrowheads="1"/>
          </p:cNvSpPr>
          <p:nvPr>
            <p:ph type="sldNum" sz="quarter" idx="5"/>
          </p:nvPr>
        </p:nvSpPr>
        <p:spPr bwMode="auto">
          <a:xfrm>
            <a:off x="3850669" y="9428716"/>
            <a:ext cx="2945390" cy="496332"/>
          </a:xfrm>
          <a:prstGeom prst="rect">
            <a:avLst/>
          </a:prstGeom>
          <a:noFill/>
          <a:ln w="9525">
            <a:noFill/>
            <a:miter lim="800000"/>
            <a:headEnd/>
            <a:tailEnd/>
          </a:ln>
          <a:effectLst/>
        </p:spPr>
        <p:txBody>
          <a:bodyPr vert="horz" wrap="square" lIns="92226" tIns="46113" rIns="92226" bIns="46113" numCol="1" anchor="b" anchorCtr="0" compatLnSpc="1">
            <a:prstTxWarp prst="textNoShape">
              <a:avLst/>
            </a:prstTxWarp>
          </a:bodyPr>
          <a:lstStyle>
            <a:lvl1pPr algn="r">
              <a:spcBef>
                <a:spcPct val="0"/>
              </a:spcBef>
              <a:defRPr sz="1200" b="0">
                <a:solidFill>
                  <a:schemeClr val="tx1"/>
                </a:solidFill>
                <a:ea typeface="宋体" pitchFamily="2" charset="-122"/>
              </a:defRPr>
            </a:lvl1pPr>
          </a:lstStyle>
          <a:p>
            <a:pPr>
              <a:defRPr/>
            </a:pPr>
            <a:fld id="{A7257529-F718-4D34-87A3-AD4D32E02601}"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86B8A4AE-D305-4C29-A027-BAE93932C232}" type="slidenum">
              <a:rPr lang="en-US" altLang="zh-CN" smtClean="0"/>
              <a:pPr/>
              <a:t>1</a:t>
            </a:fld>
            <a:endParaRPr lang="en-US" altLang="zh-CN"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幻灯片图像占位符 1"/>
          <p:cNvSpPr>
            <a:spLocks noGrp="1" noRot="1" noChangeAspect="1" noTextEdit="1"/>
          </p:cNvSpPr>
          <p:nvPr>
            <p:ph type="sldImg"/>
          </p:nvPr>
        </p:nvSpPr>
        <p:spPr>
          <a:ln/>
        </p:spPr>
      </p:sp>
      <p:sp>
        <p:nvSpPr>
          <p:cNvPr id="91139" name="备注占位符 2"/>
          <p:cNvSpPr>
            <a:spLocks noGrp="1"/>
          </p:cNvSpPr>
          <p:nvPr>
            <p:ph type="body" idx="1"/>
          </p:nvPr>
        </p:nvSpPr>
        <p:spPr>
          <a:noFill/>
          <a:ln/>
        </p:spPr>
        <p:txBody>
          <a:bodyPr/>
          <a:lstStyle/>
          <a:p>
            <a:pPr eaLnBrk="1" hangingPunct="1"/>
            <a:endParaRPr lang="zh-CN" altLang="en-US" smtClean="0"/>
          </a:p>
        </p:txBody>
      </p:sp>
      <p:sp>
        <p:nvSpPr>
          <p:cNvPr id="91140" name="日期占位符 3"/>
          <p:cNvSpPr txBox="1">
            <a:spLocks noGrp="1"/>
          </p:cNvSpPr>
          <p:nvPr/>
        </p:nvSpPr>
        <p:spPr bwMode="auto">
          <a:xfrm>
            <a:off x="3850669" y="0"/>
            <a:ext cx="2945390" cy="496332"/>
          </a:xfrm>
          <a:prstGeom prst="rect">
            <a:avLst/>
          </a:prstGeom>
          <a:noFill/>
          <a:ln w="9525">
            <a:noFill/>
            <a:miter lim="800000"/>
            <a:headEnd/>
            <a:tailEnd/>
          </a:ln>
        </p:spPr>
        <p:txBody>
          <a:bodyPr lIns="92226" tIns="46113" rIns="92226" bIns="46113"/>
          <a:lstStyle/>
          <a:p>
            <a:pPr algn="r">
              <a:spcBef>
                <a:spcPct val="50000"/>
              </a:spcBef>
            </a:pPr>
            <a:fld id="{18D2713A-69B2-46E9-9985-40A906774976}" type="datetime1">
              <a:rPr lang="zh-CN" altLang="en-US" sz="1200"/>
              <a:pPr algn="r">
                <a:spcBef>
                  <a:spcPct val="50000"/>
                </a:spcBef>
              </a:pPr>
              <a:t>2011-6-25</a:t>
            </a:fld>
            <a:endParaRPr lang="en-US" altLang="zh-CN" sz="1200" dirty="0"/>
          </a:p>
        </p:txBody>
      </p:sp>
      <p:sp>
        <p:nvSpPr>
          <p:cNvPr id="91141" name="灯片编号占位符 4"/>
          <p:cNvSpPr txBox="1">
            <a:spLocks noGrp="1"/>
          </p:cNvSpPr>
          <p:nvPr/>
        </p:nvSpPr>
        <p:spPr bwMode="auto">
          <a:xfrm>
            <a:off x="3850669" y="9428716"/>
            <a:ext cx="2945390" cy="496332"/>
          </a:xfrm>
          <a:prstGeom prst="rect">
            <a:avLst/>
          </a:prstGeom>
          <a:noFill/>
          <a:ln w="9525">
            <a:noFill/>
            <a:miter lim="800000"/>
            <a:headEnd/>
            <a:tailEnd/>
          </a:ln>
        </p:spPr>
        <p:txBody>
          <a:bodyPr lIns="92226" tIns="46113" rIns="92226" bIns="46113" anchor="b"/>
          <a:lstStyle/>
          <a:p>
            <a:pPr algn="r">
              <a:spcBef>
                <a:spcPct val="50000"/>
              </a:spcBef>
            </a:pPr>
            <a:fld id="{67CE5E2C-78EA-404F-B677-7BB03A8D0633}" type="slidenum">
              <a:rPr lang="en-US" altLang="zh-CN" sz="1200"/>
              <a:pPr algn="r">
                <a:spcBef>
                  <a:spcPct val="50000"/>
                </a:spcBef>
              </a:pPr>
              <a:t>2</a:t>
            </a:fld>
            <a:endParaRPr lang="en-US" altLang="zh-CN"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幻灯片图像占位符 1"/>
          <p:cNvSpPr>
            <a:spLocks noGrp="1" noRot="1" noChangeAspect="1" noTextEdit="1"/>
          </p:cNvSpPr>
          <p:nvPr>
            <p:ph type="sldImg"/>
          </p:nvPr>
        </p:nvSpPr>
        <p:spPr>
          <a:ln/>
        </p:spPr>
      </p:sp>
      <p:sp>
        <p:nvSpPr>
          <p:cNvPr id="92163" name="备注占位符 2"/>
          <p:cNvSpPr>
            <a:spLocks noGrp="1"/>
          </p:cNvSpPr>
          <p:nvPr>
            <p:ph type="body" idx="1"/>
          </p:nvPr>
        </p:nvSpPr>
        <p:spPr>
          <a:noFill/>
          <a:ln/>
        </p:spPr>
        <p:txBody>
          <a:bodyPr/>
          <a:lstStyle/>
          <a:p>
            <a:pPr eaLnBrk="1" hangingPunct="1"/>
            <a:endParaRPr lang="zh-CN" altLang="en-US" smtClean="0"/>
          </a:p>
        </p:txBody>
      </p:sp>
      <p:sp>
        <p:nvSpPr>
          <p:cNvPr id="92164" name="日期占位符 3"/>
          <p:cNvSpPr txBox="1">
            <a:spLocks noGrp="1"/>
          </p:cNvSpPr>
          <p:nvPr/>
        </p:nvSpPr>
        <p:spPr bwMode="auto">
          <a:xfrm>
            <a:off x="3850669" y="0"/>
            <a:ext cx="2945390" cy="496332"/>
          </a:xfrm>
          <a:prstGeom prst="rect">
            <a:avLst/>
          </a:prstGeom>
          <a:noFill/>
          <a:ln w="9525">
            <a:noFill/>
            <a:miter lim="800000"/>
            <a:headEnd/>
            <a:tailEnd/>
          </a:ln>
        </p:spPr>
        <p:txBody>
          <a:bodyPr lIns="92226" tIns="46113" rIns="92226" bIns="46113"/>
          <a:lstStyle/>
          <a:p>
            <a:pPr algn="r">
              <a:spcBef>
                <a:spcPct val="50000"/>
              </a:spcBef>
            </a:pPr>
            <a:fld id="{799E5181-202F-4F67-82F2-7B0A19D498A2}" type="datetime1">
              <a:rPr lang="zh-CN" altLang="en-US" sz="1200"/>
              <a:pPr algn="r">
                <a:spcBef>
                  <a:spcPct val="50000"/>
                </a:spcBef>
              </a:pPr>
              <a:t>2011-6-25</a:t>
            </a:fld>
            <a:endParaRPr lang="en-US" altLang="zh-CN" sz="1200" dirty="0"/>
          </a:p>
        </p:txBody>
      </p:sp>
      <p:sp>
        <p:nvSpPr>
          <p:cNvPr id="92165" name="灯片编号占位符 4"/>
          <p:cNvSpPr txBox="1">
            <a:spLocks noGrp="1"/>
          </p:cNvSpPr>
          <p:nvPr/>
        </p:nvSpPr>
        <p:spPr bwMode="auto">
          <a:xfrm>
            <a:off x="3850669" y="9428716"/>
            <a:ext cx="2945390" cy="496332"/>
          </a:xfrm>
          <a:prstGeom prst="rect">
            <a:avLst/>
          </a:prstGeom>
          <a:noFill/>
          <a:ln w="9525">
            <a:noFill/>
            <a:miter lim="800000"/>
            <a:headEnd/>
            <a:tailEnd/>
          </a:ln>
        </p:spPr>
        <p:txBody>
          <a:bodyPr lIns="92226" tIns="46113" rIns="92226" bIns="46113" anchor="b"/>
          <a:lstStyle/>
          <a:p>
            <a:pPr algn="r">
              <a:spcBef>
                <a:spcPct val="50000"/>
              </a:spcBef>
            </a:pPr>
            <a:fld id="{C1AF548A-CBF4-48D8-BD5B-99D66AEB6B62}" type="slidenum">
              <a:rPr lang="en-US" altLang="zh-CN" sz="1200"/>
              <a:pPr algn="r">
                <a:spcBef>
                  <a:spcPct val="50000"/>
                </a:spcBef>
              </a:pPr>
              <a:t>4</a:t>
            </a:fld>
            <a:endParaRPr lang="en-US" altLang="zh-CN"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DCB18D58-9E30-41EE-AAA5-40FFC73BAF9B}" type="slidenum">
              <a:rPr lang="en-US" altLang="zh-CN" smtClean="0"/>
              <a:pPr/>
              <a:t>15</a:t>
            </a:fld>
            <a:endParaRPr lang="en-US" altLang="zh-CN" smtClean="0"/>
          </a:p>
        </p:txBody>
      </p:sp>
      <p:sp>
        <p:nvSpPr>
          <p:cNvPr id="93187" name="Rectangle 2"/>
          <p:cNvSpPr>
            <a:spLocks noGrp="1" noRot="1" noChangeAspect="1" noChangeArrowheads="1" noTextEdit="1"/>
          </p:cNvSpPr>
          <p:nvPr>
            <p:ph type="sldImg"/>
          </p:nvPr>
        </p:nvSpPr>
        <p:spPr>
          <a:xfrm>
            <a:off x="920750" y="746125"/>
            <a:ext cx="4962525" cy="3721100"/>
          </a:xfrm>
          <a:ln/>
        </p:spPr>
      </p:sp>
      <p:sp>
        <p:nvSpPr>
          <p:cNvPr id="93188" name="Rectangle 3"/>
          <p:cNvSpPr>
            <a:spLocks noGrp="1" noChangeArrowheads="1"/>
          </p:cNvSpPr>
          <p:nvPr>
            <p:ph type="body" idx="1"/>
          </p:nvPr>
        </p:nvSpPr>
        <p:spPr>
          <a:xfrm>
            <a:off x="678959" y="4716744"/>
            <a:ext cx="5439757" cy="4466987"/>
          </a:xfrm>
          <a:noFill/>
          <a:ln/>
        </p:spPr>
        <p:txBody>
          <a:bodyPr/>
          <a:lstStyle/>
          <a:p>
            <a:pPr eaLnBrk="1" hangingPunct="1">
              <a:lnSpc>
                <a:spcPct val="80000"/>
              </a:lnSpc>
            </a:pPr>
            <a:endParaRPr lang="zh-CN" altLang="zh-CN" sz="800"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1025" descr="education 3-1"/>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Rectangle 1026"/>
          <p:cNvSpPr>
            <a:spLocks noChangeArrowheads="1"/>
          </p:cNvSpPr>
          <p:nvPr userDrawn="1"/>
        </p:nvSpPr>
        <p:spPr bwMode="auto">
          <a:xfrm>
            <a:off x="927100" y="2598738"/>
            <a:ext cx="8229600" cy="1981200"/>
          </a:xfrm>
          <a:prstGeom prst="rect">
            <a:avLst/>
          </a:prstGeom>
          <a:gradFill rotWithShape="1">
            <a:gsLst>
              <a:gs pos="0">
                <a:srgbClr val="FCAD3A">
                  <a:alpha val="52000"/>
                </a:srgbClr>
              </a:gs>
              <a:gs pos="100000">
                <a:srgbClr val="FFFFFF"/>
              </a:gs>
            </a:gsLst>
            <a:lin ang="5400000" scaled="1"/>
          </a:gradFill>
          <a:ln w="12700" cap="sq">
            <a:noFill/>
            <a:miter lim="800000"/>
            <a:headEnd type="none" w="sm" len="sm"/>
            <a:tailEnd type="none" w="sm" len="sm"/>
          </a:ln>
          <a:effectLst/>
        </p:spPr>
        <p:txBody>
          <a:bodyPr wrap="none" anchor="ctr"/>
          <a:lstStyle/>
          <a:p>
            <a:pPr algn="ctr">
              <a:spcBef>
                <a:spcPct val="50000"/>
              </a:spcBef>
              <a:defRPr/>
            </a:pPr>
            <a:endParaRPr lang="zh-CN" altLang="en-US"/>
          </a:p>
        </p:txBody>
      </p:sp>
      <p:sp>
        <p:nvSpPr>
          <p:cNvPr id="89096" name="Rectangle 8"/>
          <p:cNvSpPr>
            <a:spLocks noGrp="1" noChangeArrowheads="1"/>
          </p:cNvSpPr>
          <p:nvPr>
            <p:ph type="subTitle" idx="1"/>
          </p:nvPr>
        </p:nvSpPr>
        <p:spPr>
          <a:xfrm>
            <a:off x="971550" y="2708275"/>
            <a:ext cx="4229100" cy="1822450"/>
          </a:xfrm>
        </p:spPr>
        <p:txBody>
          <a:bodyPr anchor="b"/>
          <a:lstStyle>
            <a:lvl1pPr marL="0" indent="0">
              <a:buFont typeface="Wingdings" pitchFamily="2" charset="2"/>
              <a:buNone/>
              <a:defRPr sz="2400">
                <a:solidFill>
                  <a:schemeClr val="tx2"/>
                </a:solidFill>
              </a:defRPr>
            </a:lvl1pPr>
          </a:lstStyle>
          <a:p>
            <a:r>
              <a:rPr lang="zh-CN" altLang="en-US"/>
              <a:t>单击此处编辑母版副标题样式</a:t>
            </a:r>
          </a:p>
        </p:txBody>
      </p:sp>
      <p:sp>
        <p:nvSpPr>
          <p:cNvPr id="89100"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r>
              <a:rPr lang="zh-CN" altLang="en-US"/>
              <a:t>单击此处编辑母版标题样式</a:t>
            </a:r>
          </a:p>
        </p:txBody>
      </p:sp>
      <p:sp>
        <p:nvSpPr>
          <p:cNvPr id="6" name="Rectangle 9"/>
          <p:cNvSpPr>
            <a:spLocks noGrp="1" noChangeArrowheads="1"/>
          </p:cNvSpPr>
          <p:nvPr>
            <p:ph type="dt" sz="quarter" idx="10"/>
          </p:nvPr>
        </p:nvSpPr>
        <p:spPr bwMode="auto">
          <a:xfrm>
            <a:off x="2438400" y="6248400"/>
            <a:ext cx="2130425" cy="474663"/>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r">
              <a:spcBef>
                <a:spcPct val="0"/>
              </a:spcBef>
              <a:defRPr sz="1400" b="0">
                <a:solidFill>
                  <a:schemeClr val="bg1"/>
                </a:solidFill>
                <a:ea typeface="宋体" pitchFamily="2" charset="-122"/>
              </a:defRPr>
            </a:lvl1pPr>
          </a:lstStyle>
          <a:p>
            <a:pPr>
              <a:defRPr/>
            </a:pPr>
            <a:endParaRPr lang="en-US" altLang="zh-CN"/>
          </a:p>
        </p:txBody>
      </p:sp>
      <p:sp>
        <p:nvSpPr>
          <p:cNvPr id="7" name="Rectangle 10"/>
          <p:cNvSpPr>
            <a:spLocks noGrp="1" noChangeArrowheads="1"/>
          </p:cNvSpPr>
          <p:nvPr>
            <p:ph type="ftr" sz="quarter" idx="11"/>
          </p:nvPr>
        </p:nvSpPr>
        <p:spPr bwMode="auto">
          <a:xfrm>
            <a:off x="5791200" y="6248400"/>
            <a:ext cx="2897188" cy="474663"/>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r">
              <a:spcBef>
                <a:spcPct val="0"/>
              </a:spcBef>
              <a:defRPr sz="1400" b="0">
                <a:solidFill>
                  <a:schemeClr val="tx1"/>
                </a:solidFill>
                <a:ea typeface="宋体" pitchFamily="2" charset="-122"/>
              </a:defRPr>
            </a:lvl1pPr>
          </a:lstStyle>
          <a:p>
            <a:pPr>
              <a:defRPr/>
            </a:pPr>
            <a:endParaRPr lang="en-US" altLang="zh-CN"/>
          </a:p>
        </p:txBody>
      </p:sp>
      <p:sp>
        <p:nvSpPr>
          <p:cNvPr id="8" name="Rectangle 11"/>
          <p:cNvSpPr>
            <a:spLocks noGrp="1" noChangeArrowheads="1"/>
          </p:cNvSpPr>
          <p:nvPr>
            <p:ph type="sldNum" sz="quarter" idx="12"/>
          </p:nvPr>
        </p:nvSpPr>
        <p:spPr>
          <a:xfrm>
            <a:off x="179388" y="6237288"/>
            <a:ext cx="587375" cy="488950"/>
          </a:xfrm>
        </p:spPr>
        <p:txBody>
          <a:bodyPr/>
          <a:lstStyle>
            <a:lvl1pPr>
              <a:defRPr sz="2600">
                <a:solidFill>
                  <a:schemeClr val="bg1"/>
                </a:solidFill>
                <a:latin typeface="+mn-lt"/>
                <a:ea typeface="宋体" pitchFamily="2" charset="-122"/>
              </a:defRPr>
            </a:lvl1pPr>
          </a:lstStyle>
          <a:p>
            <a:pPr>
              <a:defRPr/>
            </a:pPr>
            <a:fld id="{694B9162-F65F-4DF2-9812-47D00453BEC3}"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26"/>
          <p:cNvSpPr>
            <a:spLocks noGrp="1" noChangeArrowheads="1"/>
          </p:cNvSpPr>
          <p:nvPr>
            <p:ph type="sldNum" sz="quarter" idx="10"/>
          </p:nvPr>
        </p:nvSpPr>
        <p:spPr>
          <a:ln/>
        </p:spPr>
        <p:txBody>
          <a:bodyPr/>
          <a:lstStyle>
            <a:lvl1pPr>
              <a:defRPr/>
            </a:lvl1pPr>
          </a:lstStyle>
          <a:p>
            <a:pPr>
              <a:defRPr/>
            </a:pPr>
            <a:fld id="{6718183E-207C-43D5-A0E9-9D2666C4AACE}"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26"/>
          <p:cNvSpPr>
            <a:spLocks noGrp="1" noChangeArrowheads="1"/>
          </p:cNvSpPr>
          <p:nvPr>
            <p:ph type="sldNum" sz="quarter" idx="10"/>
          </p:nvPr>
        </p:nvSpPr>
        <p:spPr>
          <a:ln/>
        </p:spPr>
        <p:txBody>
          <a:bodyPr/>
          <a:lstStyle>
            <a:lvl1pPr>
              <a:defRPr/>
            </a:lvl1pPr>
          </a:lstStyle>
          <a:p>
            <a:pPr>
              <a:defRPr/>
            </a:pPr>
            <a:fld id="{AA59981D-1BC4-4356-A03A-85BF5F29206D}"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7813" y="188913"/>
            <a:ext cx="1981200" cy="59039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4213" y="188913"/>
            <a:ext cx="5791200" cy="59039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26"/>
          <p:cNvSpPr>
            <a:spLocks noGrp="1" noChangeArrowheads="1"/>
          </p:cNvSpPr>
          <p:nvPr>
            <p:ph type="sldNum" sz="quarter" idx="10"/>
          </p:nvPr>
        </p:nvSpPr>
        <p:spPr>
          <a:ln/>
        </p:spPr>
        <p:txBody>
          <a:bodyPr/>
          <a:lstStyle>
            <a:lvl1pPr>
              <a:defRPr/>
            </a:lvl1pPr>
          </a:lstStyle>
          <a:p>
            <a:pPr>
              <a:defRPr/>
            </a:pPr>
            <a:fld id="{D5ABA3CF-2512-46F3-B9B5-657FC1DCA3F6}" type="slidenum">
              <a:rPr lang="en-US" altLang="zh-CN"/>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84213" y="188913"/>
            <a:ext cx="7924800" cy="576262"/>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755650" y="1268413"/>
            <a:ext cx="3770313" cy="48244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78363" y="1268413"/>
            <a:ext cx="3770312" cy="23352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78363" y="3756025"/>
            <a:ext cx="3770312" cy="2336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1026"/>
          <p:cNvSpPr>
            <a:spLocks noGrp="1" noChangeArrowheads="1"/>
          </p:cNvSpPr>
          <p:nvPr>
            <p:ph type="sldNum" sz="quarter" idx="10"/>
          </p:nvPr>
        </p:nvSpPr>
        <p:spPr>
          <a:ln/>
        </p:spPr>
        <p:txBody>
          <a:bodyPr/>
          <a:lstStyle>
            <a:lvl1pPr>
              <a:defRPr/>
            </a:lvl1pPr>
          </a:lstStyle>
          <a:p>
            <a:pPr>
              <a:defRPr/>
            </a:pPr>
            <a:fld id="{A2316FC8-2890-40FA-85C7-5DFD3F5294E2}" type="slidenum">
              <a:rPr lang="en-US" altLang="zh-CN"/>
              <a:pPr>
                <a:defRPr/>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84213" y="188913"/>
            <a:ext cx="7924800" cy="57626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55650" y="1268413"/>
            <a:ext cx="7693025" cy="4824412"/>
          </a:xfrm>
        </p:spPr>
        <p:txBody>
          <a:bodyPr/>
          <a:lstStyle/>
          <a:p>
            <a:pPr lvl="0"/>
            <a:endParaRPr lang="zh-CN" altLang="en-US" noProof="0"/>
          </a:p>
        </p:txBody>
      </p:sp>
      <p:sp>
        <p:nvSpPr>
          <p:cNvPr id="4" name="Rectangle 1026"/>
          <p:cNvSpPr>
            <a:spLocks noGrp="1" noChangeArrowheads="1"/>
          </p:cNvSpPr>
          <p:nvPr>
            <p:ph type="sldNum" sz="quarter" idx="10"/>
          </p:nvPr>
        </p:nvSpPr>
        <p:spPr>
          <a:ln/>
        </p:spPr>
        <p:txBody>
          <a:bodyPr/>
          <a:lstStyle>
            <a:lvl1pPr>
              <a:defRPr/>
            </a:lvl1pPr>
          </a:lstStyle>
          <a:p>
            <a:pPr>
              <a:defRPr/>
            </a:pPr>
            <a:fld id="{4A74717F-BAD3-4F02-88A9-60034BC567CF}" type="slidenum">
              <a:rPr lang="en-US" altLang="zh-CN"/>
              <a:pPr>
                <a:defRPr/>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Picture 10" descr="cover_bk102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 name="Text Box 4"/>
          <p:cNvSpPr txBox="1">
            <a:spLocks noChangeArrowheads="1"/>
          </p:cNvSpPr>
          <p:nvPr userDrawn="1"/>
        </p:nvSpPr>
        <p:spPr bwMode="auto">
          <a:xfrm>
            <a:off x="5364163" y="5300663"/>
            <a:ext cx="3779837" cy="1192212"/>
          </a:xfrm>
          <a:prstGeom prst="rect">
            <a:avLst/>
          </a:prstGeom>
          <a:solidFill>
            <a:schemeClr val="bg1"/>
          </a:solidFill>
          <a:ln w="9525">
            <a:noFill/>
            <a:miter lim="800000"/>
            <a:headEnd/>
            <a:tailEnd/>
          </a:ln>
          <a:effectLst/>
        </p:spPr>
        <p:txBody>
          <a:bodyPr>
            <a:spAutoFit/>
          </a:bodyPr>
          <a:lstStyle/>
          <a:p>
            <a:pPr algn="ctr">
              <a:spcBef>
                <a:spcPct val="50000"/>
              </a:spcBef>
              <a:defRPr/>
            </a:pPr>
            <a:endParaRPr lang="zh-CN" altLang="en-US"/>
          </a:p>
          <a:p>
            <a:pPr algn="ctr">
              <a:spcBef>
                <a:spcPct val="50000"/>
              </a:spcBef>
              <a:defRPr/>
            </a:pPr>
            <a:endParaRPr lang="zh-CN" altLang="en-US"/>
          </a:p>
          <a:p>
            <a:pPr algn="ctr">
              <a:spcBef>
                <a:spcPct val="50000"/>
              </a:spcBef>
              <a:defRPr/>
            </a:pPr>
            <a:endParaRPr lang="zh-CN" altLang="en-US"/>
          </a:p>
        </p:txBody>
      </p:sp>
      <p:sp>
        <p:nvSpPr>
          <p:cNvPr id="4" name="Text Box 6"/>
          <p:cNvSpPr txBox="1">
            <a:spLocks noChangeArrowheads="1"/>
          </p:cNvSpPr>
          <p:nvPr userDrawn="1"/>
        </p:nvSpPr>
        <p:spPr bwMode="auto">
          <a:xfrm>
            <a:off x="34925" y="6491288"/>
            <a:ext cx="9109075" cy="366712"/>
          </a:xfrm>
          <a:prstGeom prst="rect">
            <a:avLst/>
          </a:prstGeom>
          <a:solidFill>
            <a:schemeClr val="bg1"/>
          </a:solidFill>
          <a:ln w="9525">
            <a:noFill/>
            <a:miter lim="800000"/>
            <a:headEnd/>
            <a:tailEnd/>
          </a:ln>
          <a:effectLst/>
        </p:spPr>
        <p:txBody>
          <a:bodyPr>
            <a:spAutoFit/>
          </a:bodyPr>
          <a:lstStyle/>
          <a:p>
            <a:pPr algn="ctr">
              <a:spcBef>
                <a:spcPct val="50000"/>
              </a:spcBef>
              <a:defRPr/>
            </a:pPr>
            <a:endParaRPr lang="zh-CN" altLang="en-US"/>
          </a:p>
        </p:txBody>
      </p:sp>
      <p:sp>
        <p:nvSpPr>
          <p:cNvPr id="5" name="Text Box 7"/>
          <p:cNvSpPr txBox="1">
            <a:spLocks noChangeArrowheads="1"/>
          </p:cNvSpPr>
          <p:nvPr userDrawn="1"/>
        </p:nvSpPr>
        <p:spPr bwMode="auto">
          <a:xfrm>
            <a:off x="2411413" y="3429000"/>
            <a:ext cx="4465637" cy="366713"/>
          </a:xfrm>
          <a:prstGeom prst="rect">
            <a:avLst/>
          </a:prstGeom>
          <a:solidFill>
            <a:schemeClr val="bg1"/>
          </a:solidFill>
          <a:ln w="9525">
            <a:noFill/>
            <a:miter lim="800000"/>
            <a:headEnd/>
            <a:tailEnd/>
          </a:ln>
          <a:effectLst/>
        </p:spPr>
        <p:txBody>
          <a:bodyPr>
            <a:spAutoFit/>
          </a:bodyPr>
          <a:lstStyle/>
          <a:p>
            <a:pPr algn="ctr">
              <a:spcBef>
                <a:spcPct val="50000"/>
              </a:spcBef>
              <a:defRPr/>
            </a:pP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Picture 13" descr="品牌标志组合1_全色"/>
          <p:cNvPicPr>
            <a:picLocks noChangeAspect="1" noChangeArrowheads="1"/>
          </p:cNvPicPr>
          <p:nvPr userDrawn="1"/>
        </p:nvPicPr>
        <p:blipFill>
          <a:blip r:embed="rId2"/>
          <a:srcRect/>
          <a:stretch>
            <a:fillRect/>
          </a:stretch>
        </p:blipFill>
        <p:spPr bwMode="auto">
          <a:xfrm>
            <a:off x="0" y="0"/>
            <a:ext cx="2195513" cy="715963"/>
          </a:xfrm>
          <a:prstGeom prst="rect">
            <a:avLst/>
          </a:prstGeom>
          <a:noFill/>
          <a:ln w="9525">
            <a:noFill/>
            <a:miter lim="800000"/>
            <a:headEnd/>
            <a:tailEnd/>
          </a:ln>
        </p:spPr>
      </p:pic>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4" name="Picture 13" descr="品牌标志组合1_全色"/>
          <p:cNvPicPr>
            <a:picLocks noChangeAspect="1" noChangeArrowheads="1"/>
          </p:cNvPicPr>
          <p:nvPr userDrawn="1"/>
        </p:nvPicPr>
        <p:blipFill>
          <a:blip r:embed="rId2"/>
          <a:srcRect/>
          <a:stretch>
            <a:fillRect/>
          </a:stretch>
        </p:blipFill>
        <p:spPr bwMode="auto">
          <a:xfrm>
            <a:off x="0" y="0"/>
            <a:ext cx="2195513" cy="715963"/>
          </a:xfrm>
          <a:prstGeom prst="rect">
            <a:avLst/>
          </a:prstGeom>
          <a:noFill/>
          <a:ln w="9525">
            <a:noFill/>
            <a:miter lim="800000"/>
            <a:headEnd/>
            <a:tailEnd/>
          </a:ln>
        </p:spPr>
      </p:pic>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5" name="Picture 13" descr="品牌标志组合1_全色"/>
          <p:cNvPicPr>
            <a:picLocks noChangeAspect="1" noChangeArrowheads="1"/>
          </p:cNvPicPr>
          <p:nvPr userDrawn="1"/>
        </p:nvPicPr>
        <p:blipFill>
          <a:blip r:embed="rId2"/>
          <a:srcRect/>
          <a:stretch>
            <a:fillRect/>
          </a:stretch>
        </p:blipFill>
        <p:spPr bwMode="auto">
          <a:xfrm>
            <a:off x="0" y="0"/>
            <a:ext cx="2195513" cy="715963"/>
          </a:xfrm>
          <a:prstGeom prst="rect">
            <a:avLst/>
          </a:prstGeom>
          <a:noFill/>
          <a:ln w="9525">
            <a:noFill/>
            <a:miter lim="800000"/>
            <a:headEnd/>
            <a:tailEnd/>
          </a:ln>
        </p:spPr>
      </p:pic>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7" name="Picture 13" descr="品牌标志组合1_全色"/>
          <p:cNvPicPr>
            <a:picLocks noChangeAspect="1" noChangeArrowheads="1"/>
          </p:cNvPicPr>
          <p:nvPr userDrawn="1"/>
        </p:nvPicPr>
        <p:blipFill>
          <a:blip r:embed="rId2"/>
          <a:srcRect/>
          <a:stretch>
            <a:fillRect/>
          </a:stretch>
        </p:blipFill>
        <p:spPr bwMode="auto">
          <a:xfrm>
            <a:off x="0" y="0"/>
            <a:ext cx="2195513" cy="715963"/>
          </a:xfrm>
          <a:prstGeom prst="rect">
            <a:avLst/>
          </a:prstGeom>
          <a:noFill/>
          <a:ln w="9525">
            <a:noFill/>
            <a:miter lim="800000"/>
            <a:headEnd/>
            <a:tailEnd/>
          </a:ln>
        </p:spPr>
      </p:pic>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pic>
        <p:nvPicPr>
          <p:cNvPr id="2" name="Picture 10" descr="cover_bk102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 name="Text Box 4"/>
          <p:cNvSpPr txBox="1">
            <a:spLocks noChangeArrowheads="1"/>
          </p:cNvSpPr>
          <p:nvPr userDrawn="1"/>
        </p:nvSpPr>
        <p:spPr bwMode="auto">
          <a:xfrm>
            <a:off x="5364163" y="5300663"/>
            <a:ext cx="3779837" cy="1192212"/>
          </a:xfrm>
          <a:prstGeom prst="rect">
            <a:avLst/>
          </a:prstGeom>
          <a:solidFill>
            <a:schemeClr val="bg1"/>
          </a:solidFill>
          <a:ln w="9525">
            <a:noFill/>
            <a:miter lim="800000"/>
            <a:headEnd/>
            <a:tailEnd/>
          </a:ln>
          <a:effectLst/>
        </p:spPr>
        <p:txBody>
          <a:bodyPr>
            <a:spAutoFit/>
          </a:bodyPr>
          <a:lstStyle/>
          <a:p>
            <a:pPr algn="ctr">
              <a:spcBef>
                <a:spcPct val="50000"/>
              </a:spcBef>
              <a:defRPr/>
            </a:pPr>
            <a:endParaRPr lang="zh-CN" altLang="en-US"/>
          </a:p>
          <a:p>
            <a:pPr algn="ctr">
              <a:spcBef>
                <a:spcPct val="50000"/>
              </a:spcBef>
              <a:defRPr/>
            </a:pPr>
            <a:endParaRPr lang="zh-CN" altLang="en-US"/>
          </a:p>
          <a:p>
            <a:pPr algn="ctr">
              <a:spcBef>
                <a:spcPct val="50000"/>
              </a:spcBef>
              <a:defRPr/>
            </a:pPr>
            <a:endParaRPr lang="zh-CN" altLang="en-US"/>
          </a:p>
        </p:txBody>
      </p:sp>
      <p:sp>
        <p:nvSpPr>
          <p:cNvPr id="4" name="Text Box 6"/>
          <p:cNvSpPr txBox="1">
            <a:spLocks noChangeArrowheads="1"/>
          </p:cNvSpPr>
          <p:nvPr userDrawn="1"/>
        </p:nvSpPr>
        <p:spPr bwMode="auto">
          <a:xfrm>
            <a:off x="34925" y="6491288"/>
            <a:ext cx="9109075" cy="366712"/>
          </a:xfrm>
          <a:prstGeom prst="rect">
            <a:avLst/>
          </a:prstGeom>
          <a:solidFill>
            <a:schemeClr val="bg1"/>
          </a:solidFill>
          <a:ln w="9525">
            <a:noFill/>
            <a:miter lim="800000"/>
            <a:headEnd/>
            <a:tailEnd/>
          </a:ln>
          <a:effectLst/>
        </p:spPr>
        <p:txBody>
          <a:bodyPr>
            <a:spAutoFit/>
          </a:bodyPr>
          <a:lstStyle/>
          <a:p>
            <a:pPr algn="ctr">
              <a:spcBef>
                <a:spcPct val="50000"/>
              </a:spcBef>
              <a:defRPr/>
            </a:pPr>
            <a:endParaRPr lang="zh-CN" altLang="en-US"/>
          </a:p>
        </p:txBody>
      </p:sp>
      <p:sp>
        <p:nvSpPr>
          <p:cNvPr id="5" name="Text Box 7"/>
          <p:cNvSpPr txBox="1">
            <a:spLocks noChangeArrowheads="1"/>
          </p:cNvSpPr>
          <p:nvPr userDrawn="1"/>
        </p:nvSpPr>
        <p:spPr bwMode="auto">
          <a:xfrm>
            <a:off x="2411413" y="3429000"/>
            <a:ext cx="4465637" cy="366713"/>
          </a:xfrm>
          <a:prstGeom prst="rect">
            <a:avLst/>
          </a:prstGeom>
          <a:solidFill>
            <a:schemeClr val="bg1"/>
          </a:solidFill>
          <a:ln w="9525">
            <a:noFill/>
            <a:miter lim="800000"/>
            <a:headEnd/>
            <a:tailEnd/>
          </a:ln>
          <a:effectLst/>
        </p:spPr>
        <p:txBody>
          <a:bodyPr>
            <a:spAutoFit/>
          </a:bodyPr>
          <a:lstStyle/>
          <a:p>
            <a:pPr algn="ctr">
              <a:spcBef>
                <a:spcPct val="50000"/>
              </a:spcBef>
              <a:defRPr/>
            </a:pP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3" name="Picture 13" descr="品牌标志组合1_全色"/>
          <p:cNvPicPr>
            <a:picLocks noChangeAspect="1" noChangeArrowheads="1"/>
          </p:cNvPicPr>
          <p:nvPr userDrawn="1"/>
        </p:nvPicPr>
        <p:blipFill>
          <a:blip r:embed="rId2"/>
          <a:srcRect/>
          <a:stretch>
            <a:fillRect/>
          </a:stretch>
        </p:blipFill>
        <p:spPr bwMode="auto">
          <a:xfrm>
            <a:off x="0" y="0"/>
            <a:ext cx="2195513" cy="715963"/>
          </a:xfrm>
          <a:prstGeom prst="rect">
            <a:avLst/>
          </a:prstGeom>
          <a:noFill/>
          <a:ln w="9525">
            <a:noFill/>
            <a:miter lim="800000"/>
            <a:headEnd/>
            <a:tailEnd/>
          </a:ln>
        </p:spPr>
      </p:pic>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2" name="Picture 13" descr="品牌标志组合1_全色"/>
          <p:cNvPicPr>
            <a:picLocks noChangeAspect="1" noChangeArrowheads="1"/>
          </p:cNvPicPr>
          <p:nvPr userDrawn="1"/>
        </p:nvPicPr>
        <p:blipFill>
          <a:blip r:embed="rId2"/>
          <a:srcRect/>
          <a:stretch>
            <a:fillRect/>
          </a:stretch>
        </p:blipFill>
        <p:spPr bwMode="auto">
          <a:xfrm>
            <a:off x="0" y="0"/>
            <a:ext cx="2195513" cy="715963"/>
          </a:xfrm>
          <a:prstGeom prst="rect">
            <a:avLst/>
          </a:prstGeom>
          <a:noFill/>
          <a:ln w="9525">
            <a:noFill/>
            <a:miter lim="800000"/>
            <a:headEnd/>
            <a:tailEnd/>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2" name="Picture 13" descr="品牌标志组合1_全色"/>
          <p:cNvPicPr>
            <a:picLocks noChangeAspect="1" noChangeArrowheads="1"/>
          </p:cNvPicPr>
          <p:nvPr userDrawn="1"/>
        </p:nvPicPr>
        <p:blipFill>
          <a:blip r:embed="rId2"/>
          <a:srcRect/>
          <a:stretch>
            <a:fillRect/>
          </a:stretch>
        </p:blipFill>
        <p:spPr bwMode="auto">
          <a:xfrm>
            <a:off x="0" y="0"/>
            <a:ext cx="2195513" cy="715963"/>
          </a:xfrm>
          <a:prstGeom prst="rect">
            <a:avLst/>
          </a:prstGeom>
          <a:noFill/>
          <a:ln w="9525">
            <a:noFill/>
            <a:miter lim="800000"/>
            <a:headEnd/>
            <a:tailEnd/>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Picture 13" descr="品牌标志组合1_全色"/>
          <p:cNvPicPr>
            <a:picLocks noChangeAspect="1" noChangeArrowheads="1"/>
          </p:cNvPicPr>
          <p:nvPr userDrawn="1"/>
        </p:nvPicPr>
        <p:blipFill>
          <a:blip r:embed="rId2"/>
          <a:srcRect/>
          <a:stretch>
            <a:fillRect/>
          </a:stretch>
        </p:blipFill>
        <p:spPr bwMode="auto">
          <a:xfrm>
            <a:off x="0" y="0"/>
            <a:ext cx="2195513" cy="715963"/>
          </a:xfrm>
          <a:prstGeom prst="rect">
            <a:avLst/>
          </a:prstGeom>
          <a:noFill/>
          <a:ln w="9525">
            <a:noFill/>
            <a:miter lim="800000"/>
            <a:headEnd/>
            <a:tailEnd/>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5" name="Picture 13" descr="品牌标志组合1_全色"/>
          <p:cNvPicPr>
            <a:picLocks noChangeAspect="1" noChangeArrowheads="1"/>
          </p:cNvPicPr>
          <p:nvPr userDrawn="1"/>
        </p:nvPicPr>
        <p:blipFill>
          <a:blip r:embed="rId2"/>
          <a:srcRect/>
          <a:stretch>
            <a:fillRect/>
          </a:stretch>
        </p:blipFill>
        <p:spPr bwMode="auto">
          <a:xfrm>
            <a:off x="0" y="0"/>
            <a:ext cx="2195513" cy="715963"/>
          </a:xfrm>
          <a:prstGeom prst="rect">
            <a:avLst/>
          </a:prstGeom>
          <a:noFill/>
          <a:ln w="9525">
            <a:noFill/>
            <a:miter lim="800000"/>
            <a:headEnd/>
            <a:tailEnd/>
          </a:ln>
        </p:spPr>
      </p:pic>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5" name="Picture 13" descr="品牌标志组合1_全色"/>
          <p:cNvPicPr>
            <a:picLocks noChangeAspect="1" noChangeArrowheads="1"/>
          </p:cNvPicPr>
          <p:nvPr userDrawn="1"/>
        </p:nvPicPr>
        <p:blipFill>
          <a:blip r:embed="rId2"/>
          <a:srcRect/>
          <a:stretch>
            <a:fillRect/>
          </a:stretch>
        </p:blipFill>
        <p:spPr bwMode="auto">
          <a:xfrm>
            <a:off x="0" y="0"/>
            <a:ext cx="2195513" cy="715963"/>
          </a:xfrm>
          <a:prstGeom prst="rect">
            <a:avLst/>
          </a:prstGeom>
          <a:noFill/>
          <a:ln w="9525">
            <a:noFill/>
            <a:miter lim="800000"/>
            <a:headEnd/>
            <a:tailEnd/>
          </a:ln>
        </p:spPr>
      </p:pic>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4" name="Picture 13" descr="品牌标志组合1_全色"/>
          <p:cNvPicPr>
            <a:picLocks noChangeAspect="1" noChangeArrowheads="1"/>
          </p:cNvPicPr>
          <p:nvPr userDrawn="1"/>
        </p:nvPicPr>
        <p:blipFill>
          <a:blip r:embed="rId2"/>
          <a:srcRect/>
          <a:stretch>
            <a:fillRect/>
          </a:stretch>
        </p:blipFill>
        <p:spPr bwMode="auto">
          <a:xfrm>
            <a:off x="0" y="0"/>
            <a:ext cx="2195513" cy="715963"/>
          </a:xfrm>
          <a:prstGeom prst="rect">
            <a:avLst/>
          </a:prstGeom>
          <a:noFill/>
          <a:ln w="9525">
            <a:noFill/>
            <a:miter lim="800000"/>
            <a:headEnd/>
            <a:tailEnd/>
          </a:ln>
        </p:spPr>
      </p:pic>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pic>
        <p:nvPicPr>
          <p:cNvPr id="4" name="Picture 13" descr="品牌标志组合1_全色"/>
          <p:cNvPicPr>
            <a:picLocks noChangeAspect="1" noChangeArrowheads="1"/>
          </p:cNvPicPr>
          <p:nvPr userDrawn="1"/>
        </p:nvPicPr>
        <p:blipFill>
          <a:blip r:embed="rId2"/>
          <a:srcRect/>
          <a:stretch>
            <a:fillRect/>
          </a:stretch>
        </p:blipFill>
        <p:spPr bwMode="auto">
          <a:xfrm>
            <a:off x="0" y="0"/>
            <a:ext cx="2195513" cy="715963"/>
          </a:xfrm>
          <a:prstGeom prst="rect">
            <a:avLst/>
          </a:prstGeom>
          <a:noFill/>
          <a:ln w="9525">
            <a:noFill/>
            <a:miter lim="800000"/>
            <a:headEnd/>
            <a:tailEnd/>
          </a:ln>
        </p:spPr>
      </p:pic>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矩形 2"/>
          <p:cNvSpPr/>
          <p:nvPr userDrawn="1"/>
        </p:nvSpPr>
        <p:spPr>
          <a:xfrm>
            <a:off x="0" y="0"/>
            <a:ext cx="9144000" cy="571500"/>
          </a:xfrm>
          <a:prstGeom prst="rect">
            <a:avLst/>
          </a:prstGeom>
          <a:gradFill flip="none" rotWithShape="1">
            <a:gsLst>
              <a:gs pos="0">
                <a:srgbClr val="A40813">
                  <a:shade val="30000"/>
                  <a:satMod val="115000"/>
                </a:srgbClr>
              </a:gs>
              <a:gs pos="50000">
                <a:srgbClr val="A40813">
                  <a:shade val="67500"/>
                  <a:satMod val="115000"/>
                </a:srgbClr>
              </a:gs>
              <a:gs pos="100000">
                <a:srgbClr val="A40813">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zh-CN" altLang="en-US"/>
          </a:p>
        </p:txBody>
      </p:sp>
      <p:sp>
        <p:nvSpPr>
          <p:cNvPr id="4" name="矩形 3"/>
          <p:cNvSpPr/>
          <p:nvPr userDrawn="1"/>
        </p:nvSpPr>
        <p:spPr>
          <a:xfrm>
            <a:off x="0" y="6500813"/>
            <a:ext cx="9144000" cy="357187"/>
          </a:xfrm>
          <a:prstGeom prst="rect">
            <a:avLst/>
          </a:pr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zh-CN" altLang="en-US"/>
          </a:p>
        </p:txBody>
      </p:sp>
      <p:sp>
        <p:nvSpPr>
          <p:cNvPr id="2" name="标题 1"/>
          <p:cNvSpPr>
            <a:spLocks noGrp="1"/>
          </p:cNvSpPr>
          <p:nvPr>
            <p:ph type="title"/>
          </p:nvPr>
        </p:nvSpPr>
        <p:spPr>
          <a:xfrm>
            <a:off x="457200" y="2286000"/>
            <a:ext cx="8229600" cy="1143000"/>
          </a:xfrm>
          <a:prstGeom prst="rect">
            <a:avLst/>
          </a:prstGeom>
        </p:spPr>
        <p:txBody>
          <a:bodyPr/>
          <a:lstStyle/>
          <a:p>
            <a:r>
              <a:rPr lang="zh-CN" altLang="en-US" smtClean="0"/>
              <a:t>单击此处编辑母版标题样式</a:t>
            </a:r>
            <a:endParaRPr lang="zh-CN" altLang="en-US"/>
          </a:p>
        </p:txBody>
      </p:sp>
      <p:sp>
        <p:nvSpPr>
          <p:cNvPr id="5" name="灯片编号占位符 3"/>
          <p:cNvSpPr>
            <a:spLocks noGrp="1"/>
          </p:cNvSpPr>
          <p:nvPr>
            <p:ph type="sldNum" sz="quarter" idx="10"/>
          </p:nvPr>
        </p:nvSpPr>
        <p:spPr>
          <a:xfrm>
            <a:off x="6858000" y="6429375"/>
            <a:ext cx="2286000" cy="428625"/>
          </a:xfrm>
          <a:prstGeom prst="rect">
            <a:avLst/>
          </a:prstGeom>
        </p:spPr>
        <p:txBody>
          <a:bodyPr/>
          <a:lstStyle>
            <a:lvl1pPr>
              <a:defRPr sz="1600" baseline="0">
                <a:solidFill>
                  <a:srgbClr val="0033CC"/>
                </a:solidFill>
              </a:defRPr>
            </a:lvl1pPr>
          </a:lstStyle>
          <a:p>
            <a:pPr>
              <a:defRPr/>
            </a:pPr>
            <a:r>
              <a:rPr lang="zh-CN" altLang="en-US"/>
              <a:t>内部资料，仅供参考</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E13756FD-BA35-4E8F-B60C-69182AF5F696}" type="datetimeFigureOut">
              <a:rPr lang="zh-CN" altLang="en-US"/>
              <a:pPr>
                <a:defRPr/>
              </a:pPr>
              <a:t>2011-6-25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6D5D3C5-CE80-427B-AA1F-EB7A9BFEF88A}"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26"/>
          <p:cNvSpPr>
            <a:spLocks noGrp="1" noChangeArrowheads="1"/>
          </p:cNvSpPr>
          <p:nvPr>
            <p:ph type="sldNum" sz="quarter" idx="10"/>
          </p:nvPr>
        </p:nvSpPr>
        <p:spPr>
          <a:ln/>
        </p:spPr>
        <p:txBody>
          <a:bodyPr/>
          <a:lstStyle>
            <a:lvl1pPr>
              <a:defRPr/>
            </a:lvl1pPr>
          </a:lstStyle>
          <a:p>
            <a:pPr>
              <a:defRPr/>
            </a:pPr>
            <a:fld id="{7C68F64D-C3E1-48FE-8EB3-C074E43DD3D0}" type="slidenum">
              <a:rPr lang="en-US" altLang="zh-CN"/>
              <a:pPr>
                <a:defRPr/>
              </a:pPr>
              <a:t>‹#›</a:t>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B5078EC-3829-4225-9CDB-1E6C4C06B917}" type="datetimeFigureOut">
              <a:rPr lang="zh-CN" altLang="en-US"/>
              <a:pPr>
                <a:defRPr/>
              </a:pPr>
              <a:t>2011-6-25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5407548-ACBD-4B8E-9D42-9568510CB6A2}" type="slidenum">
              <a:rPr lang="zh-CN" altLang="en-US"/>
              <a:pPr>
                <a:defRPr/>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C45D7C9-2C04-4681-9A1E-FBCE117B8041}" type="datetimeFigureOut">
              <a:rPr lang="zh-CN" altLang="en-US"/>
              <a:pPr>
                <a:defRPr/>
              </a:pPr>
              <a:t>2011-6-25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6B6951F-0001-4E8E-9CB3-6F0F976EC079}" type="slidenum">
              <a:rPr lang="zh-CN" altLang="en-US"/>
              <a:pPr>
                <a:defRPr/>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0BFB8EB-0742-48F2-B347-7110C6228F2B}" type="datetimeFigureOut">
              <a:rPr lang="zh-CN" altLang="en-US"/>
              <a:pPr>
                <a:defRPr/>
              </a:pPr>
              <a:t>2011-6-25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1DC6022-964E-4110-B65C-3E3A26F170A2}" type="slidenum">
              <a:rPr lang="zh-CN" altLang="en-US"/>
              <a:pPr>
                <a:defRPr/>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525CC5E3-4A3C-4E7C-A533-38F9AFB06EE3}" type="datetimeFigureOut">
              <a:rPr lang="zh-CN" altLang="en-US"/>
              <a:pPr>
                <a:defRPr/>
              </a:pPr>
              <a:t>2011-6-25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3FB29FA-9398-439A-B65F-E915894C32DD}" type="slidenum">
              <a:rPr lang="zh-CN" altLang="en-US"/>
              <a:pPr>
                <a:defRPr/>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A91C1A1-CB54-4B6E-968F-59F05F23DC9B}" type="datetimeFigureOut">
              <a:rPr lang="zh-CN" altLang="en-US"/>
              <a:pPr>
                <a:defRPr/>
              </a:pPr>
              <a:t>2011-6-25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A290902-9734-4261-B601-32435D68CDEA}" type="slidenum">
              <a:rPr lang="zh-CN" altLang="en-US"/>
              <a:pPr>
                <a:defRPr/>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EEB0F79-B0C0-4A14-9C28-9AA2C0F64815}" type="datetimeFigureOut">
              <a:rPr lang="zh-CN" altLang="en-US"/>
              <a:pPr>
                <a:defRPr/>
              </a:pPr>
              <a:t>2011-6-25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E93CA9E-AA39-4400-8874-9E712E99B5CC}" type="slidenum">
              <a:rPr lang="zh-CN" altLang="en-US"/>
              <a:pPr>
                <a:defRPr/>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EFB13FB-CB83-46B6-BD51-DD4C0F3E3111}" type="datetimeFigureOut">
              <a:rPr lang="zh-CN" altLang="en-US"/>
              <a:pPr>
                <a:defRPr/>
              </a:pPr>
              <a:t>2011-6-25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6199B08-C8F2-49A7-A92A-49B93C10A189}" type="slidenum">
              <a:rPr lang="zh-CN" altLang="en-US"/>
              <a:pPr>
                <a:defRPr/>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187E790-C60F-48F0-9950-12CA7180E2FC}" type="datetimeFigureOut">
              <a:rPr lang="zh-CN" altLang="en-US"/>
              <a:pPr>
                <a:defRPr/>
              </a:pPr>
              <a:t>2011-6-25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6468055-AB7B-44DC-BA3E-3DB3A0E44243}" type="slidenum">
              <a:rPr lang="zh-CN" altLang="en-US"/>
              <a:pPr>
                <a:defRPr/>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DE09D0B-9B5D-4AEA-9451-815FF2EEF950}" type="datetimeFigureOut">
              <a:rPr lang="zh-CN" altLang="en-US"/>
              <a:pPr>
                <a:defRPr/>
              </a:pPr>
              <a:t>2011-6-25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E973A1F-F48B-4AB5-8300-C5405E78D67E}"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26"/>
          <p:cNvSpPr>
            <a:spLocks noGrp="1" noChangeArrowheads="1"/>
          </p:cNvSpPr>
          <p:nvPr>
            <p:ph type="sldNum" sz="quarter" idx="10"/>
          </p:nvPr>
        </p:nvSpPr>
        <p:spPr>
          <a:ln/>
        </p:spPr>
        <p:txBody>
          <a:bodyPr/>
          <a:lstStyle>
            <a:lvl1pPr>
              <a:defRPr/>
            </a:lvl1pPr>
          </a:lstStyle>
          <a:p>
            <a:pPr>
              <a:defRPr/>
            </a:pPr>
            <a:fld id="{D6F48F50-99EF-49C7-B1F3-8DC251266863}" type="slidenum">
              <a:rPr lang="en-US" altLang="zh-CN"/>
              <a:pPr>
                <a:defRPr/>
              </a:pPr>
              <a:t>‹#›</a:t>
            </a:fld>
            <a:endParaRPr lang="en-US"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矩形 2"/>
          <p:cNvSpPr/>
          <p:nvPr userDrawn="1"/>
        </p:nvSpPr>
        <p:spPr>
          <a:xfrm>
            <a:off x="0" y="0"/>
            <a:ext cx="9144000" cy="571500"/>
          </a:xfrm>
          <a:prstGeom prst="rect">
            <a:avLst/>
          </a:prstGeom>
          <a:gradFill flip="none" rotWithShape="1">
            <a:gsLst>
              <a:gs pos="0">
                <a:srgbClr val="A40813">
                  <a:shade val="30000"/>
                  <a:satMod val="115000"/>
                </a:srgbClr>
              </a:gs>
              <a:gs pos="50000">
                <a:srgbClr val="A40813">
                  <a:shade val="67500"/>
                  <a:satMod val="115000"/>
                </a:srgbClr>
              </a:gs>
              <a:gs pos="100000">
                <a:srgbClr val="A40813">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zh-CN" altLang="en-US"/>
          </a:p>
        </p:txBody>
      </p:sp>
      <p:sp>
        <p:nvSpPr>
          <p:cNvPr id="4" name="矩形 3"/>
          <p:cNvSpPr/>
          <p:nvPr userDrawn="1"/>
        </p:nvSpPr>
        <p:spPr>
          <a:xfrm>
            <a:off x="0" y="6500813"/>
            <a:ext cx="9144000" cy="357187"/>
          </a:xfrm>
          <a:prstGeom prst="rect">
            <a:avLst/>
          </a:pr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zh-CN" altLang="en-US"/>
          </a:p>
        </p:txBody>
      </p:sp>
      <p:sp>
        <p:nvSpPr>
          <p:cNvPr id="2" name="标题 1"/>
          <p:cNvSpPr>
            <a:spLocks noGrp="1"/>
          </p:cNvSpPr>
          <p:nvPr>
            <p:ph type="title"/>
          </p:nvPr>
        </p:nvSpPr>
        <p:spPr>
          <a:xfrm>
            <a:off x="457200" y="2286000"/>
            <a:ext cx="8229600" cy="1143000"/>
          </a:xfrm>
        </p:spPr>
        <p:txBody>
          <a:bodyPr/>
          <a:lstStyle/>
          <a:p>
            <a:r>
              <a:rPr lang="zh-CN" altLang="en-US" smtClean="0"/>
              <a:t>单击此处编辑母版标题样式</a:t>
            </a:r>
            <a:endParaRPr lang="zh-CN" altLang="en-US"/>
          </a:p>
        </p:txBody>
      </p:sp>
      <p:sp>
        <p:nvSpPr>
          <p:cNvPr id="5" name="灯片编号占位符 3"/>
          <p:cNvSpPr>
            <a:spLocks noGrp="1"/>
          </p:cNvSpPr>
          <p:nvPr>
            <p:ph type="sldNum" sz="quarter" idx="10"/>
          </p:nvPr>
        </p:nvSpPr>
        <p:spPr>
          <a:xfrm>
            <a:off x="6858000" y="6429375"/>
            <a:ext cx="2286000" cy="428625"/>
          </a:xfrm>
        </p:spPr>
        <p:txBody>
          <a:bodyPr/>
          <a:lstStyle>
            <a:lvl1pPr>
              <a:defRPr sz="1600" baseline="0">
                <a:solidFill>
                  <a:srgbClr val="0033CC"/>
                </a:solidFill>
              </a:defRPr>
            </a:lvl1pPr>
          </a:lstStyle>
          <a:p>
            <a:pPr>
              <a:defRPr/>
            </a:pPr>
            <a:r>
              <a:rPr lang="zh-CN" altLang="en-US"/>
              <a:t>内部资料，仅供参考</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55650" y="1268413"/>
            <a:ext cx="3770313" cy="4824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78363" y="1268413"/>
            <a:ext cx="3770312" cy="4824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26"/>
          <p:cNvSpPr>
            <a:spLocks noGrp="1" noChangeArrowheads="1"/>
          </p:cNvSpPr>
          <p:nvPr>
            <p:ph type="sldNum" sz="quarter" idx="10"/>
          </p:nvPr>
        </p:nvSpPr>
        <p:spPr>
          <a:ln/>
        </p:spPr>
        <p:txBody>
          <a:bodyPr/>
          <a:lstStyle>
            <a:lvl1pPr>
              <a:defRPr/>
            </a:lvl1pPr>
          </a:lstStyle>
          <a:p>
            <a:pPr>
              <a:defRPr/>
            </a:pPr>
            <a:fld id="{AE8546AA-A5F5-43D4-9C3A-B8819EDBBBDE}"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26"/>
          <p:cNvSpPr>
            <a:spLocks noGrp="1" noChangeArrowheads="1"/>
          </p:cNvSpPr>
          <p:nvPr>
            <p:ph type="sldNum" sz="quarter" idx="10"/>
          </p:nvPr>
        </p:nvSpPr>
        <p:spPr>
          <a:ln/>
        </p:spPr>
        <p:txBody>
          <a:bodyPr/>
          <a:lstStyle>
            <a:lvl1pPr>
              <a:defRPr/>
            </a:lvl1pPr>
          </a:lstStyle>
          <a:p>
            <a:pPr>
              <a:defRPr/>
            </a:pPr>
            <a:fld id="{C8D0735C-7B65-4150-8602-C1D5EF1ED890}"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26"/>
          <p:cNvSpPr>
            <a:spLocks noGrp="1" noChangeArrowheads="1"/>
          </p:cNvSpPr>
          <p:nvPr>
            <p:ph type="sldNum" sz="quarter" idx="10"/>
          </p:nvPr>
        </p:nvSpPr>
        <p:spPr>
          <a:ln/>
        </p:spPr>
        <p:txBody>
          <a:bodyPr/>
          <a:lstStyle>
            <a:lvl1pPr>
              <a:defRPr/>
            </a:lvl1pPr>
          </a:lstStyle>
          <a:p>
            <a:pPr>
              <a:defRPr/>
            </a:pPr>
            <a:fld id="{662FC143-B809-4410-B6A1-9E3F17F9448D}"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6"/>
          <p:cNvSpPr>
            <a:spLocks noGrp="1" noChangeArrowheads="1"/>
          </p:cNvSpPr>
          <p:nvPr>
            <p:ph type="sldNum" sz="quarter" idx="10"/>
          </p:nvPr>
        </p:nvSpPr>
        <p:spPr>
          <a:ln/>
        </p:spPr>
        <p:txBody>
          <a:bodyPr/>
          <a:lstStyle>
            <a:lvl1pPr>
              <a:defRPr/>
            </a:lvl1pPr>
          </a:lstStyle>
          <a:p>
            <a:pPr>
              <a:defRPr/>
            </a:pPr>
            <a:fld id="{4D6D6013-4EA7-424A-801E-5F020424AB9E}"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26"/>
          <p:cNvSpPr>
            <a:spLocks noGrp="1" noChangeArrowheads="1"/>
          </p:cNvSpPr>
          <p:nvPr>
            <p:ph type="sldNum" sz="quarter" idx="10"/>
          </p:nvPr>
        </p:nvSpPr>
        <p:spPr>
          <a:ln/>
        </p:spPr>
        <p:txBody>
          <a:bodyPr/>
          <a:lstStyle>
            <a:lvl1pPr>
              <a:defRPr/>
            </a:lvl1pPr>
          </a:lstStyle>
          <a:p>
            <a:pPr>
              <a:defRPr/>
            </a:pPr>
            <a:fld id="{4C280DE4-9E64-4B2A-9FFD-EAD5AFF5CB61}"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6" Type="http://schemas.openxmlformats.org/officeDocument/2006/relationships/image" Target="../media/image4.jpe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AutoShape 9"/>
          <p:cNvSpPr>
            <a:spLocks noGrp="1" noChangeArrowheads="1"/>
          </p:cNvSpPr>
          <p:nvPr>
            <p:ph type="title"/>
          </p:nvPr>
        </p:nvSpPr>
        <p:spPr bwMode="auto">
          <a:xfrm>
            <a:off x="684213" y="188913"/>
            <a:ext cx="7924800" cy="576262"/>
          </a:xfrm>
          <a:prstGeom prst="roundRect">
            <a:avLst>
              <a:gd name="adj" fmla="val 21667"/>
            </a:avLst>
          </a:prstGeom>
          <a:noFill/>
          <a:ln w="9525">
            <a:noFill/>
            <a:round/>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4099" name="Rectangle 10"/>
          <p:cNvSpPr>
            <a:spLocks noGrp="1" noChangeArrowheads="1"/>
          </p:cNvSpPr>
          <p:nvPr>
            <p:ph type="body" idx="1"/>
          </p:nvPr>
        </p:nvSpPr>
        <p:spPr bwMode="auto">
          <a:xfrm>
            <a:off x="755650" y="1268413"/>
            <a:ext cx="7693025" cy="48244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4100" name="Picture 14" descr="招商证券LOGO简称看图文件"/>
          <p:cNvPicPr>
            <a:picLocks noChangeAspect="1" noChangeArrowheads="1"/>
          </p:cNvPicPr>
          <p:nvPr userDrawn="1"/>
        </p:nvPicPr>
        <p:blipFill>
          <a:blip r:embed="rId16">
            <a:clrChange>
              <a:clrFrom>
                <a:srgbClr val="FFFFFF"/>
              </a:clrFrom>
              <a:clrTo>
                <a:srgbClr val="FFFFFF">
                  <a:alpha val="0"/>
                </a:srgbClr>
              </a:clrTo>
            </a:clrChange>
            <a:lum bright="-6000" contrast="18000"/>
          </a:blip>
          <a:srcRect/>
          <a:stretch>
            <a:fillRect/>
          </a:stretch>
        </p:blipFill>
        <p:spPr bwMode="auto">
          <a:xfrm>
            <a:off x="7524750" y="6253163"/>
            <a:ext cx="1511300" cy="488950"/>
          </a:xfrm>
          <a:prstGeom prst="rect">
            <a:avLst/>
          </a:prstGeom>
          <a:noFill/>
          <a:ln w="9525">
            <a:noFill/>
            <a:miter lim="800000"/>
            <a:headEnd/>
            <a:tailEnd/>
          </a:ln>
        </p:spPr>
      </p:pic>
      <p:sp>
        <p:nvSpPr>
          <p:cNvPr id="192512" name="Line 1024"/>
          <p:cNvSpPr>
            <a:spLocks noChangeShapeType="1"/>
          </p:cNvSpPr>
          <p:nvPr userDrawn="1"/>
        </p:nvSpPr>
        <p:spPr bwMode="auto">
          <a:xfrm>
            <a:off x="611188" y="836613"/>
            <a:ext cx="8135937" cy="0"/>
          </a:xfrm>
          <a:prstGeom prst="line">
            <a:avLst/>
          </a:prstGeom>
          <a:noFill/>
          <a:ln w="25400">
            <a:solidFill>
              <a:srgbClr val="003399"/>
            </a:solidFill>
            <a:round/>
            <a:headEnd/>
            <a:tailEnd/>
          </a:ln>
          <a:effectLst/>
        </p:spPr>
        <p:txBody>
          <a:bodyPr/>
          <a:lstStyle/>
          <a:p>
            <a:pPr algn="ctr">
              <a:spcBef>
                <a:spcPct val="50000"/>
              </a:spcBef>
              <a:defRPr/>
            </a:pPr>
            <a:endParaRPr lang="zh-CN" altLang="en-US"/>
          </a:p>
        </p:txBody>
      </p:sp>
      <p:sp>
        <p:nvSpPr>
          <p:cNvPr id="192514" name="Rectangle 1026"/>
          <p:cNvSpPr>
            <a:spLocks noGrp="1" noChangeArrowheads="1"/>
          </p:cNvSpPr>
          <p:nvPr>
            <p:ph type="sldNum" sz="quarter" idx="4"/>
          </p:nvPr>
        </p:nvSpPr>
        <p:spPr bwMode="auto">
          <a:xfrm>
            <a:off x="4140200" y="6165850"/>
            <a:ext cx="587375" cy="4889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spcBef>
                <a:spcPct val="0"/>
              </a:spcBef>
              <a:defRPr>
                <a:solidFill>
                  <a:srgbClr val="080808"/>
                </a:solidFill>
                <a:latin typeface="黑体" pitchFamily="2" charset="-122"/>
                <a:ea typeface="黑体" pitchFamily="2" charset="-122"/>
              </a:defRPr>
            </a:lvl1pPr>
          </a:lstStyle>
          <a:p>
            <a:pPr>
              <a:defRPr/>
            </a:pPr>
            <a:fld id="{1B743F05-943F-45BC-B068-B7AD9E82FD7A}"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4140" r:id="rId1"/>
    <p:sldLayoutId id="2147484141" r:id="rId2"/>
    <p:sldLayoutId id="2147484118" r:id="rId3"/>
    <p:sldLayoutId id="2147484119" r:id="rId4"/>
    <p:sldLayoutId id="2147484120" r:id="rId5"/>
    <p:sldLayoutId id="2147484121" r:id="rId6"/>
    <p:sldLayoutId id="2147484122" r:id="rId7"/>
    <p:sldLayoutId id="2147484123" r:id="rId8"/>
    <p:sldLayoutId id="2147484124" r:id="rId9"/>
    <p:sldLayoutId id="2147484125" r:id="rId10"/>
    <p:sldLayoutId id="2147484126" r:id="rId11"/>
    <p:sldLayoutId id="2147484127" r:id="rId12"/>
    <p:sldLayoutId id="2147484128" r:id="rId13"/>
    <p:sldLayoutId id="2147484129" r:id="rId14"/>
  </p:sldLayoutIdLst>
  <p:hf hdr="0" ftr="0" dt="0"/>
  <p:txStyles>
    <p:titleStyle>
      <a:lvl1pPr algn="l" rtl="0" eaLnBrk="0" fontAlgn="base" hangingPunct="0">
        <a:lnSpc>
          <a:spcPct val="90000"/>
        </a:lnSpc>
        <a:spcBef>
          <a:spcPct val="0"/>
        </a:spcBef>
        <a:spcAft>
          <a:spcPct val="0"/>
        </a:spcAft>
        <a:defRPr sz="2800" b="1">
          <a:solidFill>
            <a:schemeClr val="tx2"/>
          </a:solidFill>
          <a:latin typeface="+mj-lt"/>
          <a:ea typeface="+mj-ea"/>
          <a:cs typeface="+mj-cs"/>
        </a:defRPr>
      </a:lvl1pPr>
      <a:lvl2pPr algn="l" rtl="0" eaLnBrk="0" fontAlgn="base" hangingPunct="0">
        <a:lnSpc>
          <a:spcPct val="90000"/>
        </a:lnSpc>
        <a:spcBef>
          <a:spcPct val="0"/>
        </a:spcBef>
        <a:spcAft>
          <a:spcPct val="0"/>
        </a:spcAft>
        <a:defRPr sz="2800" b="1">
          <a:solidFill>
            <a:schemeClr val="tx2"/>
          </a:solidFill>
          <a:latin typeface="Arial" charset="0"/>
          <a:ea typeface="楷体_GB2312" pitchFamily="49" charset="-122"/>
        </a:defRPr>
      </a:lvl2pPr>
      <a:lvl3pPr algn="l" rtl="0" eaLnBrk="0" fontAlgn="base" hangingPunct="0">
        <a:lnSpc>
          <a:spcPct val="90000"/>
        </a:lnSpc>
        <a:spcBef>
          <a:spcPct val="0"/>
        </a:spcBef>
        <a:spcAft>
          <a:spcPct val="0"/>
        </a:spcAft>
        <a:defRPr sz="2800" b="1">
          <a:solidFill>
            <a:schemeClr val="tx2"/>
          </a:solidFill>
          <a:latin typeface="Arial" charset="0"/>
          <a:ea typeface="楷体_GB2312" pitchFamily="49" charset="-122"/>
        </a:defRPr>
      </a:lvl3pPr>
      <a:lvl4pPr algn="l" rtl="0" eaLnBrk="0" fontAlgn="base" hangingPunct="0">
        <a:lnSpc>
          <a:spcPct val="90000"/>
        </a:lnSpc>
        <a:spcBef>
          <a:spcPct val="0"/>
        </a:spcBef>
        <a:spcAft>
          <a:spcPct val="0"/>
        </a:spcAft>
        <a:defRPr sz="2800" b="1">
          <a:solidFill>
            <a:schemeClr val="tx2"/>
          </a:solidFill>
          <a:latin typeface="Arial" charset="0"/>
          <a:ea typeface="楷体_GB2312" pitchFamily="49" charset="-122"/>
        </a:defRPr>
      </a:lvl4pPr>
      <a:lvl5pPr algn="l" rtl="0" eaLnBrk="0" fontAlgn="base" hangingPunct="0">
        <a:lnSpc>
          <a:spcPct val="90000"/>
        </a:lnSpc>
        <a:spcBef>
          <a:spcPct val="0"/>
        </a:spcBef>
        <a:spcAft>
          <a:spcPct val="0"/>
        </a:spcAft>
        <a:defRPr sz="2800" b="1">
          <a:solidFill>
            <a:schemeClr val="tx2"/>
          </a:solidFill>
          <a:latin typeface="Arial" charset="0"/>
          <a:ea typeface="楷体_GB2312" pitchFamily="49" charset="-122"/>
        </a:defRPr>
      </a:lvl5pPr>
      <a:lvl6pPr marL="457200" algn="l" rtl="0" fontAlgn="base">
        <a:lnSpc>
          <a:spcPct val="90000"/>
        </a:lnSpc>
        <a:spcBef>
          <a:spcPct val="0"/>
        </a:spcBef>
        <a:spcAft>
          <a:spcPct val="0"/>
        </a:spcAft>
        <a:defRPr sz="2800" b="1">
          <a:solidFill>
            <a:schemeClr val="tx2"/>
          </a:solidFill>
          <a:latin typeface="Arial" charset="0"/>
          <a:ea typeface="楷体_GB2312" pitchFamily="49" charset="-122"/>
        </a:defRPr>
      </a:lvl6pPr>
      <a:lvl7pPr marL="914400" algn="l" rtl="0" fontAlgn="base">
        <a:lnSpc>
          <a:spcPct val="90000"/>
        </a:lnSpc>
        <a:spcBef>
          <a:spcPct val="0"/>
        </a:spcBef>
        <a:spcAft>
          <a:spcPct val="0"/>
        </a:spcAft>
        <a:defRPr sz="2800" b="1">
          <a:solidFill>
            <a:schemeClr val="tx2"/>
          </a:solidFill>
          <a:latin typeface="Arial" charset="0"/>
          <a:ea typeface="楷体_GB2312" pitchFamily="49" charset="-122"/>
        </a:defRPr>
      </a:lvl7pPr>
      <a:lvl8pPr marL="1371600" algn="l" rtl="0" fontAlgn="base">
        <a:lnSpc>
          <a:spcPct val="90000"/>
        </a:lnSpc>
        <a:spcBef>
          <a:spcPct val="0"/>
        </a:spcBef>
        <a:spcAft>
          <a:spcPct val="0"/>
        </a:spcAft>
        <a:defRPr sz="2800" b="1">
          <a:solidFill>
            <a:schemeClr val="tx2"/>
          </a:solidFill>
          <a:latin typeface="Arial" charset="0"/>
          <a:ea typeface="楷体_GB2312" pitchFamily="49" charset="-122"/>
        </a:defRPr>
      </a:lvl8pPr>
      <a:lvl9pPr marL="1828800" algn="l" rtl="0" fontAlgn="base">
        <a:lnSpc>
          <a:spcPct val="90000"/>
        </a:lnSpc>
        <a:spcBef>
          <a:spcPct val="0"/>
        </a:spcBef>
        <a:spcAft>
          <a:spcPct val="0"/>
        </a:spcAft>
        <a:defRPr sz="2800" b="1">
          <a:solidFill>
            <a:schemeClr val="tx2"/>
          </a:solidFill>
          <a:latin typeface="Arial" charset="0"/>
          <a:ea typeface="楷体_GB2312" pitchFamily="49" charset="-122"/>
        </a:defRPr>
      </a:lvl9pPr>
    </p:titleStyle>
    <p:bodyStyle>
      <a:lvl1pPr marL="342900" indent="-342900" algn="l" rtl="0" eaLnBrk="0" fontAlgn="base" hangingPunct="0">
        <a:spcBef>
          <a:spcPct val="20000"/>
        </a:spcBef>
        <a:spcAft>
          <a:spcPct val="0"/>
        </a:spcAft>
        <a:buClr>
          <a:schemeClr val="tx1"/>
        </a:buClr>
        <a:buSzPct val="75000"/>
        <a:buFont typeface="Wingdings" pitchFamily="2" charset="2"/>
        <a:buChar char="q"/>
        <a:defRPr sz="2000" b="1">
          <a:solidFill>
            <a:srgbClr val="000066"/>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itchFamily="2" charset="2"/>
        <a:buChar char="Ø"/>
        <a:defRPr>
          <a:solidFill>
            <a:srgbClr val="080808"/>
          </a:solidFill>
          <a:latin typeface="+mn-lt"/>
          <a:ea typeface="+mn-ea"/>
        </a:defRPr>
      </a:lvl2pPr>
      <a:lvl3pPr marL="1143000" indent="-228600" algn="l" rtl="0" eaLnBrk="0" fontAlgn="base" hangingPunct="0">
        <a:spcBef>
          <a:spcPct val="20000"/>
        </a:spcBef>
        <a:spcAft>
          <a:spcPct val="0"/>
        </a:spcAft>
        <a:buClr>
          <a:schemeClr val="tx1"/>
        </a:buClr>
        <a:buSzPct val="75000"/>
        <a:buFont typeface="Wingdings" pitchFamily="2" charset="2"/>
        <a:buChar char="v"/>
        <a:defRPr sz="1600">
          <a:solidFill>
            <a:srgbClr val="080808"/>
          </a:solidFill>
          <a:latin typeface="+mn-lt"/>
          <a:ea typeface="+mn-ea"/>
        </a:defRPr>
      </a:lvl3pPr>
      <a:lvl4pPr marL="1600200" indent="-228600" algn="l" rtl="0" eaLnBrk="0" fontAlgn="base" hangingPunct="0">
        <a:spcBef>
          <a:spcPct val="20000"/>
        </a:spcBef>
        <a:spcAft>
          <a:spcPct val="0"/>
        </a:spcAft>
        <a:buClr>
          <a:schemeClr val="tx1"/>
        </a:buClr>
        <a:buSzPct val="80000"/>
        <a:buFont typeface="Wingdings" pitchFamily="2" charset="2"/>
        <a:buChar char="l"/>
        <a:defRPr sz="1400">
          <a:solidFill>
            <a:srgbClr val="080808"/>
          </a:solidFill>
          <a:latin typeface="+mn-lt"/>
          <a:ea typeface="+mn-ea"/>
        </a:defRPr>
      </a:lvl4pPr>
      <a:lvl5pPr marL="2057400" indent="-228600" algn="l" rtl="0" eaLnBrk="0" fontAlgn="base" hangingPunct="0">
        <a:spcBef>
          <a:spcPct val="20000"/>
        </a:spcBef>
        <a:spcAft>
          <a:spcPct val="0"/>
        </a:spcAft>
        <a:buClr>
          <a:schemeClr val="tx1"/>
        </a:buClr>
        <a:buSzPct val="65000"/>
        <a:buFont typeface="Wingdings" pitchFamily="2" charset="2"/>
        <a:buChar char="l"/>
        <a:defRPr sz="1400">
          <a:solidFill>
            <a:srgbClr val="080808"/>
          </a:solidFill>
          <a:latin typeface="+mn-lt"/>
          <a:ea typeface="+mn-ea"/>
        </a:defRPr>
      </a:lvl5pPr>
      <a:lvl6pPr marL="2514600" indent="-228600" algn="l" rtl="0" fontAlgn="base">
        <a:spcBef>
          <a:spcPct val="20000"/>
        </a:spcBef>
        <a:spcAft>
          <a:spcPct val="0"/>
        </a:spcAft>
        <a:buClr>
          <a:schemeClr val="tx1"/>
        </a:buClr>
        <a:buSzPct val="65000"/>
        <a:buFont typeface="Wingdings" pitchFamily="2" charset="2"/>
        <a:buChar char="l"/>
        <a:defRPr sz="1400">
          <a:solidFill>
            <a:srgbClr val="080808"/>
          </a:solidFill>
          <a:latin typeface="+mn-lt"/>
          <a:ea typeface="+mn-ea"/>
        </a:defRPr>
      </a:lvl6pPr>
      <a:lvl7pPr marL="2971800" indent="-228600" algn="l" rtl="0" fontAlgn="base">
        <a:spcBef>
          <a:spcPct val="20000"/>
        </a:spcBef>
        <a:spcAft>
          <a:spcPct val="0"/>
        </a:spcAft>
        <a:buClr>
          <a:schemeClr val="tx1"/>
        </a:buClr>
        <a:buSzPct val="65000"/>
        <a:buFont typeface="Wingdings" pitchFamily="2" charset="2"/>
        <a:buChar char="l"/>
        <a:defRPr sz="1400">
          <a:solidFill>
            <a:srgbClr val="080808"/>
          </a:solidFill>
          <a:latin typeface="+mn-lt"/>
          <a:ea typeface="+mn-ea"/>
        </a:defRPr>
      </a:lvl7pPr>
      <a:lvl8pPr marL="3429000" indent="-228600" algn="l" rtl="0" fontAlgn="base">
        <a:spcBef>
          <a:spcPct val="20000"/>
        </a:spcBef>
        <a:spcAft>
          <a:spcPct val="0"/>
        </a:spcAft>
        <a:buClr>
          <a:schemeClr val="tx1"/>
        </a:buClr>
        <a:buSzPct val="65000"/>
        <a:buFont typeface="Wingdings" pitchFamily="2" charset="2"/>
        <a:buChar char="l"/>
        <a:defRPr sz="1400">
          <a:solidFill>
            <a:srgbClr val="080808"/>
          </a:solidFill>
          <a:latin typeface="+mn-lt"/>
          <a:ea typeface="+mn-ea"/>
        </a:defRPr>
      </a:lvl8pPr>
      <a:lvl9pPr marL="3886200" indent="-228600" algn="l" rtl="0" fontAlgn="base">
        <a:spcBef>
          <a:spcPct val="20000"/>
        </a:spcBef>
        <a:spcAft>
          <a:spcPct val="0"/>
        </a:spcAft>
        <a:buClr>
          <a:schemeClr val="tx1"/>
        </a:buClr>
        <a:buSzPct val="65000"/>
        <a:buFont typeface="Wingdings" pitchFamily="2" charset="2"/>
        <a:buChar char="l"/>
        <a:defRPr sz="1400">
          <a:solidFill>
            <a:srgbClr val="080808"/>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13" descr="content_bk-1"/>
          <p:cNvPicPr>
            <a:picLocks noChangeAspect="1" noChangeArrowheads="1"/>
          </p:cNvPicPr>
          <p:nvPr userDrawn="1"/>
        </p:nvPicPr>
        <p:blipFill>
          <a:blip r:embed="rId16"/>
          <a:srcRect/>
          <a:stretch>
            <a:fillRect/>
          </a:stretch>
        </p:blipFill>
        <p:spPr bwMode="auto">
          <a:xfrm>
            <a:off x="0" y="0"/>
            <a:ext cx="9144000" cy="6858000"/>
          </a:xfrm>
          <a:prstGeom prst="rect">
            <a:avLst/>
          </a:prstGeom>
          <a:noFill/>
          <a:ln w="9525">
            <a:noFill/>
            <a:miter lim="800000"/>
            <a:headEnd/>
            <a:tailEnd/>
          </a:ln>
        </p:spPr>
      </p:pic>
      <p:sp>
        <p:nvSpPr>
          <p:cNvPr id="3" name="TextBox 2"/>
          <p:cNvSpPr txBox="1"/>
          <p:nvPr/>
        </p:nvSpPr>
        <p:spPr>
          <a:xfrm>
            <a:off x="0" y="6569075"/>
            <a:ext cx="1428750" cy="304800"/>
          </a:xfrm>
          <a:prstGeom prst="rect">
            <a:avLst/>
          </a:prstGeom>
          <a:noFill/>
        </p:spPr>
        <p:txBody>
          <a:bodyPr>
            <a:spAutoFit/>
          </a:bodyPr>
          <a:lstStyle/>
          <a:p>
            <a:pPr algn="ctr">
              <a:spcBef>
                <a:spcPct val="50000"/>
              </a:spcBef>
              <a:defRPr/>
            </a:pPr>
            <a:fld id="{4D7384B4-057A-43D8-B090-B87C98DFBF15}" type="slidenum">
              <a:rPr lang="zh-CN" altLang="en-US" sz="1400">
                <a:solidFill>
                  <a:schemeClr val="bg1"/>
                </a:solidFill>
                <a:latin typeface="+mn-lt"/>
              </a:rPr>
              <a:pPr algn="ctr">
                <a:spcBef>
                  <a:spcPct val="50000"/>
                </a:spcBef>
                <a:defRPr/>
              </a:pPr>
              <a:t>‹#›</a:t>
            </a:fld>
            <a:endParaRPr lang="zh-CN" altLang="en-US" sz="1400" dirty="0">
              <a:solidFill>
                <a:schemeClr val="bg1"/>
              </a:solidFill>
              <a:latin typeface="+mn-lt"/>
            </a:endParaRPr>
          </a:p>
        </p:txBody>
      </p:sp>
      <p:sp>
        <p:nvSpPr>
          <p:cNvPr id="1028" name="Text Box 4"/>
          <p:cNvSpPr txBox="1">
            <a:spLocks noChangeArrowheads="1"/>
          </p:cNvSpPr>
          <p:nvPr userDrawn="1"/>
        </p:nvSpPr>
        <p:spPr bwMode="auto">
          <a:xfrm>
            <a:off x="0" y="4581525"/>
            <a:ext cx="9144000" cy="366713"/>
          </a:xfrm>
          <a:prstGeom prst="rect">
            <a:avLst/>
          </a:prstGeom>
          <a:noFill/>
          <a:ln w="9525">
            <a:noFill/>
            <a:miter lim="800000"/>
            <a:headEnd/>
            <a:tailEnd/>
          </a:ln>
          <a:effectLst/>
        </p:spPr>
        <p:txBody>
          <a:bodyPr>
            <a:spAutoFit/>
          </a:bodyPr>
          <a:lstStyle/>
          <a:p>
            <a:pPr algn="ctr">
              <a:spcBef>
                <a:spcPct val="50000"/>
              </a:spcBef>
              <a:defRPr/>
            </a:pPr>
            <a:endParaRPr lang="zh-CN" altLang="en-US"/>
          </a:p>
        </p:txBody>
      </p:sp>
      <p:sp>
        <p:nvSpPr>
          <p:cNvPr id="1029" name="Text Box 5"/>
          <p:cNvSpPr txBox="1">
            <a:spLocks noChangeArrowheads="1"/>
          </p:cNvSpPr>
          <p:nvPr userDrawn="1"/>
        </p:nvSpPr>
        <p:spPr bwMode="auto">
          <a:xfrm>
            <a:off x="0" y="6543675"/>
            <a:ext cx="9142413" cy="314325"/>
          </a:xfrm>
          <a:prstGeom prst="rect">
            <a:avLst/>
          </a:prstGeom>
          <a:solidFill>
            <a:srgbClr val="C0C0C0"/>
          </a:solidFill>
          <a:ln w="9525">
            <a:solidFill>
              <a:srgbClr val="C0C0C0"/>
            </a:solidFill>
            <a:miter lim="800000"/>
            <a:headEnd/>
            <a:tailEnd/>
          </a:ln>
          <a:effectLst/>
        </p:spPr>
        <p:txBody>
          <a:bodyPr>
            <a:spAutoFit/>
          </a:bodyPr>
          <a:lstStyle/>
          <a:p>
            <a:pPr algn="r">
              <a:spcBef>
                <a:spcPct val="50000"/>
              </a:spcBef>
              <a:defRPr/>
            </a:pPr>
            <a:r>
              <a:rPr lang="zh-CN" altLang="en-US" sz="1400">
                <a:solidFill>
                  <a:schemeClr val="hlink"/>
                </a:solidFill>
              </a:rPr>
              <a:t>内部资料，仅供参考</a:t>
            </a:r>
          </a:p>
        </p:txBody>
      </p:sp>
    </p:spTree>
  </p:cSld>
  <p:clrMap bg1="lt1" tx1="dk1" bg2="lt2" tx2="dk2" accent1="accent1" accent2="accent2" accent3="accent3" accent4="accent4" accent5="accent5" accent6="accent6" hlink="hlink" folHlink="folHlink"/>
  <p:sldLayoutIdLst>
    <p:sldLayoutId id="2147484142" r:id="rId1"/>
    <p:sldLayoutId id="2147484143" r:id="rId2"/>
    <p:sldLayoutId id="2147484144" r:id="rId3"/>
    <p:sldLayoutId id="2147484145" r:id="rId4"/>
    <p:sldLayoutId id="2147484146" r:id="rId5"/>
    <p:sldLayoutId id="2147484147" r:id="rId6"/>
    <p:sldLayoutId id="2147484148" r:id="rId7"/>
    <p:sldLayoutId id="2147484149" r:id="rId8"/>
    <p:sldLayoutId id="2147484150" r:id="rId9"/>
    <p:sldLayoutId id="2147484151" r:id="rId10"/>
    <p:sldLayoutId id="2147484152" r:id="rId11"/>
    <p:sldLayoutId id="2147484153" r:id="rId12"/>
    <p:sldLayoutId id="2147484154" r:id="rId13"/>
    <p:sldLayoutId id="2147484155" r:id="rId14"/>
  </p:sldLayoutIdLst>
  <p:hf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14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14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spcBef>
                <a:spcPct val="50000"/>
              </a:spcBef>
              <a:defRPr sz="1200">
                <a:solidFill>
                  <a:schemeClr val="tx1">
                    <a:tint val="75000"/>
                  </a:schemeClr>
                </a:solidFill>
              </a:defRPr>
            </a:lvl1pPr>
          </a:lstStyle>
          <a:p>
            <a:pPr>
              <a:defRPr/>
            </a:pPr>
            <a:fld id="{0A21F7DE-F137-4D5C-8934-1AC7FE1DEA61}" type="datetimeFigureOut">
              <a:rPr lang="zh-CN" altLang="en-US"/>
              <a:pPr>
                <a:defRPr/>
              </a:pPr>
              <a:t>2011-6-25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spcBef>
                <a:spcPct val="50000"/>
              </a:spcBef>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spcBef>
                <a:spcPct val="50000"/>
              </a:spcBef>
              <a:defRPr sz="1200">
                <a:solidFill>
                  <a:schemeClr val="tx1">
                    <a:tint val="75000"/>
                  </a:schemeClr>
                </a:solidFill>
              </a:defRPr>
            </a:lvl1pPr>
          </a:lstStyle>
          <a:p>
            <a:pPr>
              <a:defRPr/>
            </a:pPr>
            <a:fld id="{A592930F-6DA1-4126-B5A6-FB5EE1DAF7F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130" r:id="rId1"/>
    <p:sldLayoutId id="2147484131" r:id="rId2"/>
    <p:sldLayoutId id="2147484156" r:id="rId3"/>
    <p:sldLayoutId id="2147484132" r:id="rId4"/>
    <p:sldLayoutId id="2147484133" r:id="rId5"/>
    <p:sldLayoutId id="2147484134" r:id="rId6"/>
    <p:sldLayoutId id="2147484135" r:id="rId7"/>
    <p:sldLayoutId id="2147484136" r:id="rId8"/>
    <p:sldLayoutId id="2147484137" r:id="rId9"/>
    <p:sldLayoutId id="2147484138" r:id="rId10"/>
    <p:sldLayoutId id="2147484139" r:id="rId11"/>
    <p:sldLayoutId id="2147484157"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40.xml"/><Relationship Id="rId1" Type="http://schemas.openxmlformats.org/officeDocument/2006/relationships/vmlDrawing" Target="../drawings/vmlDrawing1.v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jpe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3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4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4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4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40.xml"/><Relationship Id="rId1" Type="http://schemas.openxmlformats.org/officeDocument/2006/relationships/vmlDrawing" Target="../drawings/vmlDrawing2.vml"/><Relationship Id="rId4" Type="http://schemas.openxmlformats.org/officeDocument/2006/relationships/package" Target="../embeddings/Microsoft_Office_Excel____1.xlsx"/></Relationships>
</file>

<file path=ppt/slides/_rels/slide4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40.xml"/><Relationship Id="rId1" Type="http://schemas.openxmlformats.org/officeDocument/2006/relationships/vmlDrawing" Target="../drawings/vmlDrawing3.vml"/><Relationship Id="rId4" Type="http://schemas.openxmlformats.org/officeDocument/2006/relationships/package" Target="../embeddings/Microsoft_Office_Excel____2.xls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5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5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5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5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6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6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6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6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6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6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6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6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ChangeArrowheads="1"/>
          </p:cNvSpPr>
          <p:nvPr/>
        </p:nvSpPr>
        <p:spPr bwMode="auto">
          <a:xfrm>
            <a:off x="363538" y="4000500"/>
            <a:ext cx="8415337" cy="601663"/>
          </a:xfrm>
          <a:prstGeom prst="rect">
            <a:avLst/>
          </a:prstGeom>
          <a:noFill/>
          <a:ln w="9525">
            <a:noFill/>
            <a:miter lim="800000"/>
            <a:headEnd/>
            <a:tailEnd/>
          </a:ln>
          <a:effectLst/>
        </p:spPr>
        <p:txBody>
          <a:bodyPr lIns="0" tIns="0" rIns="0" bIns="0"/>
          <a:lstStyle/>
          <a:p>
            <a:pPr algn="ctr">
              <a:lnSpc>
                <a:spcPct val="125000"/>
              </a:lnSpc>
              <a:defRPr/>
            </a:pPr>
            <a:r>
              <a:rPr lang="zh-CN" altLang="en-US" sz="2800" dirty="0">
                <a:solidFill>
                  <a:schemeClr val="accent5">
                    <a:lumMod val="10000"/>
                  </a:schemeClr>
                </a:solidFill>
                <a:latin typeface="华文新魏" pitchFamily="2" charset="-122"/>
                <a:ea typeface="华文新魏" pitchFamily="2" charset="-122"/>
              </a:rPr>
              <a:t>企业</a:t>
            </a:r>
            <a:r>
              <a:rPr lang="en-US" altLang="zh-CN" sz="2800" dirty="0">
                <a:solidFill>
                  <a:schemeClr val="accent5">
                    <a:lumMod val="10000"/>
                  </a:schemeClr>
                </a:solidFill>
                <a:latin typeface="华文新魏" pitchFamily="2" charset="-122"/>
                <a:ea typeface="华文新魏" pitchFamily="2" charset="-122"/>
              </a:rPr>
              <a:t>IPO</a:t>
            </a:r>
            <a:r>
              <a:rPr lang="zh-CN" altLang="en-US" sz="2800" dirty="0">
                <a:solidFill>
                  <a:schemeClr val="accent5">
                    <a:lumMod val="10000"/>
                  </a:schemeClr>
                </a:solidFill>
                <a:latin typeface="华文新魏" pitchFamily="2" charset="-122"/>
                <a:ea typeface="华文新魏" pitchFamily="2" charset="-122"/>
              </a:rPr>
              <a:t>上市关注重点</a:t>
            </a:r>
            <a:br>
              <a:rPr lang="zh-CN" altLang="en-US" sz="2800" dirty="0">
                <a:solidFill>
                  <a:schemeClr val="accent5">
                    <a:lumMod val="10000"/>
                  </a:schemeClr>
                </a:solidFill>
                <a:latin typeface="华文新魏" pitchFamily="2" charset="-122"/>
                <a:ea typeface="华文新魏" pitchFamily="2" charset="-122"/>
              </a:rPr>
            </a:br>
            <a:r>
              <a:rPr lang="zh-CN" altLang="en-US" sz="2800" dirty="0">
                <a:solidFill>
                  <a:schemeClr val="tx1"/>
                </a:solidFill>
                <a:latin typeface="华文新魏" pitchFamily="2" charset="-122"/>
                <a:ea typeface="华文新魏" pitchFamily="2" charset="-122"/>
              </a:rPr>
              <a:t/>
            </a:r>
            <a:br>
              <a:rPr lang="zh-CN" altLang="en-US" sz="2800" dirty="0">
                <a:solidFill>
                  <a:schemeClr val="tx1"/>
                </a:solidFill>
                <a:latin typeface="华文新魏" pitchFamily="2" charset="-122"/>
                <a:ea typeface="华文新魏" pitchFamily="2" charset="-122"/>
              </a:rPr>
            </a:br>
            <a:endParaRPr lang="zh-CN" altLang="en-US" sz="2800" dirty="0">
              <a:solidFill>
                <a:schemeClr val="tx1"/>
              </a:solidFill>
              <a:latin typeface="华文新魏" pitchFamily="2" charset="-122"/>
              <a:ea typeface="华文新魏" pitchFamily="2" charset="-122"/>
            </a:endParaRPr>
          </a:p>
        </p:txBody>
      </p:sp>
      <p:pic>
        <p:nvPicPr>
          <p:cNvPr id="25603" name="Picture 13" descr="品牌标志组合1_全色"/>
          <p:cNvPicPr>
            <a:picLocks noChangeAspect="1" noChangeArrowheads="1"/>
          </p:cNvPicPr>
          <p:nvPr/>
        </p:nvPicPr>
        <p:blipFill>
          <a:blip r:embed="rId3"/>
          <a:srcRect/>
          <a:stretch>
            <a:fillRect/>
          </a:stretch>
        </p:blipFill>
        <p:spPr bwMode="auto">
          <a:xfrm>
            <a:off x="3635375" y="5589588"/>
            <a:ext cx="1873250" cy="7191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6"/>
          <p:cNvSpPr>
            <a:spLocks noGrp="1"/>
          </p:cNvSpPr>
          <p:nvPr>
            <p:ph type="title"/>
          </p:nvPr>
        </p:nvSpPr>
        <p:spPr bwMode="auto">
          <a:xfrm>
            <a:off x="2071670" y="857232"/>
            <a:ext cx="5572125" cy="642937"/>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200" b="1" dirty="0" smtClean="0">
                <a:latin typeface="华文新魏" pitchFamily="2" charset="-122"/>
                <a:ea typeface="华文新魏" pitchFamily="2" charset="-122"/>
              </a:rPr>
              <a:t>A</a:t>
            </a:r>
            <a:r>
              <a:rPr lang="zh-CN" altLang="en-US" sz="3200" b="1" dirty="0" smtClean="0">
                <a:latin typeface="华文新魏" pitchFamily="2" charset="-122"/>
                <a:ea typeface="华文新魏" pitchFamily="2" charset="-122"/>
              </a:rPr>
              <a:t>股市场</a:t>
            </a:r>
            <a:r>
              <a:rPr lang="en-US" altLang="zh-CN" sz="3200" b="1" dirty="0" smtClean="0">
                <a:latin typeface="华文新魏" pitchFamily="2" charset="-122"/>
                <a:ea typeface="华文新魏" pitchFamily="2" charset="-122"/>
              </a:rPr>
              <a:t>IPO</a:t>
            </a:r>
            <a:r>
              <a:rPr lang="zh-CN" altLang="en-US" sz="3200" b="1" dirty="0" smtClean="0">
                <a:latin typeface="华文新魏" pitchFamily="2" charset="-122"/>
                <a:ea typeface="华文新魏" pitchFamily="2" charset="-122"/>
              </a:rPr>
              <a:t>形势分析</a:t>
            </a:r>
            <a:endParaRPr lang="zh-CN" altLang="en-US" dirty="0" smtClean="0"/>
          </a:p>
        </p:txBody>
      </p:sp>
      <p:sp>
        <p:nvSpPr>
          <p:cNvPr id="8" name="内容占位符 7"/>
          <p:cNvSpPr>
            <a:spLocks noGrp="1"/>
          </p:cNvSpPr>
          <p:nvPr>
            <p:ph idx="1"/>
          </p:nvPr>
        </p:nvSpPr>
        <p:spPr>
          <a:xfrm>
            <a:off x="1643042" y="1500174"/>
            <a:ext cx="7215238" cy="4857784"/>
          </a:xfrm>
        </p:spPr>
        <p:txBody>
          <a:bodyPr/>
          <a:lstStyle/>
          <a:p>
            <a:pPr>
              <a:defRPr/>
            </a:pPr>
            <a:r>
              <a:rPr lang="en-US" altLang="zh-CN" sz="2000" b="1" dirty="0" smtClean="0">
                <a:solidFill>
                  <a:srgbClr val="0070C0"/>
                </a:solidFill>
                <a:latin typeface="华文楷体" pitchFamily="2" charset="-122"/>
                <a:ea typeface="华文楷体" pitchFamily="2" charset="-122"/>
              </a:rPr>
              <a:t>IPO</a:t>
            </a:r>
            <a:r>
              <a:rPr lang="zh-CN" altLang="en-US" sz="2000" b="1" dirty="0" smtClean="0">
                <a:solidFill>
                  <a:srgbClr val="0070C0"/>
                </a:solidFill>
                <a:latin typeface="华文楷体" pitchFamily="2" charset="-122"/>
                <a:ea typeface="华文楷体" pitchFamily="2" charset="-122"/>
              </a:rPr>
              <a:t>被否原因分析</a:t>
            </a:r>
            <a:endParaRPr lang="en-US" altLang="zh-CN" sz="2000" b="1" dirty="0" smtClean="0">
              <a:solidFill>
                <a:srgbClr val="0070C0"/>
              </a:solidFill>
              <a:latin typeface="华文楷体" pitchFamily="2" charset="-122"/>
              <a:ea typeface="华文楷体" pitchFamily="2" charset="-122"/>
            </a:endParaRPr>
          </a:p>
          <a:p>
            <a:pPr>
              <a:defRPr/>
            </a:pPr>
            <a:endParaRPr lang="en-US" altLang="zh-CN" sz="2000" b="1" dirty="0" smtClean="0">
              <a:solidFill>
                <a:srgbClr val="0070C0"/>
              </a:solidFill>
              <a:latin typeface="华文楷体" pitchFamily="2" charset="-122"/>
              <a:ea typeface="华文楷体" pitchFamily="2" charset="-122"/>
            </a:endParaRPr>
          </a:p>
          <a:p>
            <a:pPr>
              <a:defRPr/>
            </a:pPr>
            <a:r>
              <a:rPr lang="en-US" altLang="en-US" sz="1600" kern="1200" dirty="0" smtClean="0">
                <a:latin typeface="华文楷体" pitchFamily="2" charset="-122"/>
                <a:ea typeface="华文楷体" pitchFamily="2" charset="-122"/>
              </a:rPr>
              <a:t>2009</a:t>
            </a:r>
            <a:r>
              <a:rPr lang="zh-CN" altLang="en-US" sz="1600" kern="1200" dirty="0" smtClean="0">
                <a:latin typeface="华文楷体" pitchFamily="2" charset="-122"/>
                <a:ea typeface="华文楷体" pitchFamily="2" charset="-122"/>
              </a:rPr>
              <a:t>年</a:t>
            </a:r>
            <a:r>
              <a:rPr lang="en-US" altLang="zh-CN" sz="1600" kern="1200" dirty="0" smtClean="0">
                <a:latin typeface="华文楷体" pitchFamily="2" charset="-122"/>
                <a:ea typeface="华文楷体" pitchFamily="2" charset="-122"/>
              </a:rPr>
              <a:t>-2010</a:t>
            </a:r>
            <a:r>
              <a:rPr lang="zh-CN" altLang="en-US" sz="1600" kern="1200" dirty="0" smtClean="0">
                <a:latin typeface="华文楷体" pitchFamily="2" charset="-122"/>
                <a:ea typeface="华文楷体" pitchFamily="2" charset="-122"/>
              </a:rPr>
              <a:t>年，创业板</a:t>
            </a:r>
            <a:r>
              <a:rPr lang="en-US" altLang="zh-CN" sz="1600" kern="1200" dirty="0" smtClean="0">
                <a:latin typeface="华文楷体" pitchFamily="2" charset="-122"/>
                <a:ea typeface="华文楷体" pitchFamily="2" charset="-122"/>
              </a:rPr>
              <a:t>IPO</a:t>
            </a:r>
            <a:r>
              <a:rPr lang="zh-CN" altLang="en-US" sz="1600" kern="1200" dirty="0" smtClean="0">
                <a:latin typeface="华文楷体" pitchFamily="2" charset="-122"/>
                <a:ea typeface="华文楷体" pitchFamily="2" charset="-122"/>
              </a:rPr>
              <a:t>被否项目原因 主要有：</a:t>
            </a:r>
            <a:endParaRPr lang="en-US" altLang="zh-CN" sz="1600" kern="1200" dirty="0" smtClean="0">
              <a:latin typeface="华文楷体" pitchFamily="2" charset="-122"/>
              <a:ea typeface="华文楷体" pitchFamily="2" charset="-122"/>
            </a:endParaRPr>
          </a:p>
          <a:p>
            <a:pPr>
              <a:buNone/>
              <a:defRPr/>
            </a:pPr>
            <a:r>
              <a:rPr lang="zh-CN" altLang="en-US" sz="1600" kern="1200" dirty="0" smtClean="0">
                <a:latin typeface="华文楷体" pitchFamily="2" charset="-122"/>
                <a:ea typeface="华文楷体" pitchFamily="2" charset="-122"/>
              </a:rPr>
              <a:t>            （</a:t>
            </a:r>
            <a:r>
              <a:rPr lang="en-US" altLang="zh-CN" sz="1600" kern="1200" dirty="0" smtClean="0">
                <a:latin typeface="华文楷体" pitchFamily="2" charset="-122"/>
                <a:ea typeface="华文楷体" pitchFamily="2" charset="-122"/>
              </a:rPr>
              <a:t>1</a:t>
            </a:r>
            <a:r>
              <a:rPr lang="zh-CN" altLang="en-US" sz="1600" kern="1200" dirty="0" smtClean="0">
                <a:latin typeface="华文楷体" pitchFamily="2" charset="-122"/>
                <a:ea typeface="华文楷体" pitchFamily="2" charset="-122"/>
              </a:rPr>
              <a:t>）持续盈利能力存在不确定性（知识产权重大不利变化、整体抗风险能力较弱、有重大影响的经济事项是否持续存在重大不确定性等）</a:t>
            </a:r>
            <a:endParaRPr lang="en-US" altLang="zh-CN" sz="1600" kern="1200" dirty="0" smtClean="0">
              <a:latin typeface="华文楷体" pitchFamily="2" charset="-122"/>
              <a:ea typeface="华文楷体" pitchFamily="2" charset="-122"/>
            </a:endParaRPr>
          </a:p>
          <a:p>
            <a:pPr>
              <a:buNone/>
              <a:defRPr/>
            </a:pPr>
            <a:r>
              <a:rPr lang="zh-CN" altLang="en-US" sz="1600" kern="1200" dirty="0" smtClean="0">
                <a:latin typeface="华文楷体" pitchFamily="2" charset="-122"/>
                <a:ea typeface="华文楷体" pitchFamily="2" charset="-122"/>
              </a:rPr>
              <a:t>           </a:t>
            </a: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2</a:t>
            </a:r>
            <a:r>
              <a:rPr lang="zh-CN" altLang="en-US" sz="1600" kern="1200" dirty="0" smtClean="0">
                <a:latin typeface="华文楷体" pitchFamily="2" charset="-122"/>
                <a:ea typeface="华文楷体" pitchFamily="2" charset="-122"/>
              </a:rPr>
              <a:t>）独立性较差（同业竞争、重大非必要且持续存在的关联交易、市场销售或原料采购依赖等）</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3</a:t>
            </a:r>
            <a:r>
              <a:rPr lang="zh-CN" altLang="en-US" sz="1600" kern="1200" dirty="0" smtClean="0">
                <a:latin typeface="华文楷体" pitchFamily="2" charset="-122"/>
                <a:ea typeface="华文楷体" pitchFamily="2" charset="-122"/>
              </a:rPr>
              <a:t>）募集资金使用存在不确定性</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4</a:t>
            </a:r>
            <a:r>
              <a:rPr lang="zh-CN" altLang="en-US" sz="1600" kern="1200" dirty="0" smtClean="0">
                <a:latin typeface="华文楷体" pitchFamily="2" charset="-122"/>
                <a:ea typeface="华文楷体" pitchFamily="2" charset="-122"/>
              </a:rPr>
              <a:t>）会计核算不恰当（财务资料、会计处理真实性、准确性、合理性）</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5</a:t>
            </a:r>
            <a:r>
              <a:rPr lang="zh-CN" altLang="en-US" sz="1600" kern="1200" dirty="0" smtClean="0">
                <a:latin typeface="华文楷体" pitchFamily="2" charset="-122"/>
                <a:ea typeface="华文楷体" pitchFamily="2" charset="-122"/>
              </a:rPr>
              <a:t>）规范运作存在较大问题</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6</a:t>
            </a:r>
            <a:r>
              <a:rPr lang="zh-CN" altLang="en-US" sz="1600" kern="1200" dirty="0" smtClean="0">
                <a:latin typeface="华文楷体" pitchFamily="2" charset="-122"/>
                <a:ea typeface="华文楷体" pitchFamily="2" charset="-122"/>
              </a:rPr>
              <a:t>）信息披露质量差</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7</a:t>
            </a:r>
            <a:r>
              <a:rPr lang="zh-CN" altLang="en-US" sz="1600" kern="1200" dirty="0" smtClean="0">
                <a:latin typeface="华文楷体" pitchFamily="2" charset="-122"/>
                <a:ea typeface="华文楷体" pitchFamily="2" charset="-122"/>
              </a:rPr>
              <a:t>）内控机制不健全</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8</a:t>
            </a:r>
            <a:r>
              <a:rPr lang="zh-CN" altLang="en-US" sz="1600" kern="1200" dirty="0" smtClean="0">
                <a:latin typeface="华文楷体" pitchFamily="2" charset="-122"/>
                <a:ea typeface="华文楷体" pitchFamily="2" charset="-122"/>
              </a:rPr>
              <a:t>）经营业绩对税收优惠存在较大依赖</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9</a:t>
            </a:r>
            <a:r>
              <a:rPr lang="zh-CN" altLang="en-US" sz="1600" kern="1200" dirty="0" smtClean="0">
                <a:latin typeface="华文楷体" pitchFamily="2" charset="-122"/>
                <a:ea typeface="华文楷体" pitchFamily="2" charset="-122"/>
              </a:rPr>
              <a:t>）历史沿革（出资问题，尤其是无形资产出资）</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endParaRPr lang="zh-CN" altLang="en-US" sz="1600" kern="1200" dirty="0" smtClean="0">
              <a:latin typeface="华文楷体" pitchFamily="2" charset="-122"/>
              <a:ea typeface="华文楷体" pitchFamily="2" charset="-122"/>
            </a:endParaRPr>
          </a:p>
          <a:p>
            <a:pPr>
              <a:buNone/>
              <a:defRPr/>
            </a:pPr>
            <a:endParaRPr lang="en-US" altLang="zh-CN" sz="1600" kern="1200" dirty="0" smtClean="0">
              <a:latin typeface="华文楷体" pitchFamily="2" charset="-122"/>
              <a:ea typeface="华文楷体" pitchFamily="2" charset="-122"/>
            </a:endParaRPr>
          </a:p>
          <a:p>
            <a:pPr>
              <a:defRPr/>
            </a:pPr>
            <a:endParaRPr lang="en-US" altLang="zh-CN" sz="1600" kern="1200" dirty="0" smtClean="0">
              <a:latin typeface="华文楷体" pitchFamily="2" charset="-122"/>
              <a:ea typeface="华文楷体" pitchFamily="2" charset="-122"/>
            </a:endParaRPr>
          </a:p>
          <a:p>
            <a:pPr>
              <a:buNone/>
              <a:defRPr/>
            </a:pPr>
            <a:endParaRPr lang="en-US" altLang="zh-CN" sz="1800" kern="1200" dirty="0" smtClean="0">
              <a:latin typeface="华文楷体" pitchFamily="2" charset="-122"/>
              <a:ea typeface="华文楷体" pitchFamily="2" charset="-122"/>
            </a:endParaRPr>
          </a:p>
          <a:p>
            <a:pPr>
              <a:defRPr/>
            </a:pPr>
            <a:endParaRPr lang="zh-CN" altLang="en-US" sz="2400" dirty="0">
              <a:latin typeface="华文楷体" pitchFamily="2" charset="-122"/>
              <a:ea typeface="华文楷体" pitchFamily="2" charset="-122"/>
            </a:endParaRPr>
          </a:p>
        </p:txBody>
      </p:sp>
      <p:sp>
        <p:nvSpPr>
          <p:cNvPr id="34820" name="灯片编号占位符 1"/>
          <p:cNvSpPr>
            <a:spLocks noGrp="1"/>
          </p:cNvSpPr>
          <p:nvPr>
            <p:ph type="sldNum" sz="quarter" idx="4294967295"/>
          </p:nvPr>
        </p:nvSpPr>
        <p:spPr bwMode="auto">
          <a:xfrm>
            <a:off x="0" y="6165850"/>
            <a:ext cx="587375" cy="488950"/>
          </a:xfrm>
          <a:prstGeom prst="rect">
            <a:avLst/>
          </a:prstGeom>
          <a:noFill/>
          <a:ln>
            <a:miter lim="800000"/>
            <a:headEnd/>
            <a:tailEnd/>
          </a:ln>
        </p:spPr>
        <p:txBody>
          <a:bodyPr/>
          <a:lstStyle/>
          <a:p>
            <a:pPr algn="ctr">
              <a:spcBef>
                <a:spcPct val="50000"/>
              </a:spcBef>
            </a:pPr>
            <a:fld id="{2845267E-00E0-4662-B522-5701DD639870}" type="slidenum">
              <a:rPr lang="en-US" altLang="zh-CN"/>
              <a:pPr algn="ctr">
                <a:spcBef>
                  <a:spcPct val="50000"/>
                </a:spcBef>
              </a:pPr>
              <a:t>10</a:t>
            </a:fld>
            <a:endParaRPr lang="en-US" altLang="zh-CN"/>
          </a:p>
        </p:txBody>
      </p:sp>
      <p:sp>
        <p:nvSpPr>
          <p:cNvPr id="34821" name="Rectangle 4"/>
          <p:cNvSpPr>
            <a:spLocks noChangeArrowheads="1"/>
          </p:cNvSpPr>
          <p:nvPr/>
        </p:nvSpPr>
        <p:spPr bwMode="black">
          <a:xfrm>
            <a:off x="254000" y="6500813"/>
            <a:ext cx="457200" cy="304800"/>
          </a:xfrm>
          <a:prstGeom prst="rect">
            <a:avLst/>
          </a:prstGeom>
          <a:noFill/>
          <a:ln w="9525">
            <a:noFill/>
            <a:miter lim="800000"/>
            <a:headEnd/>
            <a:tailEnd/>
          </a:ln>
        </p:spPr>
        <p:txBody>
          <a:bodyPr lIns="0" tIns="0" rIns="0" bIns="0" anchor="b"/>
          <a:lstStyle/>
          <a:p>
            <a:pPr eaLnBrk="0" hangingPunct="0"/>
            <a:fld id="{9439E888-FA3E-44B2-AF5B-291AF0A3B667}" type="slidenum">
              <a:rPr lang="en-US" altLang="zh-CN" sz="900" b="0">
                <a:solidFill>
                  <a:schemeClr val="tx1"/>
                </a:solidFill>
                <a:latin typeface="Verdana" pitchFamily="34" charset="0"/>
                <a:ea typeface="宋体" pitchFamily="2" charset="-122"/>
              </a:rPr>
              <a:pPr eaLnBrk="0" hangingPunct="0"/>
              <a:t>10</a:t>
            </a:fld>
            <a:endParaRPr lang="en-US" altLang="zh-CN" sz="900" b="0">
              <a:solidFill>
                <a:schemeClr val="tx1"/>
              </a:solidFill>
              <a:latin typeface="Verdana" pitchFamily="34" charset="0"/>
              <a:ea typeface="宋体"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1" name="Rectangle 3"/>
          <p:cNvSpPr>
            <a:spLocks noChangeArrowheads="1"/>
          </p:cNvSpPr>
          <p:nvPr/>
        </p:nvSpPr>
        <p:spPr bwMode="auto">
          <a:xfrm>
            <a:off x="2285984" y="2286000"/>
            <a:ext cx="5384817" cy="1339850"/>
          </a:xfrm>
          <a:prstGeom prst="rect">
            <a:avLst/>
          </a:prstGeom>
          <a:noFill/>
          <a:ln w="9525">
            <a:noFill/>
            <a:miter lim="800000"/>
            <a:headEnd/>
            <a:tailEnd/>
          </a:ln>
        </p:spPr>
        <p:txBody>
          <a:bodyPr anchor="b"/>
          <a:lstStyle/>
          <a:p>
            <a:pPr>
              <a:spcBef>
                <a:spcPct val="20000"/>
              </a:spcBef>
              <a:buClr>
                <a:schemeClr val="tx1"/>
              </a:buClr>
              <a:buSzPct val="75000"/>
              <a:buFont typeface="Wingdings" pitchFamily="2" charset="2"/>
              <a:buChar char="q"/>
            </a:pPr>
            <a:r>
              <a:rPr lang="zh-CN" altLang="en-US" sz="2800" dirty="0">
                <a:solidFill>
                  <a:srgbClr val="000066"/>
                </a:solidFill>
                <a:latin typeface="华文新魏" pitchFamily="2" charset="-122"/>
                <a:ea typeface="华文新魏" pitchFamily="2" charset="-122"/>
              </a:rPr>
              <a:t>首次公开</a:t>
            </a:r>
            <a:r>
              <a:rPr lang="zh-CN" altLang="en-US" sz="2800" dirty="0" smtClean="0">
                <a:solidFill>
                  <a:srgbClr val="000066"/>
                </a:solidFill>
                <a:latin typeface="华文新魏" pitchFamily="2" charset="-122"/>
                <a:ea typeface="华文新魏" pitchFamily="2" charset="-122"/>
              </a:rPr>
              <a:t>发行股票（</a:t>
            </a:r>
            <a:r>
              <a:rPr lang="en-US" altLang="zh-CN" sz="2800" dirty="0">
                <a:solidFill>
                  <a:srgbClr val="000066"/>
                </a:solidFill>
                <a:latin typeface="华文新魏" pitchFamily="2" charset="-122"/>
                <a:ea typeface="华文新魏" pitchFamily="2" charset="-122"/>
              </a:rPr>
              <a:t>IPO</a:t>
            </a:r>
            <a:r>
              <a:rPr lang="zh-CN" altLang="en-US" sz="2800" dirty="0" smtClean="0">
                <a:solidFill>
                  <a:srgbClr val="000066"/>
                </a:solidFill>
                <a:latin typeface="华文新魏" pitchFamily="2" charset="-122"/>
                <a:ea typeface="华文新魏" pitchFamily="2" charset="-122"/>
              </a:rPr>
              <a:t>）概述</a:t>
            </a:r>
            <a:endParaRPr lang="zh-CN" altLang="en-US" sz="2800" dirty="0">
              <a:solidFill>
                <a:srgbClr val="000066"/>
              </a:solidFill>
              <a:latin typeface="华文新魏" pitchFamily="2" charset="-122"/>
              <a:ea typeface="华文新魏" pitchFamily="2" charset="-122"/>
            </a:endParaRPr>
          </a:p>
        </p:txBody>
      </p:sp>
      <p:sp>
        <p:nvSpPr>
          <p:cNvPr id="45059" name="Rectangle 4"/>
          <p:cNvSpPr>
            <a:spLocks noChangeArrowheads="1"/>
          </p:cNvSpPr>
          <p:nvPr/>
        </p:nvSpPr>
        <p:spPr bwMode="black">
          <a:xfrm>
            <a:off x="254000" y="6500813"/>
            <a:ext cx="457200" cy="304800"/>
          </a:xfrm>
          <a:prstGeom prst="rect">
            <a:avLst/>
          </a:prstGeom>
          <a:noFill/>
          <a:ln w="9525">
            <a:noFill/>
            <a:miter lim="800000"/>
            <a:headEnd/>
            <a:tailEnd/>
          </a:ln>
        </p:spPr>
        <p:txBody>
          <a:bodyPr lIns="0" tIns="0" rIns="0" bIns="0" anchor="b"/>
          <a:lstStyle/>
          <a:p>
            <a:pPr eaLnBrk="0" hangingPunct="0"/>
            <a:fld id="{A70303D7-DFF6-4477-8C1A-548F1BF92D24}" type="slidenum">
              <a:rPr lang="en-US" altLang="zh-CN" sz="900" b="0">
                <a:solidFill>
                  <a:schemeClr val="tx1"/>
                </a:solidFill>
                <a:latin typeface="Verdana" pitchFamily="34" charset="0"/>
                <a:ea typeface="宋体" pitchFamily="2" charset="-122"/>
              </a:rPr>
              <a:pPr eaLnBrk="0" hangingPunct="0"/>
              <a:t>11</a:t>
            </a:fld>
            <a:endParaRPr lang="en-US" altLang="zh-CN" sz="900" b="0">
              <a:solidFill>
                <a:schemeClr val="tx1"/>
              </a:solidFill>
              <a:latin typeface="Verdana" pitchFamily="34" charset="0"/>
              <a:ea typeface="宋体" pitchFamily="2" charset="-122"/>
            </a:endParaRPr>
          </a:p>
        </p:txBody>
      </p:sp>
      <p:sp>
        <p:nvSpPr>
          <p:cNvPr id="355333" name="Text Box 5"/>
          <p:cNvSpPr txBox="1">
            <a:spLocks noChangeArrowheads="1"/>
          </p:cNvSpPr>
          <p:nvPr/>
        </p:nvSpPr>
        <p:spPr bwMode="auto">
          <a:xfrm>
            <a:off x="2428860" y="2428868"/>
            <a:ext cx="1422184" cy="461665"/>
          </a:xfrm>
          <a:prstGeom prst="rect">
            <a:avLst/>
          </a:prstGeom>
          <a:noFill/>
          <a:ln w="22225" algn="ctr">
            <a:noFill/>
            <a:miter lim="800000"/>
            <a:headEnd/>
            <a:tailEnd/>
          </a:ln>
        </p:spPr>
        <p:txBody>
          <a:bodyPr wrap="none">
            <a:spAutoFit/>
          </a:bodyPr>
          <a:lstStyle/>
          <a:p>
            <a:pPr algn="ctr" eaLnBrk="0" hangingPunct="0"/>
            <a:r>
              <a:rPr lang="zh-CN" altLang="en-US" sz="2400" dirty="0">
                <a:solidFill>
                  <a:srgbClr val="003366"/>
                </a:solidFill>
                <a:latin typeface="Times New Roman" pitchFamily="18" charset="0"/>
                <a:ea typeface="宋体" pitchFamily="2" charset="-122"/>
              </a:rPr>
              <a:t>第二部分</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5331">
                                            <p:txEl>
                                              <p:pRg st="0" end="0"/>
                                            </p:txEl>
                                          </p:spTgt>
                                        </p:tgtEl>
                                        <p:attrNameLst>
                                          <p:attrName>style.visibility</p:attrName>
                                        </p:attrNameLst>
                                      </p:cBhvr>
                                      <p:to>
                                        <p:strVal val="visible"/>
                                      </p:to>
                                    </p:set>
                                    <p:anim calcmode="lin" valueType="num">
                                      <p:cBhvr additive="base">
                                        <p:cTn id="7" dur="500" fill="hold"/>
                                        <p:tgtEl>
                                          <p:spTgt spid="3553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533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55333">
                                            <p:txEl>
                                              <p:pRg st="0" end="0"/>
                                            </p:txEl>
                                          </p:spTgt>
                                        </p:tgtEl>
                                        <p:attrNameLst>
                                          <p:attrName>style.visibility</p:attrName>
                                        </p:attrNameLst>
                                      </p:cBhvr>
                                      <p:to>
                                        <p:strVal val="visible"/>
                                      </p:to>
                                    </p:set>
                                    <p:anim calcmode="lin" valueType="num">
                                      <p:cBhvr additive="base">
                                        <p:cTn id="11" dur="500" fill="hold"/>
                                        <p:tgtEl>
                                          <p:spTgt spid="35533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5533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31" grpId="0" build="allAtOnce"/>
      <p:bldP spid="355333"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3"/>
          <p:cNvSpPr>
            <a:spLocks noGrp="1"/>
          </p:cNvSpPr>
          <p:nvPr>
            <p:ph type="sldNum" sz="quarter" idx="4294967295"/>
          </p:nvPr>
        </p:nvSpPr>
        <p:spPr bwMode="auto">
          <a:xfrm>
            <a:off x="0" y="6165850"/>
            <a:ext cx="587375" cy="488950"/>
          </a:xfrm>
          <a:prstGeom prst="rect">
            <a:avLst/>
          </a:prstGeom>
          <a:noFill/>
          <a:ln>
            <a:miter lim="800000"/>
            <a:headEnd/>
            <a:tailEnd/>
          </a:ln>
        </p:spPr>
        <p:txBody>
          <a:bodyPr/>
          <a:lstStyle/>
          <a:p>
            <a:pPr algn="ctr">
              <a:spcBef>
                <a:spcPct val="50000"/>
              </a:spcBef>
            </a:pPr>
            <a:fld id="{3F464BEA-BD99-4CEB-B28D-4E893876EA63}" type="slidenum">
              <a:rPr lang="en-US" altLang="zh-CN"/>
              <a:pPr algn="ctr">
                <a:spcBef>
                  <a:spcPct val="50000"/>
                </a:spcBef>
              </a:pPr>
              <a:t>12</a:t>
            </a:fld>
            <a:endParaRPr lang="en-US" altLang="zh-CN"/>
          </a:p>
        </p:txBody>
      </p:sp>
      <p:sp>
        <p:nvSpPr>
          <p:cNvPr id="198659" name="Rectangle 3"/>
          <p:cNvSpPr>
            <a:spLocks noGrp="1" noChangeArrowheads="1"/>
          </p:cNvSpPr>
          <p:nvPr>
            <p:ph type="body" idx="4294967295"/>
          </p:nvPr>
        </p:nvSpPr>
        <p:spPr>
          <a:xfrm>
            <a:off x="1428728" y="1428736"/>
            <a:ext cx="7335838" cy="4857750"/>
          </a:xfrm>
          <a:prstGeom prst="rect">
            <a:avLst/>
          </a:prstGeom>
        </p:spPr>
        <p:txBody>
          <a:bodyPr/>
          <a:lstStyle/>
          <a:p>
            <a:pPr>
              <a:lnSpc>
                <a:spcPct val="130000"/>
              </a:lnSpc>
              <a:defRPr/>
            </a:pPr>
            <a:r>
              <a:rPr lang="en-US" altLang="zh-CN" sz="2000" b="1" dirty="0">
                <a:solidFill>
                  <a:srgbClr val="0070C0"/>
                </a:solidFill>
                <a:latin typeface="华文新魏" pitchFamily="2" charset="-122"/>
                <a:ea typeface="华文新魏" pitchFamily="2" charset="-122"/>
              </a:rPr>
              <a:t>IPO</a:t>
            </a:r>
            <a:r>
              <a:rPr lang="zh-CN" altLang="en-US" sz="2000" b="1" dirty="0">
                <a:solidFill>
                  <a:srgbClr val="0070C0"/>
                </a:solidFill>
                <a:latin typeface="华文新魏" pitchFamily="2" charset="-122"/>
                <a:ea typeface="华文新魏" pitchFamily="2" charset="-122"/>
              </a:rPr>
              <a:t>的涵义</a:t>
            </a:r>
          </a:p>
          <a:p>
            <a:pPr marL="342900" lvl="1" indent="-342900">
              <a:lnSpc>
                <a:spcPct val="130000"/>
              </a:lnSpc>
              <a:buFontTx/>
              <a:buChar char="•"/>
              <a:defRPr/>
            </a:pPr>
            <a:r>
              <a:rPr lang="zh-CN" altLang="en-US" sz="1600" b="1" dirty="0">
                <a:solidFill>
                  <a:srgbClr val="080808"/>
                </a:solidFill>
                <a:latin typeface="华文新魏" pitchFamily="2" charset="-122"/>
                <a:ea typeface="华文新魏" pitchFamily="2" charset="-122"/>
                <a:cs typeface="+mn-cs"/>
              </a:rPr>
              <a:t>在</a:t>
            </a:r>
            <a:r>
              <a:rPr lang="en-US" altLang="zh-CN" sz="1600" b="1" dirty="0">
                <a:solidFill>
                  <a:srgbClr val="080808"/>
                </a:solidFill>
                <a:latin typeface="华文新魏" pitchFamily="2" charset="-122"/>
                <a:ea typeface="华文新魏" pitchFamily="2" charset="-122"/>
                <a:cs typeface="+mn-cs"/>
              </a:rPr>
              <a:t>A</a:t>
            </a:r>
            <a:r>
              <a:rPr lang="zh-CN" altLang="en-US" sz="1600" b="1" dirty="0">
                <a:solidFill>
                  <a:srgbClr val="080808"/>
                </a:solidFill>
                <a:latin typeface="华文新魏" pitchFamily="2" charset="-122"/>
                <a:ea typeface="华文新魏" pitchFamily="2" charset="-122"/>
                <a:cs typeface="+mn-cs"/>
              </a:rPr>
              <a:t>股市场</a:t>
            </a:r>
            <a:r>
              <a:rPr lang="en-US" altLang="zh-CN" sz="1600" b="1" dirty="0">
                <a:solidFill>
                  <a:srgbClr val="080808"/>
                </a:solidFill>
                <a:latin typeface="华文新魏" pitchFamily="2" charset="-122"/>
                <a:ea typeface="华文新魏" pitchFamily="2" charset="-122"/>
                <a:cs typeface="+mn-cs"/>
              </a:rPr>
              <a:t>IPO</a:t>
            </a:r>
            <a:r>
              <a:rPr lang="zh-CN" altLang="en-US" sz="1600" b="1" dirty="0">
                <a:solidFill>
                  <a:srgbClr val="080808"/>
                </a:solidFill>
                <a:latin typeface="华文新魏" pitchFamily="2" charset="-122"/>
                <a:ea typeface="华文新魏" pitchFamily="2" charset="-122"/>
                <a:cs typeface="+mn-cs"/>
              </a:rPr>
              <a:t>指通过境内证券公司提供的股份制改制、辅导、向中国证监会推荐等企业发行上市服务，企业最终实现在</a:t>
            </a:r>
            <a:r>
              <a:rPr lang="en-US" altLang="zh-CN" sz="1600" b="1" dirty="0">
                <a:solidFill>
                  <a:srgbClr val="080808"/>
                </a:solidFill>
                <a:latin typeface="华文新魏" pitchFamily="2" charset="-122"/>
                <a:ea typeface="华文新魏" pitchFamily="2" charset="-122"/>
                <a:cs typeface="+mn-cs"/>
              </a:rPr>
              <a:t>A</a:t>
            </a:r>
            <a:r>
              <a:rPr lang="zh-CN" altLang="en-US" sz="1600" b="1" dirty="0">
                <a:solidFill>
                  <a:srgbClr val="080808"/>
                </a:solidFill>
                <a:latin typeface="华文新魏" pitchFamily="2" charset="-122"/>
                <a:ea typeface="华文新魏" pitchFamily="2" charset="-122"/>
                <a:cs typeface="+mn-cs"/>
              </a:rPr>
              <a:t>股市场发行上市、筹资资金并成为上市公司</a:t>
            </a:r>
          </a:p>
          <a:p>
            <a:pPr>
              <a:lnSpc>
                <a:spcPct val="130000"/>
              </a:lnSpc>
              <a:defRPr/>
            </a:pPr>
            <a:r>
              <a:rPr lang="zh-CN" altLang="en-US" sz="2000" b="1" dirty="0">
                <a:solidFill>
                  <a:srgbClr val="0070C0"/>
                </a:solidFill>
                <a:latin typeface="华文新魏" pitchFamily="2" charset="-122"/>
                <a:ea typeface="华文新魏" pitchFamily="2" charset="-122"/>
              </a:rPr>
              <a:t>证券公司担任的角色</a:t>
            </a:r>
          </a:p>
          <a:p>
            <a:pPr marL="342900" lvl="1" indent="-342900">
              <a:lnSpc>
                <a:spcPct val="130000"/>
              </a:lnSpc>
              <a:buFontTx/>
              <a:buChar char="•"/>
              <a:defRPr/>
            </a:pPr>
            <a:r>
              <a:rPr lang="zh-CN" altLang="en-US" sz="1600" b="1" dirty="0">
                <a:solidFill>
                  <a:srgbClr val="080808"/>
                </a:solidFill>
                <a:latin typeface="华文新魏" pitchFamily="2" charset="-122"/>
                <a:ea typeface="华文新魏" pitchFamily="2" charset="-122"/>
                <a:cs typeface="+mn-cs"/>
              </a:rPr>
              <a:t>保荐机构及主承销商</a:t>
            </a:r>
          </a:p>
          <a:p>
            <a:pPr>
              <a:lnSpc>
                <a:spcPct val="130000"/>
              </a:lnSpc>
              <a:defRPr/>
            </a:pPr>
            <a:r>
              <a:rPr lang="en-US" altLang="zh-CN" sz="2000" b="1" dirty="0">
                <a:solidFill>
                  <a:srgbClr val="0070C0"/>
                </a:solidFill>
                <a:latin typeface="华文新魏" pitchFamily="2" charset="-122"/>
                <a:ea typeface="华文新魏" pitchFamily="2" charset="-122"/>
              </a:rPr>
              <a:t>IPO</a:t>
            </a:r>
            <a:r>
              <a:rPr lang="zh-CN" altLang="en-US" sz="2000" b="1" dirty="0">
                <a:solidFill>
                  <a:srgbClr val="0070C0"/>
                </a:solidFill>
                <a:latin typeface="华文新魏" pitchFamily="2" charset="-122"/>
                <a:ea typeface="华文新魏" pitchFamily="2" charset="-122"/>
              </a:rPr>
              <a:t>对企业的意义</a:t>
            </a:r>
          </a:p>
          <a:p>
            <a:pPr marL="342900" lvl="1" indent="-342900">
              <a:lnSpc>
                <a:spcPct val="130000"/>
              </a:lnSpc>
              <a:buFontTx/>
              <a:buChar char="•"/>
              <a:defRPr/>
            </a:pPr>
            <a:r>
              <a:rPr lang="zh-CN" altLang="en-US" sz="1600" b="1" dirty="0">
                <a:solidFill>
                  <a:srgbClr val="080808"/>
                </a:solidFill>
                <a:latin typeface="华文新魏" pitchFamily="2" charset="-122"/>
                <a:ea typeface="华文新魏" pitchFamily="2" charset="-122"/>
                <a:cs typeface="+mn-cs"/>
              </a:rPr>
              <a:t>企业通过发行上市，可以扩大经营，有效改善治理结构，提高管理水平，增强竞争实力和抗风险能力</a:t>
            </a:r>
          </a:p>
          <a:p>
            <a:pPr marL="342900" lvl="1" indent="-342900">
              <a:lnSpc>
                <a:spcPct val="130000"/>
              </a:lnSpc>
              <a:buFontTx/>
              <a:buChar char="•"/>
              <a:defRPr/>
            </a:pPr>
            <a:r>
              <a:rPr lang="zh-CN" altLang="en-US" sz="1600" b="1" dirty="0">
                <a:solidFill>
                  <a:srgbClr val="080808"/>
                </a:solidFill>
                <a:latin typeface="华文新魏" pitchFamily="2" charset="-122"/>
                <a:ea typeface="华文新魏" pitchFamily="2" charset="-122"/>
                <a:cs typeface="+mn-cs"/>
              </a:rPr>
              <a:t>充分挖掘企业内在价值，促进企业财富最大化</a:t>
            </a:r>
          </a:p>
          <a:p>
            <a:pPr>
              <a:lnSpc>
                <a:spcPct val="130000"/>
              </a:lnSpc>
              <a:defRPr/>
            </a:pPr>
            <a:r>
              <a:rPr lang="zh-CN" altLang="en-US" sz="2000" b="1" dirty="0" smtClean="0">
                <a:solidFill>
                  <a:srgbClr val="0070C0"/>
                </a:solidFill>
                <a:latin typeface="华文新魏" pitchFamily="2" charset="-122"/>
                <a:ea typeface="华文新魏" pitchFamily="2" charset="-122"/>
              </a:rPr>
              <a:t>上市企业</a:t>
            </a:r>
            <a:endParaRPr lang="zh-CN" altLang="en-US" sz="2000" b="1" dirty="0">
              <a:solidFill>
                <a:srgbClr val="0070C0"/>
              </a:solidFill>
              <a:latin typeface="华文新魏" pitchFamily="2" charset="-122"/>
              <a:ea typeface="华文新魏" pitchFamily="2" charset="-122"/>
            </a:endParaRPr>
          </a:p>
          <a:p>
            <a:pPr marL="342900" lvl="1" indent="-342900">
              <a:lnSpc>
                <a:spcPct val="130000"/>
              </a:lnSpc>
              <a:buFontTx/>
              <a:buChar char="•"/>
              <a:defRPr/>
            </a:pPr>
            <a:r>
              <a:rPr lang="zh-CN" altLang="en-US" sz="1600" b="1" dirty="0">
                <a:solidFill>
                  <a:srgbClr val="080808"/>
                </a:solidFill>
                <a:latin typeface="华文新魏" pitchFamily="2" charset="-122"/>
                <a:ea typeface="华文新魏" pitchFamily="2" charset="-122"/>
                <a:cs typeface="+mn-cs"/>
              </a:rPr>
              <a:t>适用于主营业务突出、成长性</a:t>
            </a:r>
            <a:r>
              <a:rPr lang="zh-CN" altLang="en-US" sz="1600" b="1" dirty="0" smtClean="0">
                <a:solidFill>
                  <a:srgbClr val="080808"/>
                </a:solidFill>
                <a:latin typeface="华文新魏" pitchFamily="2" charset="-122"/>
                <a:ea typeface="华文新魏" pitchFamily="2" charset="-122"/>
                <a:cs typeface="+mn-cs"/>
              </a:rPr>
              <a:t>良好、在</a:t>
            </a:r>
            <a:r>
              <a:rPr lang="zh-CN" altLang="en-US" sz="1600" b="1" dirty="0">
                <a:solidFill>
                  <a:srgbClr val="080808"/>
                </a:solidFill>
                <a:latin typeface="华文新魏" pitchFamily="2" charset="-122"/>
                <a:ea typeface="华文新魏" pitchFamily="2" charset="-122"/>
                <a:cs typeface="+mn-cs"/>
              </a:rPr>
              <a:t>行业中具备一定竞争</a:t>
            </a:r>
            <a:r>
              <a:rPr lang="zh-CN" altLang="en-US" sz="1600" b="1" dirty="0" smtClean="0">
                <a:solidFill>
                  <a:srgbClr val="080808"/>
                </a:solidFill>
                <a:latin typeface="华文新魏" pitchFamily="2" charset="-122"/>
                <a:ea typeface="华文新魏" pitchFamily="2" charset="-122"/>
                <a:cs typeface="+mn-cs"/>
              </a:rPr>
              <a:t>优势，能达到公开信息披露要求的</a:t>
            </a:r>
            <a:r>
              <a:rPr lang="zh-CN" altLang="en-US" sz="1600" b="1" dirty="0">
                <a:solidFill>
                  <a:srgbClr val="080808"/>
                </a:solidFill>
                <a:latin typeface="华文新魏" pitchFamily="2" charset="-122"/>
                <a:ea typeface="华文新魏" pitchFamily="2" charset="-122"/>
                <a:cs typeface="+mn-cs"/>
              </a:rPr>
              <a:t>企业</a:t>
            </a:r>
          </a:p>
        </p:txBody>
      </p:sp>
      <p:sp>
        <p:nvSpPr>
          <p:cNvPr id="198660" name="Text Box 4"/>
          <p:cNvSpPr txBox="1">
            <a:spLocks noChangeArrowheads="1"/>
          </p:cNvSpPr>
          <p:nvPr/>
        </p:nvSpPr>
        <p:spPr bwMode="auto">
          <a:xfrm>
            <a:off x="0" y="857250"/>
            <a:ext cx="1727200" cy="396875"/>
          </a:xfrm>
          <a:prstGeom prst="rect">
            <a:avLst/>
          </a:prstGeom>
          <a:solidFill>
            <a:schemeClr val="bg1">
              <a:lumMod val="85000"/>
            </a:schemeClr>
          </a:solidFill>
          <a:ln w="9525" algn="ctr">
            <a:noFill/>
            <a:miter lim="800000"/>
            <a:headEnd/>
            <a:tailEnd/>
          </a:ln>
          <a:effectLst>
            <a:outerShdw dist="53882" dir="18900000" algn="ctr" rotWithShape="0">
              <a:schemeClr val="bg2">
                <a:alpha val="50000"/>
              </a:schemeClr>
            </a:outerShdw>
          </a:effectLst>
        </p:spPr>
        <p:txBody>
          <a:bodyPr>
            <a:spAutoFit/>
          </a:bodyPr>
          <a:lstStyle/>
          <a:p>
            <a:pPr>
              <a:spcBef>
                <a:spcPct val="50000"/>
              </a:spcBef>
              <a:defRPr/>
            </a:pPr>
            <a:r>
              <a:rPr kumimoji="1" lang="en-US" altLang="zh-CN" sz="2000" dirty="0">
                <a:solidFill>
                  <a:srgbClr val="F79403"/>
                </a:solidFill>
                <a:latin typeface="楷体_GB2312" pitchFamily="49" charset="-122"/>
              </a:rPr>
              <a:t>IPO</a:t>
            </a:r>
            <a:r>
              <a:rPr kumimoji="1" lang="zh-CN" altLang="en-US" sz="2000" dirty="0">
                <a:solidFill>
                  <a:srgbClr val="F79403"/>
                </a:solidFill>
                <a:latin typeface="楷体_GB2312" pitchFamily="49" charset="-122"/>
              </a:rPr>
              <a:t>产品概述</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98659">
                                            <p:txEl>
                                              <p:pRg st="0" end="0"/>
                                            </p:txEl>
                                          </p:spTgt>
                                        </p:tgtEl>
                                        <p:attrNameLst>
                                          <p:attrName>style.visibility</p:attrName>
                                        </p:attrNameLst>
                                      </p:cBhvr>
                                      <p:to>
                                        <p:strVal val="visible"/>
                                      </p:to>
                                    </p:set>
                                    <p:animEffect transition="in" filter="wipe(down)">
                                      <p:cBhvr>
                                        <p:cTn id="7" dur="500"/>
                                        <p:tgtEl>
                                          <p:spTgt spid="198659">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98659">
                                            <p:txEl>
                                              <p:pRg st="1" end="1"/>
                                            </p:txEl>
                                          </p:spTgt>
                                        </p:tgtEl>
                                        <p:attrNameLst>
                                          <p:attrName>style.visibility</p:attrName>
                                        </p:attrNameLst>
                                      </p:cBhvr>
                                      <p:to>
                                        <p:strVal val="visible"/>
                                      </p:to>
                                    </p:set>
                                    <p:animEffect transition="in" filter="wipe(down)">
                                      <p:cBhvr>
                                        <p:cTn id="10" dur="500"/>
                                        <p:tgtEl>
                                          <p:spTgt spid="19865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98659">
                                            <p:txEl>
                                              <p:pRg st="2" end="2"/>
                                            </p:txEl>
                                          </p:spTgt>
                                        </p:tgtEl>
                                        <p:attrNameLst>
                                          <p:attrName>style.visibility</p:attrName>
                                        </p:attrNameLst>
                                      </p:cBhvr>
                                      <p:to>
                                        <p:strVal val="visible"/>
                                      </p:to>
                                    </p:set>
                                    <p:animEffect transition="in" filter="wipe(down)">
                                      <p:cBhvr>
                                        <p:cTn id="15" dur="500"/>
                                        <p:tgtEl>
                                          <p:spTgt spid="198659">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98659">
                                            <p:txEl>
                                              <p:pRg st="3" end="3"/>
                                            </p:txEl>
                                          </p:spTgt>
                                        </p:tgtEl>
                                        <p:attrNameLst>
                                          <p:attrName>style.visibility</p:attrName>
                                        </p:attrNameLst>
                                      </p:cBhvr>
                                      <p:to>
                                        <p:strVal val="visible"/>
                                      </p:to>
                                    </p:set>
                                    <p:animEffect transition="in" filter="wipe(down)">
                                      <p:cBhvr>
                                        <p:cTn id="18" dur="500"/>
                                        <p:tgtEl>
                                          <p:spTgt spid="198659">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98659">
                                            <p:txEl>
                                              <p:pRg st="4" end="4"/>
                                            </p:txEl>
                                          </p:spTgt>
                                        </p:tgtEl>
                                        <p:attrNameLst>
                                          <p:attrName>style.visibility</p:attrName>
                                        </p:attrNameLst>
                                      </p:cBhvr>
                                      <p:to>
                                        <p:strVal val="visible"/>
                                      </p:to>
                                    </p:set>
                                    <p:animEffect transition="in" filter="wipe(down)">
                                      <p:cBhvr>
                                        <p:cTn id="23" dur="500"/>
                                        <p:tgtEl>
                                          <p:spTgt spid="198659">
                                            <p:txEl>
                                              <p:pRg st="4" end="4"/>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98659">
                                            <p:txEl>
                                              <p:pRg st="5" end="5"/>
                                            </p:txEl>
                                          </p:spTgt>
                                        </p:tgtEl>
                                        <p:attrNameLst>
                                          <p:attrName>style.visibility</p:attrName>
                                        </p:attrNameLst>
                                      </p:cBhvr>
                                      <p:to>
                                        <p:strVal val="visible"/>
                                      </p:to>
                                    </p:set>
                                    <p:animEffect transition="in" filter="wipe(down)">
                                      <p:cBhvr>
                                        <p:cTn id="26" dur="500"/>
                                        <p:tgtEl>
                                          <p:spTgt spid="198659">
                                            <p:txEl>
                                              <p:pRg st="5" end="5"/>
                                            </p:txEl>
                                          </p:spTgt>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98659">
                                            <p:txEl>
                                              <p:pRg st="6" end="6"/>
                                            </p:txEl>
                                          </p:spTgt>
                                        </p:tgtEl>
                                        <p:attrNameLst>
                                          <p:attrName>style.visibility</p:attrName>
                                        </p:attrNameLst>
                                      </p:cBhvr>
                                      <p:to>
                                        <p:strVal val="visible"/>
                                      </p:to>
                                    </p:set>
                                    <p:animEffect transition="in" filter="wipe(down)">
                                      <p:cBhvr>
                                        <p:cTn id="29" dur="500"/>
                                        <p:tgtEl>
                                          <p:spTgt spid="198659">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98659">
                                            <p:txEl>
                                              <p:pRg st="7" end="7"/>
                                            </p:txEl>
                                          </p:spTgt>
                                        </p:tgtEl>
                                        <p:attrNameLst>
                                          <p:attrName>style.visibility</p:attrName>
                                        </p:attrNameLst>
                                      </p:cBhvr>
                                      <p:to>
                                        <p:strVal val="visible"/>
                                      </p:to>
                                    </p:set>
                                    <p:animEffect transition="in" filter="wipe(down)">
                                      <p:cBhvr>
                                        <p:cTn id="34" dur="500"/>
                                        <p:tgtEl>
                                          <p:spTgt spid="198659">
                                            <p:txEl>
                                              <p:pRg st="7" end="7"/>
                                            </p:txEl>
                                          </p:spTgt>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98659">
                                            <p:txEl>
                                              <p:pRg st="8" end="8"/>
                                            </p:txEl>
                                          </p:spTgt>
                                        </p:tgtEl>
                                        <p:attrNameLst>
                                          <p:attrName>style.visibility</p:attrName>
                                        </p:attrNameLst>
                                      </p:cBhvr>
                                      <p:to>
                                        <p:strVal val="visible"/>
                                      </p:to>
                                    </p:set>
                                    <p:animEffect transition="in" filter="wipe(down)">
                                      <p:cBhvr>
                                        <p:cTn id="37" dur="500"/>
                                        <p:tgtEl>
                                          <p:spTgt spid="19865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3" name="Rectangle 3"/>
          <p:cNvSpPr>
            <a:spLocks noChangeArrowheads="1"/>
          </p:cNvSpPr>
          <p:nvPr/>
        </p:nvSpPr>
        <p:spPr bwMode="auto">
          <a:xfrm>
            <a:off x="277813" y="458788"/>
            <a:ext cx="8442325" cy="611187"/>
          </a:xfrm>
          <a:prstGeom prst="rect">
            <a:avLst/>
          </a:prstGeom>
          <a:noFill/>
          <a:ln w="9525" algn="ctr">
            <a:noFill/>
            <a:miter lim="800000"/>
            <a:headEnd/>
            <a:tailEnd/>
          </a:ln>
          <a:effectLst>
            <a:outerShdw dist="107763" dir="8100000" algn="ctr" rotWithShape="0">
              <a:schemeClr val="bg2"/>
            </a:outerShdw>
          </a:effectLst>
        </p:spPr>
        <p:txBody>
          <a:bodyPr lIns="54000" tIns="0" rIns="54000" bIns="0"/>
          <a:lstStyle/>
          <a:p>
            <a:pPr>
              <a:defRPr/>
            </a:pPr>
            <a:endParaRPr kumimoji="1" lang="zh-CN" altLang="zh-CN" sz="2400">
              <a:solidFill>
                <a:schemeClr val="tx1"/>
              </a:solidFill>
              <a:latin typeface="宋体" pitchFamily="2" charset="-122"/>
              <a:ea typeface="宋体" pitchFamily="2" charset="-122"/>
            </a:endParaRPr>
          </a:p>
        </p:txBody>
      </p:sp>
      <p:sp>
        <p:nvSpPr>
          <p:cNvPr id="51205" name="Oval 4"/>
          <p:cNvSpPr>
            <a:spLocks noChangeArrowheads="1"/>
          </p:cNvSpPr>
          <p:nvPr/>
        </p:nvSpPr>
        <p:spPr bwMode="auto">
          <a:xfrm>
            <a:off x="3713163" y="1122363"/>
            <a:ext cx="1790700" cy="1147762"/>
          </a:xfrm>
          <a:prstGeom prst="ellipse">
            <a:avLst/>
          </a:prstGeom>
          <a:gradFill rotWithShape="0">
            <a:gsLst>
              <a:gs pos="0">
                <a:schemeClr val="hlink"/>
              </a:gs>
              <a:gs pos="100000">
                <a:srgbClr val="520200"/>
              </a:gs>
            </a:gsLst>
            <a:path path="shape">
              <a:fillToRect l="50000" t="50000" r="50000" b="50000"/>
            </a:path>
          </a:gradFill>
          <a:ln w="9525" algn="ctr">
            <a:noFill/>
            <a:miter lim="800000"/>
            <a:headEnd type="none" w="sm" len="sm"/>
            <a:tailEnd type="none" w="sm" len="sm"/>
          </a:ln>
        </p:spPr>
        <p:txBody>
          <a:bodyPr wrap="none" anchor="ctr"/>
          <a:lstStyle/>
          <a:p>
            <a:pPr algn="ctr">
              <a:lnSpc>
                <a:spcPct val="80000"/>
              </a:lnSpc>
            </a:pPr>
            <a:r>
              <a:rPr kumimoji="1" lang="zh-CN" altLang="en-US" sz="2600">
                <a:solidFill>
                  <a:schemeClr val="tx1"/>
                </a:solidFill>
                <a:latin typeface="楷体_GB2312" pitchFamily="49" charset="-122"/>
              </a:rPr>
              <a:t>投资故事</a:t>
            </a:r>
          </a:p>
        </p:txBody>
      </p:sp>
      <p:sp>
        <p:nvSpPr>
          <p:cNvPr id="348165" name="Oval 5"/>
          <p:cNvSpPr>
            <a:spLocks noChangeArrowheads="1"/>
          </p:cNvSpPr>
          <p:nvPr/>
        </p:nvSpPr>
        <p:spPr bwMode="auto">
          <a:xfrm>
            <a:off x="3308350" y="3114675"/>
            <a:ext cx="2667000" cy="1393825"/>
          </a:xfrm>
          <a:prstGeom prst="ellipse">
            <a:avLst/>
          </a:prstGeom>
          <a:noFill/>
          <a:ln w="12700" cap="sq">
            <a:noFill/>
            <a:miter lim="800000"/>
            <a:headEnd type="none" w="sm" len="sm"/>
            <a:tailEnd type="none" w="sm" len="sm"/>
          </a:ln>
          <a:effectLst>
            <a:outerShdw dist="35921" dir="2700000" algn="ctr" rotWithShape="0">
              <a:schemeClr val="bg2"/>
            </a:outerShdw>
          </a:effectLst>
        </p:spPr>
        <p:txBody>
          <a:bodyPr wrap="none" anchor="ctr"/>
          <a:lstStyle/>
          <a:p>
            <a:pPr algn="ctr">
              <a:defRPr/>
            </a:pPr>
            <a:r>
              <a:rPr kumimoji="1" lang="zh-CN" altLang="en-US" sz="6600" dirty="0">
                <a:solidFill>
                  <a:schemeClr val="tx2"/>
                </a:solidFill>
                <a:latin typeface="Times New Roman" pitchFamily="18" charset="0"/>
                <a:ea typeface="黑体" pitchFamily="2" charset="-122"/>
              </a:rPr>
              <a:t>成功的</a:t>
            </a:r>
          </a:p>
          <a:p>
            <a:pPr algn="ctr">
              <a:defRPr/>
            </a:pPr>
            <a:r>
              <a:rPr kumimoji="1" lang="zh-CN" altLang="en-US" sz="6600" dirty="0">
                <a:solidFill>
                  <a:schemeClr val="tx2"/>
                </a:solidFill>
                <a:latin typeface="Times New Roman" pitchFamily="18" charset="0"/>
                <a:ea typeface="黑体" pitchFamily="2" charset="-122"/>
              </a:rPr>
              <a:t>发行上市</a:t>
            </a:r>
          </a:p>
        </p:txBody>
      </p:sp>
      <p:sp>
        <p:nvSpPr>
          <p:cNvPr id="348166" name="Oval 6"/>
          <p:cNvSpPr>
            <a:spLocks noChangeArrowheads="1"/>
          </p:cNvSpPr>
          <p:nvPr/>
        </p:nvSpPr>
        <p:spPr bwMode="auto">
          <a:xfrm>
            <a:off x="3713163" y="5727700"/>
            <a:ext cx="1790700" cy="871538"/>
          </a:xfrm>
          <a:prstGeom prst="ellipse">
            <a:avLst/>
          </a:prstGeom>
          <a:gradFill rotWithShape="1">
            <a:gsLst>
              <a:gs pos="0">
                <a:schemeClr val="bg1"/>
              </a:gs>
              <a:gs pos="100000">
                <a:schemeClr val="bg1">
                  <a:gamma/>
                  <a:shade val="46275"/>
                  <a:invGamma/>
                </a:schemeClr>
              </a:gs>
            </a:gsLst>
            <a:path path="shape">
              <a:fillToRect l="50000" t="50000" r="50000" b="50000"/>
            </a:path>
          </a:gradFill>
          <a:ln w="12700" cap="sq" algn="ctr">
            <a:noFill/>
            <a:miter lim="800000"/>
            <a:headEnd type="none" w="sm" len="sm"/>
            <a:tailEnd type="none" w="sm" len="sm"/>
          </a:ln>
          <a:effectLst>
            <a:outerShdw dist="45791" dir="2021404" algn="ctr" rotWithShape="0">
              <a:schemeClr val="bg2"/>
            </a:outerShdw>
          </a:effectLst>
        </p:spPr>
        <p:txBody>
          <a:bodyPr wrap="none" anchor="ctr"/>
          <a:lstStyle/>
          <a:p>
            <a:pPr algn="ctr">
              <a:lnSpc>
                <a:spcPct val="80000"/>
              </a:lnSpc>
              <a:defRPr/>
            </a:pPr>
            <a:r>
              <a:rPr kumimoji="1" lang="zh-CN" altLang="en-US" sz="2300">
                <a:solidFill>
                  <a:schemeClr val="tx1"/>
                </a:solidFill>
                <a:latin typeface="Times New Roman" pitchFamily="18" charset="0"/>
                <a:ea typeface="黑体" pitchFamily="2" charset="-122"/>
              </a:rPr>
              <a:t>组织承销团</a:t>
            </a:r>
          </a:p>
          <a:p>
            <a:pPr algn="ctr">
              <a:lnSpc>
                <a:spcPct val="80000"/>
              </a:lnSpc>
              <a:defRPr/>
            </a:pPr>
            <a:r>
              <a:rPr kumimoji="1" lang="zh-CN" altLang="en-US" sz="2300">
                <a:solidFill>
                  <a:schemeClr val="tx1"/>
                </a:solidFill>
                <a:latin typeface="Times New Roman" pitchFamily="18" charset="0"/>
                <a:ea typeface="黑体" pitchFamily="2" charset="-122"/>
              </a:rPr>
              <a:t>及促销</a:t>
            </a:r>
          </a:p>
        </p:txBody>
      </p:sp>
      <p:sp>
        <p:nvSpPr>
          <p:cNvPr id="348167" name="Oval 7"/>
          <p:cNvSpPr>
            <a:spLocks noChangeArrowheads="1"/>
          </p:cNvSpPr>
          <p:nvPr/>
        </p:nvSpPr>
        <p:spPr bwMode="auto">
          <a:xfrm>
            <a:off x="1295400" y="1638300"/>
            <a:ext cx="1790700" cy="873125"/>
          </a:xfrm>
          <a:prstGeom prst="ellipse">
            <a:avLst/>
          </a:prstGeom>
          <a:gradFill rotWithShape="1">
            <a:gsLst>
              <a:gs pos="0">
                <a:schemeClr val="bg1"/>
              </a:gs>
              <a:gs pos="100000">
                <a:schemeClr val="bg1">
                  <a:gamma/>
                  <a:shade val="46275"/>
                  <a:invGamma/>
                </a:schemeClr>
              </a:gs>
            </a:gsLst>
            <a:path path="shape">
              <a:fillToRect l="50000" t="50000" r="50000" b="50000"/>
            </a:path>
          </a:gradFill>
          <a:ln w="12700" cap="sq">
            <a:noFill/>
            <a:miter lim="800000"/>
            <a:headEnd type="none" w="sm" len="sm"/>
            <a:tailEnd type="none" w="sm" len="sm"/>
          </a:ln>
          <a:effectLst>
            <a:outerShdw dist="45791" dir="2021404" algn="ctr" rotWithShape="0">
              <a:schemeClr val="bg2"/>
            </a:outerShdw>
          </a:effectLst>
        </p:spPr>
        <p:txBody>
          <a:bodyPr wrap="none" anchor="ctr"/>
          <a:lstStyle/>
          <a:p>
            <a:pPr algn="ctr">
              <a:lnSpc>
                <a:spcPct val="80000"/>
              </a:lnSpc>
              <a:defRPr/>
            </a:pPr>
            <a:r>
              <a:rPr kumimoji="1" lang="zh-CN" altLang="en-US" sz="2300">
                <a:solidFill>
                  <a:schemeClr val="tx1"/>
                </a:solidFill>
                <a:latin typeface="Times New Roman" pitchFamily="18" charset="0"/>
                <a:ea typeface="黑体" pitchFamily="2" charset="-122"/>
              </a:rPr>
              <a:t>尽职调查</a:t>
            </a:r>
          </a:p>
        </p:txBody>
      </p:sp>
      <p:sp>
        <p:nvSpPr>
          <p:cNvPr id="348168" name="Oval 8"/>
          <p:cNvSpPr>
            <a:spLocks noChangeArrowheads="1"/>
          </p:cNvSpPr>
          <p:nvPr/>
        </p:nvSpPr>
        <p:spPr bwMode="auto">
          <a:xfrm>
            <a:off x="1295400" y="5483225"/>
            <a:ext cx="1790700" cy="873125"/>
          </a:xfrm>
          <a:prstGeom prst="ellipse">
            <a:avLst/>
          </a:prstGeom>
          <a:gradFill rotWithShape="1">
            <a:gsLst>
              <a:gs pos="0">
                <a:schemeClr val="bg1"/>
              </a:gs>
              <a:gs pos="100000">
                <a:schemeClr val="bg1">
                  <a:gamma/>
                  <a:shade val="46275"/>
                  <a:invGamma/>
                </a:schemeClr>
              </a:gs>
            </a:gsLst>
            <a:path path="shape">
              <a:fillToRect l="50000" t="50000" r="50000" b="50000"/>
            </a:path>
          </a:gradFill>
          <a:ln w="12700" cap="sq" algn="ctr">
            <a:noFill/>
            <a:miter lim="800000"/>
            <a:headEnd type="none" w="sm" len="sm"/>
            <a:tailEnd type="none" w="sm" len="sm"/>
          </a:ln>
          <a:effectLst>
            <a:outerShdw dist="45791" dir="2021404" algn="ctr" rotWithShape="0">
              <a:schemeClr val="bg2"/>
            </a:outerShdw>
          </a:effectLst>
        </p:spPr>
        <p:txBody>
          <a:bodyPr wrap="none" anchor="ctr"/>
          <a:lstStyle/>
          <a:p>
            <a:pPr algn="ctr">
              <a:lnSpc>
                <a:spcPct val="80000"/>
              </a:lnSpc>
              <a:defRPr/>
            </a:pPr>
            <a:r>
              <a:rPr kumimoji="1" lang="zh-CN" altLang="en-US" sz="2300">
                <a:solidFill>
                  <a:schemeClr val="tx1"/>
                </a:solidFill>
                <a:latin typeface="Times New Roman" pitchFamily="18" charset="0"/>
                <a:ea typeface="黑体" pitchFamily="2" charset="-122"/>
              </a:rPr>
              <a:t>路演</a:t>
            </a:r>
          </a:p>
        </p:txBody>
      </p:sp>
      <p:sp>
        <p:nvSpPr>
          <p:cNvPr id="348169" name="Oval 9"/>
          <p:cNvSpPr>
            <a:spLocks noChangeArrowheads="1"/>
          </p:cNvSpPr>
          <p:nvPr/>
        </p:nvSpPr>
        <p:spPr bwMode="auto">
          <a:xfrm>
            <a:off x="398463" y="4202113"/>
            <a:ext cx="1790700" cy="873125"/>
          </a:xfrm>
          <a:prstGeom prst="ellipse">
            <a:avLst/>
          </a:prstGeom>
          <a:gradFill rotWithShape="1">
            <a:gsLst>
              <a:gs pos="0">
                <a:schemeClr val="bg1"/>
              </a:gs>
              <a:gs pos="100000">
                <a:schemeClr val="bg1">
                  <a:gamma/>
                  <a:shade val="46275"/>
                  <a:invGamma/>
                </a:schemeClr>
              </a:gs>
            </a:gsLst>
            <a:path path="shape">
              <a:fillToRect l="50000" t="50000" r="50000" b="50000"/>
            </a:path>
          </a:gradFill>
          <a:ln w="12700" cap="sq" algn="ctr">
            <a:noFill/>
            <a:miter lim="800000"/>
            <a:headEnd type="none" w="sm" len="sm"/>
            <a:tailEnd type="none" w="sm" len="sm"/>
          </a:ln>
          <a:effectLst>
            <a:outerShdw dist="45791" dir="2021404" algn="ctr" rotWithShape="0">
              <a:schemeClr val="bg2"/>
            </a:outerShdw>
          </a:effectLst>
        </p:spPr>
        <p:txBody>
          <a:bodyPr wrap="none" anchor="ctr"/>
          <a:lstStyle/>
          <a:p>
            <a:pPr algn="ctr">
              <a:lnSpc>
                <a:spcPct val="80000"/>
              </a:lnSpc>
              <a:defRPr/>
            </a:pPr>
            <a:r>
              <a:rPr kumimoji="1" lang="zh-CN" altLang="en-US" sz="2300">
                <a:solidFill>
                  <a:schemeClr val="tx1"/>
                </a:solidFill>
                <a:latin typeface="Times New Roman" pitchFamily="18" charset="0"/>
                <a:ea typeface="黑体" pitchFamily="2" charset="-122"/>
              </a:rPr>
              <a:t>定价及配售</a:t>
            </a:r>
          </a:p>
        </p:txBody>
      </p:sp>
      <p:sp>
        <p:nvSpPr>
          <p:cNvPr id="348170" name="Oval 10"/>
          <p:cNvSpPr>
            <a:spLocks noChangeArrowheads="1"/>
          </p:cNvSpPr>
          <p:nvPr/>
        </p:nvSpPr>
        <p:spPr bwMode="auto">
          <a:xfrm>
            <a:off x="398463" y="2921000"/>
            <a:ext cx="1790700" cy="871538"/>
          </a:xfrm>
          <a:prstGeom prst="ellipse">
            <a:avLst/>
          </a:prstGeom>
          <a:gradFill rotWithShape="1">
            <a:gsLst>
              <a:gs pos="0">
                <a:schemeClr val="bg1"/>
              </a:gs>
              <a:gs pos="100000">
                <a:schemeClr val="bg1">
                  <a:gamma/>
                  <a:shade val="46275"/>
                  <a:invGamma/>
                </a:schemeClr>
              </a:gs>
            </a:gsLst>
            <a:path path="shape">
              <a:fillToRect l="50000" t="50000" r="50000" b="50000"/>
            </a:path>
          </a:gradFill>
          <a:ln w="12700" cap="sq" algn="ctr">
            <a:noFill/>
            <a:miter lim="800000"/>
            <a:headEnd type="none" w="sm" len="sm"/>
            <a:tailEnd type="none" w="sm" len="sm"/>
          </a:ln>
          <a:effectLst>
            <a:outerShdw dist="45791" dir="2021404" algn="ctr" rotWithShape="0">
              <a:schemeClr val="bg2"/>
            </a:outerShdw>
          </a:effectLst>
        </p:spPr>
        <p:txBody>
          <a:bodyPr wrap="none" anchor="ctr"/>
          <a:lstStyle/>
          <a:p>
            <a:pPr algn="ctr">
              <a:lnSpc>
                <a:spcPct val="80000"/>
              </a:lnSpc>
              <a:defRPr/>
            </a:pPr>
            <a:r>
              <a:rPr kumimoji="1" lang="zh-CN" altLang="en-US" sz="2300">
                <a:solidFill>
                  <a:schemeClr val="tx1"/>
                </a:solidFill>
                <a:latin typeface="Times New Roman" pitchFamily="18" charset="0"/>
                <a:ea typeface="黑体" pitchFamily="2" charset="-122"/>
              </a:rPr>
              <a:t>稳定后市</a:t>
            </a:r>
          </a:p>
        </p:txBody>
      </p:sp>
      <p:sp>
        <p:nvSpPr>
          <p:cNvPr id="51212" name="Oval 11"/>
          <p:cNvSpPr>
            <a:spLocks noChangeArrowheads="1"/>
          </p:cNvSpPr>
          <p:nvPr/>
        </p:nvSpPr>
        <p:spPr bwMode="auto">
          <a:xfrm>
            <a:off x="7031038" y="2921000"/>
            <a:ext cx="1790700" cy="871538"/>
          </a:xfrm>
          <a:prstGeom prst="ellipse">
            <a:avLst/>
          </a:prstGeom>
          <a:gradFill rotWithShape="0">
            <a:gsLst>
              <a:gs pos="0">
                <a:schemeClr val="hlink"/>
              </a:gs>
              <a:gs pos="100000">
                <a:srgbClr val="520200"/>
              </a:gs>
            </a:gsLst>
            <a:path path="shape">
              <a:fillToRect l="50000" t="50000" r="50000" b="50000"/>
            </a:path>
          </a:gradFill>
          <a:ln w="9525" algn="ctr">
            <a:noFill/>
            <a:miter lim="800000"/>
            <a:headEnd type="none" w="sm" len="sm"/>
            <a:tailEnd type="none" w="sm" len="sm"/>
          </a:ln>
        </p:spPr>
        <p:txBody>
          <a:bodyPr wrap="none" anchor="ctr"/>
          <a:lstStyle/>
          <a:p>
            <a:pPr algn="ctr">
              <a:lnSpc>
                <a:spcPct val="80000"/>
              </a:lnSpc>
            </a:pPr>
            <a:r>
              <a:rPr kumimoji="1" lang="zh-CN" altLang="en-US" sz="2600">
                <a:solidFill>
                  <a:schemeClr val="tx1"/>
                </a:solidFill>
                <a:latin typeface="楷体_GB2312" pitchFamily="49" charset="-122"/>
              </a:rPr>
              <a:t>文件制作</a:t>
            </a:r>
          </a:p>
          <a:p>
            <a:pPr algn="ctr">
              <a:lnSpc>
                <a:spcPct val="80000"/>
              </a:lnSpc>
            </a:pPr>
            <a:r>
              <a:rPr kumimoji="1" lang="zh-CN" altLang="en-US" sz="2600">
                <a:solidFill>
                  <a:schemeClr val="tx1"/>
                </a:solidFill>
                <a:latin typeface="楷体_GB2312" pitchFamily="49" charset="-122"/>
              </a:rPr>
              <a:t>及汇编</a:t>
            </a:r>
          </a:p>
        </p:txBody>
      </p:sp>
      <p:sp>
        <p:nvSpPr>
          <p:cNvPr id="348172" name="Oval 12"/>
          <p:cNvSpPr>
            <a:spLocks noChangeArrowheads="1"/>
          </p:cNvSpPr>
          <p:nvPr/>
        </p:nvSpPr>
        <p:spPr bwMode="auto">
          <a:xfrm>
            <a:off x="6134100" y="5483225"/>
            <a:ext cx="1790700" cy="873125"/>
          </a:xfrm>
          <a:prstGeom prst="ellipse">
            <a:avLst/>
          </a:prstGeom>
          <a:gradFill rotWithShape="1">
            <a:gsLst>
              <a:gs pos="0">
                <a:schemeClr val="bg1"/>
              </a:gs>
              <a:gs pos="100000">
                <a:schemeClr val="bg1">
                  <a:gamma/>
                  <a:shade val="46275"/>
                  <a:invGamma/>
                </a:schemeClr>
              </a:gs>
            </a:gsLst>
            <a:path path="shape">
              <a:fillToRect l="50000" t="50000" r="50000" b="50000"/>
            </a:path>
          </a:gradFill>
          <a:ln w="12700" cap="sq" algn="ctr">
            <a:noFill/>
            <a:miter lim="800000"/>
            <a:headEnd type="none" w="sm" len="sm"/>
            <a:tailEnd type="none" w="sm" len="sm"/>
          </a:ln>
          <a:effectLst>
            <a:outerShdw dist="45791" dir="2021404" algn="ctr" rotWithShape="0">
              <a:schemeClr val="bg2"/>
            </a:outerShdw>
          </a:effectLst>
        </p:spPr>
        <p:txBody>
          <a:bodyPr wrap="none" anchor="ctr"/>
          <a:lstStyle/>
          <a:p>
            <a:pPr algn="ctr">
              <a:lnSpc>
                <a:spcPct val="80000"/>
              </a:lnSpc>
              <a:defRPr/>
            </a:pPr>
            <a:r>
              <a:rPr kumimoji="1" lang="zh-CN" altLang="en-US" sz="2300">
                <a:solidFill>
                  <a:schemeClr val="tx1"/>
                </a:solidFill>
                <a:latin typeface="Times New Roman" pitchFamily="18" charset="0"/>
                <a:ea typeface="黑体" pitchFamily="2" charset="-122"/>
              </a:rPr>
              <a:t>估值</a:t>
            </a:r>
          </a:p>
        </p:txBody>
      </p:sp>
      <p:sp>
        <p:nvSpPr>
          <p:cNvPr id="348173" name="Oval 13"/>
          <p:cNvSpPr>
            <a:spLocks noChangeArrowheads="1"/>
          </p:cNvSpPr>
          <p:nvPr/>
        </p:nvSpPr>
        <p:spPr bwMode="auto">
          <a:xfrm>
            <a:off x="6134100" y="1638300"/>
            <a:ext cx="1790700" cy="873125"/>
          </a:xfrm>
          <a:prstGeom prst="ellipse">
            <a:avLst/>
          </a:prstGeom>
          <a:gradFill rotWithShape="1">
            <a:gsLst>
              <a:gs pos="0">
                <a:schemeClr val="bg1"/>
              </a:gs>
              <a:gs pos="100000">
                <a:schemeClr val="bg1">
                  <a:gamma/>
                  <a:shade val="46275"/>
                  <a:invGamma/>
                </a:schemeClr>
              </a:gs>
            </a:gsLst>
            <a:path path="shape">
              <a:fillToRect l="50000" t="50000" r="50000" b="50000"/>
            </a:path>
          </a:gradFill>
          <a:ln w="12700" cap="sq" algn="ctr">
            <a:noFill/>
            <a:miter lim="800000"/>
            <a:headEnd type="none" w="sm" len="sm"/>
            <a:tailEnd type="none" w="sm" len="sm"/>
          </a:ln>
          <a:effectLst>
            <a:outerShdw dist="45791" dir="2021404" algn="ctr" rotWithShape="0">
              <a:schemeClr val="bg2"/>
            </a:outerShdw>
          </a:effectLst>
        </p:spPr>
        <p:txBody>
          <a:bodyPr wrap="none" anchor="ctr"/>
          <a:lstStyle/>
          <a:p>
            <a:pPr algn="ctr">
              <a:lnSpc>
                <a:spcPct val="80000"/>
              </a:lnSpc>
              <a:defRPr/>
            </a:pPr>
            <a:r>
              <a:rPr kumimoji="1" lang="zh-CN" altLang="en-US" sz="2300">
                <a:solidFill>
                  <a:schemeClr val="tx1"/>
                </a:solidFill>
                <a:latin typeface="Times New Roman" pitchFamily="18" charset="0"/>
                <a:ea typeface="黑体" pitchFamily="2" charset="-122"/>
              </a:rPr>
              <a:t>公司改制重组</a:t>
            </a:r>
          </a:p>
        </p:txBody>
      </p:sp>
      <p:sp>
        <p:nvSpPr>
          <p:cNvPr id="51215" name="Oval 14"/>
          <p:cNvSpPr>
            <a:spLocks noChangeArrowheads="1"/>
          </p:cNvSpPr>
          <p:nvPr/>
        </p:nvSpPr>
        <p:spPr bwMode="auto">
          <a:xfrm>
            <a:off x="7031038" y="4202113"/>
            <a:ext cx="1790700" cy="873125"/>
          </a:xfrm>
          <a:prstGeom prst="ellipse">
            <a:avLst/>
          </a:prstGeom>
          <a:gradFill rotWithShape="0">
            <a:gsLst>
              <a:gs pos="0">
                <a:schemeClr val="hlink"/>
              </a:gs>
              <a:gs pos="100000">
                <a:srgbClr val="520200"/>
              </a:gs>
            </a:gsLst>
            <a:path path="shape">
              <a:fillToRect l="50000" t="50000" r="50000" b="50000"/>
            </a:path>
          </a:gradFill>
          <a:ln w="9525" algn="ctr">
            <a:noFill/>
            <a:miter lim="800000"/>
            <a:headEnd type="none" w="sm" len="sm"/>
            <a:tailEnd type="none" w="sm" len="sm"/>
          </a:ln>
        </p:spPr>
        <p:txBody>
          <a:bodyPr wrap="none" anchor="ctr"/>
          <a:lstStyle/>
          <a:p>
            <a:pPr algn="ctr">
              <a:lnSpc>
                <a:spcPct val="80000"/>
              </a:lnSpc>
            </a:pPr>
            <a:r>
              <a:rPr kumimoji="1" lang="zh-CN" altLang="en-US" sz="2600">
                <a:solidFill>
                  <a:schemeClr val="tx1"/>
                </a:solidFill>
                <a:latin typeface="楷体_GB2312" pitchFamily="49" charset="-122"/>
              </a:rPr>
              <a:t>证监会</a:t>
            </a:r>
          </a:p>
          <a:p>
            <a:pPr algn="ctr">
              <a:lnSpc>
                <a:spcPct val="80000"/>
              </a:lnSpc>
            </a:pPr>
            <a:r>
              <a:rPr kumimoji="1" lang="zh-CN" altLang="en-US" sz="2600">
                <a:solidFill>
                  <a:schemeClr val="tx1"/>
                </a:solidFill>
                <a:latin typeface="楷体_GB2312" pitchFamily="49" charset="-122"/>
              </a:rPr>
              <a:t>审核</a:t>
            </a:r>
          </a:p>
        </p:txBody>
      </p:sp>
      <p:grpSp>
        <p:nvGrpSpPr>
          <p:cNvPr id="51216" name="Group 15"/>
          <p:cNvGrpSpPr>
            <a:grpSpLocks/>
          </p:cNvGrpSpPr>
          <p:nvPr/>
        </p:nvGrpSpPr>
        <p:grpSpPr bwMode="auto">
          <a:xfrm rot="1299359">
            <a:off x="5502275" y="1676400"/>
            <a:ext cx="665163" cy="223838"/>
            <a:chOff x="2448" y="1056"/>
            <a:chExt cx="433" cy="220"/>
          </a:xfrm>
        </p:grpSpPr>
        <p:sp>
          <p:nvSpPr>
            <p:cNvPr id="51251" name="Freeform 16"/>
            <p:cNvSpPr>
              <a:spLocks/>
            </p:cNvSpPr>
            <p:nvPr/>
          </p:nvSpPr>
          <p:spPr bwMode="auto">
            <a:xfrm>
              <a:off x="2448" y="1056"/>
              <a:ext cx="433" cy="220"/>
            </a:xfrm>
            <a:custGeom>
              <a:avLst/>
              <a:gdLst>
                <a:gd name="T0" fmla="*/ 432 w 433"/>
                <a:gd name="T1" fmla="*/ 96 h 220"/>
                <a:gd name="T2" fmla="*/ 288 w 433"/>
                <a:gd name="T3" fmla="*/ 0 h 220"/>
                <a:gd name="T4" fmla="*/ 240 w 433"/>
                <a:gd name="T5" fmla="*/ 48 h 220"/>
                <a:gd name="T6" fmla="*/ 96 w 433"/>
                <a:gd name="T7" fmla="*/ 48 h 220"/>
                <a:gd name="T8" fmla="*/ 0 w 433"/>
                <a:gd name="T9" fmla="*/ 144 h 220"/>
                <a:gd name="T10" fmla="*/ 144 w 433"/>
                <a:gd name="T11" fmla="*/ 144 h 220"/>
                <a:gd name="T12" fmla="*/ 69 w 433"/>
                <a:gd name="T13" fmla="*/ 219 h 220"/>
                <a:gd name="T14" fmla="*/ 432 w 433"/>
                <a:gd name="T15" fmla="*/ 96 h 220"/>
                <a:gd name="T16" fmla="*/ 0 60000 65536"/>
                <a:gd name="T17" fmla="*/ 0 60000 65536"/>
                <a:gd name="T18" fmla="*/ 0 60000 65536"/>
                <a:gd name="T19" fmla="*/ 0 60000 65536"/>
                <a:gd name="T20" fmla="*/ 0 60000 65536"/>
                <a:gd name="T21" fmla="*/ 0 60000 65536"/>
                <a:gd name="T22" fmla="*/ 0 60000 65536"/>
                <a:gd name="T23" fmla="*/ 0 60000 65536"/>
                <a:gd name="T24" fmla="*/ 0 w 433"/>
                <a:gd name="T25" fmla="*/ 0 h 220"/>
                <a:gd name="T26" fmla="*/ 433 w 433"/>
                <a:gd name="T27" fmla="*/ 220 h 2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3" h="220">
                  <a:moveTo>
                    <a:pt x="432" y="96"/>
                  </a:moveTo>
                  <a:lnTo>
                    <a:pt x="288" y="0"/>
                  </a:lnTo>
                  <a:lnTo>
                    <a:pt x="240" y="48"/>
                  </a:lnTo>
                  <a:lnTo>
                    <a:pt x="96" y="48"/>
                  </a:lnTo>
                  <a:lnTo>
                    <a:pt x="0" y="144"/>
                  </a:lnTo>
                  <a:lnTo>
                    <a:pt x="144" y="144"/>
                  </a:lnTo>
                  <a:lnTo>
                    <a:pt x="69" y="219"/>
                  </a:lnTo>
                  <a:lnTo>
                    <a:pt x="432" y="96"/>
                  </a:lnTo>
                </a:path>
              </a:pathLst>
            </a:custGeom>
            <a:solidFill>
              <a:srgbClr val="FC0128"/>
            </a:solidFill>
            <a:ln w="9525" cap="rnd">
              <a:noFill/>
              <a:round/>
              <a:headEnd type="none" w="sm" len="sm"/>
              <a:tailEnd type="none" w="sm" len="sm"/>
            </a:ln>
          </p:spPr>
          <p:txBody>
            <a:bodyPr/>
            <a:lstStyle/>
            <a:p>
              <a:pPr algn="ctr">
                <a:spcBef>
                  <a:spcPct val="50000"/>
                </a:spcBef>
              </a:pPr>
              <a:endParaRPr lang="zh-CN" altLang="en-US"/>
            </a:p>
          </p:txBody>
        </p:sp>
        <p:sp>
          <p:nvSpPr>
            <p:cNvPr id="51252" name="Freeform 17"/>
            <p:cNvSpPr>
              <a:spLocks/>
            </p:cNvSpPr>
            <p:nvPr/>
          </p:nvSpPr>
          <p:spPr bwMode="auto">
            <a:xfrm>
              <a:off x="2448" y="1104"/>
              <a:ext cx="97" cy="97"/>
            </a:xfrm>
            <a:custGeom>
              <a:avLst/>
              <a:gdLst>
                <a:gd name="T0" fmla="*/ 96 w 97"/>
                <a:gd name="T1" fmla="*/ 0 h 97"/>
                <a:gd name="T2" fmla="*/ 96 w 97"/>
                <a:gd name="T3" fmla="*/ 96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96" y="96"/>
                  </a:lnTo>
                  <a:lnTo>
                    <a:pt x="0" y="96"/>
                  </a:lnTo>
                  <a:lnTo>
                    <a:pt x="96" y="0"/>
                  </a:lnTo>
                </a:path>
              </a:pathLst>
            </a:custGeom>
            <a:gradFill rotWithShape="0">
              <a:gsLst>
                <a:gs pos="0">
                  <a:srgbClr val="FC0128"/>
                </a:gs>
                <a:gs pos="50000">
                  <a:srgbClr val="000000"/>
                </a:gs>
                <a:gs pos="100000">
                  <a:srgbClr val="FC0128"/>
                </a:gs>
              </a:gsLst>
              <a:lin ang="2700000" scaled="1"/>
            </a:gradFill>
            <a:ln w="9525" cap="rnd">
              <a:noFill/>
              <a:round/>
              <a:headEnd type="none" w="sm" len="sm"/>
              <a:tailEnd type="none" w="sm" len="sm"/>
            </a:ln>
          </p:spPr>
          <p:txBody>
            <a:bodyPr/>
            <a:lstStyle/>
            <a:p>
              <a:pPr algn="ctr">
                <a:spcBef>
                  <a:spcPct val="50000"/>
                </a:spcBef>
              </a:pPr>
              <a:endParaRPr lang="zh-CN" altLang="en-US"/>
            </a:p>
          </p:txBody>
        </p:sp>
        <p:sp>
          <p:nvSpPr>
            <p:cNvPr id="51253" name="Freeform 18"/>
            <p:cNvSpPr>
              <a:spLocks/>
            </p:cNvSpPr>
            <p:nvPr/>
          </p:nvSpPr>
          <p:spPr bwMode="auto">
            <a:xfrm>
              <a:off x="2544" y="1104"/>
              <a:ext cx="97" cy="97"/>
            </a:xfrm>
            <a:custGeom>
              <a:avLst/>
              <a:gdLst>
                <a:gd name="T0" fmla="*/ 96 w 97"/>
                <a:gd name="T1" fmla="*/ 0 h 97"/>
                <a:gd name="T2" fmla="*/ 0 w 97"/>
                <a:gd name="T3" fmla="*/ 0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0" y="0"/>
                  </a:lnTo>
                  <a:lnTo>
                    <a:pt x="0" y="96"/>
                  </a:lnTo>
                  <a:lnTo>
                    <a:pt x="96" y="0"/>
                  </a:lnTo>
                </a:path>
              </a:pathLst>
            </a:custGeom>
            <a:gradFill rotWithShape="0">
              <a:gsLst>
                <a:gs pos="0">
                  <a:srgbClr val="000000"/>
                </a:gs>
                <a:gs pos="50000">
                  <a:srgbClr val="FC0128"/>
                </a:gs>
                <a:gs pos="100000">
                  <a:srgbClr val="000000"/>
                </a:gs>
              </a:gsLst>
              <a:lin ang="2700000" scaled="1"/>
            </a:gradFill>
            <a:ln w="9525" cap="rnd">
              <a:noFill/>
              <a:round/>
              <a:headEnd type="none" w="sm" len="sm"/>
              <a:tailEnd type="none" w="sm" len="sm"/>
            </a:ln>
          </p:spPr>
          <p:txBody>
            <a:bodyPr/>
            <a:lstStyle/>
            <a:p>
              <a:pPr algn="ctr">
                <a:spcBef>
                  <a:spcPct val="50000"/>
                </a:spcBef>
              </a:pPr>
              <a:endParaRPr lang="zh-CN" altLang="en-US"/>
            </a:p>
          </p:txBody>
        </p:sp>
      </p:grpSp>
      <p:grpSp>
        <p:nvGrpSpPr>
          <p:cNvPr id="51217" name="Group 19"/>
          <p:cNvGrpSpPr>
            <a:grpSpLocks/>
          </p:cNvGrpSpPr>
          <p:nvPr/>
        </p:nvGrpSpPr>
        <p:grpSpPr bwMode="auto">
          <a:xfrm rot="2087816">
            <a:off x="7096125" y="2603500"/>
            <a:ext cx="666750" cy="222250"/>
            <a:chOff x="2448" y="1056"/>
            <a:chExt cx="433" cy="220"/>
          </a:xfrm>
        </p:grpSpPr>
        <p:sp>
          <p:nvSpPr>
            <p:cNvPr id="51248" name="Freeform 20"/>
            <p:cNvSpPr>
              <a:spLocks/>
            </p:cNvSpPr>
            <p:nvPr/>
          </p:nvSpPr>
          <p:spPr bwMode="auto">
            <a:xfrm>
              <a:off x="2448" y="1056"/>
              <a:ext cx="433" cy="220"/>
            </a:xfrm>
            <a:custGeom>
              <a:avLst/>
              <a:gdLst>
                <a:gd name="T0" fmla="*/ 432 w 433"/>
                <a:gd name="T1" fmla="*/ 96 h 220"/>
                <a:gd name="T2" fmla="*/ 288 w 433"/>
                <a:gd name="T3" fmla="*/ 0 h 220"/>
                <a:gd name="T4" fmla="*/ 240 w 433"/>
                <a:gd name="T5" fmla="*/ 48 h 220"/>
                <a:gd name="T6" fmla="*/ 96 w 433"/>
                <a:gd name="T7" fmla="*/ 48 h 220"/>
                <a:gd name="T8" fmla="*/ 0 w 433"/>
                <a:gd name="T9" fmla="*/ 144 h 220"/>
                <a:gd name="T10" fmla="*/ 144 w 433"/>
                <a:gd name="T11" fmla="*/ 144 h 220"/>
                <a:gd name="T12" fmla="*/ 69 w 433"/>
                <a:gd name="T13" fmla="*/ 219 h 220"/>
                <a:gd name="T14" fmla="*/ 432 w 433"/>
                <a:gd name="T15" fmla="*/ 96 h 220"/>
                <a:gd name="T16" fmla="*/ 0 60000 65536"/>
                <a:gd name="T17" fmla="*/ 0 60000 65536"/>
                <a:gd name="T18" fmla="*/ 0 60000 65536"/>
                <a:gd name="T19" fmla="*/ 0 60000 65536"/>
                <a:gd name="T20" fmla="*/ 0 60000 65536"/>
                <a:gd name="T21" fmla="*/ 0 60000 65536"/>
                <a:gd name="T22" fmla="*/ 0 60000 65536"/>
                <a:gd name="T23" fmla="*/ 0 60000 65536"/>
                <a:gd name="T24" fmla="*/ 0 w 433"/>
                <a:gd name="T25" fmla="*/ 0 h 220"/>
                <a:gd name="T26" fmla="*/ 433 w 433"/>
                <a:gd name="T27" fmla="*/ 220 h 2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3" h="220">
                  <a:moveTo>
                    <a:pt x="432" y="96"/>
                  </a:moveTo>
                  <a:lnTo>
                    <a:pt x="288" y="0"/>
                  </a:lnTo>
                  <a:lnTo>
                    <a:pt x="240" y="48"/>
                  </a:lnTo>
                  <a:lnTo>
                    <a:pt x="96" y="48"/>
                  </a:lnTo>
                  <a:lnTo>
                    <a:pt x="0" y="144"/>
                  </a:lnTo>
                  <a:lnTo>
                    <a:pt x="144" y="144"/>
                  </a:lnTo>
                  <a:lnTo>
                    <a:pt x="69" y="219"/>
                  </a:lnTo>
                  <a:lnTo>
                    <a:pt x="432" y="96"/>
                  </a:lnTo>
                </a:path>
              </a:pathLst>
            </a:custGeom>
            <a:solidFill>
              <a:srgbClr val="FC0128"/>
            </a:solidFill>
            <a:ln w="9525" cap="rnd">
              <a:noFill/>
              <a:round/>
              <a:headEnd type="none" w="sm" len="sm"/>
              <a:tailEnd type="none" w="sm" len="sm"/>
            </a:ln>
          </p:spPr>
          <p:txBody>
            <a:bodyPr/>
            <a:lstStyle/>
            <a:p>
              <a:pPr algn="ctr">
                <a:spcBef>
                  <a:spcPct val="50000"/>
                </a:spcBef>
              </a:pPr>
              <a:endParaRPr lang="zh-CN" altLang="en-US"/>
            </a:p>
          </p:txBody>
        </p:sp>
        <p:sp>
          <p:nvSpPr>
            <p:cNvPr id="51249" name="Freeform 21"/>
            <p:cNvSpPr>
              <a:spLocks/>
            </p:cNvSpPr>
            <p:nvPr/>
          </p:nvSpPr>
          <p:spPr bwMode="auto">
            <a:xfrm>
              <a:off x="2448" y="1104"/>
              <a:ext cx="97" cy="97"/>
            </a:xfrm>
            <a:custGeom>
              <a:avLst/>
              <a:gdLst>
                <a:gd name="T0" fmla="*/ 96 w 97"/>
                <a:gd name="T1" fmla="*/ 0 h 97"/>
                <a:gd name="T2" fmla="*/ 96 w 97"/>
                <a:gd name="T3" fmla="*/ 96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96" y="96"/>
                  </a:lnTo>
                  <a:lnTo>
                    <a:pt x="0" y="96"/>
                  </a:lnTo>
                  <a:lnTo>
                    <a:pt x="96" y="0"/>
                  </a:lnTo>
                </a:path>
              </a:pathLst>
            </a:custGeom>
            <a:gradFill rotWithShape="0">
              <a:gsLst>
                <a:gs pos="0">
                  <a:srgbClr val="FC0128"/>
                </a:gs>
                <a:gs pos="50000">
                  <a:srgbClr val="000000"/>
                </a:gs>
                <a:gs pos="100000">
                  <a:srgbClr val="FC0128"/>
                </a:gs>
              </a:gsLst>
              <a:lin ang="2700000" scaled="1"/>
            </a:gradFill>
            <a:ln w="9525" cap="rnd">
              <a:noFill/>
              <a:round/>
              <a:headEnd type="none" w="sm" len="sm"/>
              <a:tailEnd type="none" w="sm" len="sm"/>
            </a:ln>
          </p:spPr>
          <p:txBody>
            <a:bodyPr/>
            <a:lstStyle/>
            <a:p>
              <a:pPr algn="ctr">
                <a:spcBef>
                  <a:spcPct val="50000"/>
                </a:spcBef>
              </a:pPr>
              <a:endParaRPr lang="zh-CN" altLang="en-US"/>
            </a:p>
          </p:txBody>
        </p:sp>
        <p:sp>
          <p:nvSpPr>
            <p:cNvPr id="51250" name="Freeform 22"/>
            <p:cNvSpPr>
              <a:spLocks/>
            </p:cNvSpPr>
            <p:nvPr/>
          </p:nvSpPr>
          <p:spPr bwMode="auto">
            <a:xfrm>
              <a:off x="2544" y="1104"/>
              <a:ext cx="97" cy="97"/>
            </a:xfrm>
            <a:custGeom>
              <a:avLst/>
              <a:gdLst>
                <a:gd name="T0" fmla="*/ 96 w 97"/>
                <a:gd name="T1" fmla="*/ 0 h 97"/>
                <a:gd name="T2" fmla="*/ 0 w 97"/>
                <a:gd name="T3" fmla="*/ 0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0" y="0"/>
                  </a:lnTo>
                  <a:lnTo>
                    <a:pt x="0" y="96"/>
                  </a:lnTo>
                  <a:lnTo>
                    <a:pt x="96" y="0"/>
                  </a:lnTo>
                </a:path>
              </a:pathLst>
            </a:custGeom>
            <a:gradFill rotWithShape="0">
              <a:gsLst>
                <a:gs pos="0">
                  <a:srgbClr val="000000"/>
                </a:gs>
                <a:gs pos="50000">
                  <a:srgbClr val="FC0128"/>
                </a:gs>
                <a:gs pos="100000">
                  <a:srgbClr val="000000"/>
                </a:gs>
              </a:gsLst>
              <a:lin ang="2700000" scaled="1"/>
            </a:gradFill>
            <a:ln w="9525" cap="rnd">
              <a:noFill/>
              <a:round/>
              <a:headEnd type="none" w="sm" len="sm"/>
              <a:tailEnd type="none" w="sm" len="sm"/>
            </a:ln>
          </p:spPr>
          <p:txBody>
            <a:bodyPr/>
            <a:lstStyle/>
            <a:p>
              <a:pPr algn="ctr">
                <a:spcBef>
                  <a:spcPct val="50000"/>
                </a:spcBef>
              </a:pPr>
              <a:endParaRPr lang="zh-CN" altLang="en-US"/>
            </a:p>
          </p:txBody>
        </p:sp>
      </p:grpSp>
      <p:grpSp>
        <p:nvGrpSpPr>
          <p:cNvPr id="51218" name="Group 23"/>
          <p:cNvGrpSpPr>
            <a:grpSpLocks/>
          </p:cNvGrpSpPr>
          <p:nvPr/>
        </p:nvGrpSpPr>
        <p:grpSpPr bwMode="auto">
          <a:xfrm rot="5400000">
            <a:off x="7773988" y="3897312"/>
            <a:ext cx="693738" cy="214313"/>
            <a:chOff x="2448" y="1056"/>
            <a:chExt cx="433" cy="220"/>
          </a:xfrm>
        </p:grpSpPr>
        <p:sp>
          <p:nvSpPr>
            <p:cNvPr id="51245" name="Freeform 24"/>
            <p:cNvSpPr>
              <a:spLocks/>
            </p:cNvSpPr>
            <p:nvPr/>
          </p:nvSpPr>
          <p:spPr bwMode="auto">
            <a:xfrm>
              <a:off x="2448" y="1056"/>
              <a:ext cx="433" cy="220"/>
            </a:xfrm>
            <a:custGeom>
              <a:avLst/>
              <a:gdLst>
                <a:gd name="T0" fmla="*/ 432 w 433"/>
                <a:gd name="T1" fmla="*/ 96 h 220"/>
                <a:gd name="T2" fmla="*/ 288 w 433"/>
                <a:gd name="T3" fmla="*/ 0 h 220"/>
                <a:gd name="T4" fmla="*/ 240 w 433"/>
                <a:gd name="T5" fmla="*/ 48 h 220"/>
                <a:gd name="T6" fmla="*/ 96 w 433"/>
                <a:gd name="T7" fmla="*/ 48 h 220"/>
                <a:gd name="T8" fmla="*/ 0 w 433"/>
                <a:gd name="T9" fmla="*/ 144 h 220"/>
                <a:gd name="T10" fmla="*/ 144 w 433"/>
                <a:gd name="T11" fmla="*/ 144 h 220"/>
                <a:gd name="T12" fmla="*/ 69 w 433"/>
                <a:gd name="T13" fmla="*/ 219 h 220"/>
                <a:gd name="T14" fmla="*/ 432 w 433"/>
                <a:gd name="T15" fmla="*/ 96 h 220"/>
                <a:gd name="T16" fmla="*/ 0 60000 65536"/>
                <a:gd name="T17" fmla="*/ 0 60000 65536"/>
                <a:gd name="T18" fmla="*/ 0 60000 65536"/>
                <a:gd name="T19" fmla="*/ 0 60000 65536"/>
                <a:gd name="T20" fmla="*/ 0 60000 65536"/>
                <a:gd name="T21" fmla="*/ 0 60000 65536"/>
                <a:gd name="T22" fmla="*/ 0 60000 65536"/>
                <a:gd name="T23" fmla="*/ 0 60000 65536"/>
                <a:gd name="T24" fmla="*/ 0 w 433"/>
                <a:gd name="T25" fmla="*/ 0 h 220"/>
                <a:gd name="T26" fmla="*/ 433 w 433"/>
                <a:gd name="T27" fmla="*/ 220 h 2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3" h="220">
                  <a:moveTo>
                    <a:pt x="432" y="96"/>
                  </a:moveTo>
                  <a:lnTo>
                    <a:pt x="288" y="0"/>
                  </a:lnTo>
                  <a:lnTo>
                    <a:pt x="240" y="48"/>
                  </a:lnTo>
                  <a:lnTo>
                    <a:pt x="96" y="48"/>
                  </a:lnTo>
                  <a:lnTo>
                    <a:pt x="0" y="144"/>
                  </a:lnTo>
                  <a:lnTo>
                    <a:pt x="144" y="144"/>
                  </a:lnTo>
                  <a:lnTo>
                    <a:pt x="69" y="219"/>
                  </a:lnTo>
                  <a:lnTo>
                    <a:pt x="432" y="96"/>
                  </a:lnTo>
                </a:path>
              </a:pathLst>
            </a:custGeom>
            <a:solidFill>
              <a:srgbClr val="FC0128"/>
            </a:solidFill>
            <a:ln w="9525" cap="rnd">
              <a:noFill/>
              <a:round/>
              <a:headEnd type="none" w="sm" len="sm"/>
              <a:tailEnd type="none" w="sm" len="sm"/>
            </a:ln>
          </p:spPr>
          <p:txBody>
            <a:bodyPr/>
            <a:lstStyle/>
            <a:p>
              <a:pPr algn="ctr">
                <a:spcBef>
                  <a:spcPct val="50000"/>
                </a:spcBef>
              </a:pPr>
              <a:endParaRPr lang="zh-CN" altLang="en-US"/>
            </a:p>
          </p:txBody>
        </p:sp>
        <p:sp>
          <p:nvSpPr>
            <p:cNvPr id="51246" name="Freeform 25"/>
            <p:cNvSpPr>
              <a:spLocks/>
            </p:cNvSpPr>
            <p:nvPr/>
          </p:nvSpPr>
          <p:spPr bwMode="auto">
            <a:xfrm>
              <a:off x="2448" y="1104"/>
              <a:ext cx="97" cy="97"/>
            </a:xfrm>
            <a:custGeom>
              <a:avLst/>
              <a:gdLst>
                <a:gd name="T0" fmla="*/ 96 w 97"/>
                <a:gd name="T1" fmla="*/ 0 h 97"/>
                <a:gd name="T2" fmla="*/ 96 w 97"/>
                <a:gd name="T3" fmla="*/ 96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96" y="96"/>
                  </a:lnTo>
                  <a:lnTo>
                    <a:pt x="0" y="96"/>
                  </a:lnTo>
                  <a:lnTo>
                    <a:pt x="96" y="0"/>
                  </a:lnTo>
                </a:path>
              </a:pathLst>
            </a:custGeom>
            <a:gradFill rotWithShape="0">
              <a:gsLst>
                <a:gs pos="0">
                  <a:srgbClr val="FC0128"/>
                </a:gs>
                <a:gs pos="50000">
                  <a:srgbClr val="000000"/>
                </a:gs>
                <a:gs pos="100000">
                  <a:srgbClr val="FC0128"/>
                </a:gs>
              </a:gsLst>
              <a:lin ang="2700000" scaled="1"/>
            </a:gradFill>
            <a:ln w="9525" cap="rnd">
              <a:noFill/>
              <a:round/>
              <a:headEnd type="none" w="sm" len="sm"/>
              <a:tailEnd type="none" w="sm" len="sm"/>
            </a:ln>
          </p:spPr>
          <p:txBody>
            <a:bodyPr/>
            <a:lstStyle/>
            <a:p>
              <a:pPr algn="ctr">
                <a:spcBef>
                  <a:spcPct val="50000"/>
                </a:spcBef>
              </a:pPr>
              <a:endParaRPr lang="zh-CN" altLang="en-US"/>
            </a:p>
          </p:txBody>
        </p:sp>
        <p:sp>
          <p:nvSpPr>
            <p:cNvPr id="51247" name="Freeform 26"/>
            <p:cNvSpPr>
              <a:spLocks/>
            </p:cNvSpPr>
            <p:nvPr/>
          </p:nvSpPr>
          <p:spPr bwMode="auto">
            <a:xfrm>
              <a:off x="2544" y="1104"/>
              <a:ext cx="97" cy="97"/>
            </a:xfrm>
            <a:custGeom>
              <a:avLst/>
              <a:gdLst>
                <a:gd name="T0" fmla="*/ 96 w 97"/>
                <a:gd name="T1" fmla="*/ 0 h 97"/>
                <a:gd name="T2" fmla="*/ 0 w 97"/>
                <a:gd name="T3" fmla="*/ 0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0" y="0"/>
                  </a:lnTo>
                  <a:lnTo>
                    <a:pt x="0" y="96"/>
                  </a:lnTo>
                  <a:lnTo>
                    <a:pt x="96" y="0"/>
                  </a:lnTo>
                </a:path>
              </a:pathLst>
            </a:custGeom>
            <a:gradFill rotWithShape="0">
              <a:gsLst>
                <a:gs pos="0">
                  <a:srgbClr val="000000"/>
                </a:gs>
                <a:gs pos="50000">
                  <a:srgbClr val="FC0128"/>
                </a:gs>
                <a:gs pos="100000">
                  <a:srgbClr val="000000"/>
                </a:gs>
              </a:gsLst>
              <a:lin ang="2700000" scaled="1"/>
            </a:gradFill>
            <a:ln w="9525" cap="rnd">
              <a:noFill/>
              <a:round/>
              <a:headEnd type="none" w="sm" len="sm"/>
              <a:tailEnd type="none" w="sm" len="sm"/>
            </a:ln>
          </p:spPr>
          <p:txBody>
            <a:bodyPr/>
            <a:lstStyle/>
            <a:p>
              <a:pPr algn="ctr">
                <a:spcBef>
                  <a:spcPct val="50000"/>
                </a:spcBef>
              </a:pPr>
              <a:endParaRPr lang="zh-CN" altLang="en-US"/>
            </a:p>
          </p:txBody>
        </p:sp>
      </p:grpSp>
      <p:grpSp>
        <p:nvGrpSpPr>
          <p:cNvPr id="51219" name="Group 27"/>
          <p:cNvGrpSpPr>
            <a:grpSpLocks/>
          </p:cNvGrpSpPr>
          <p:nvPr/>
        </p:nvGrpSpPr>
        <p:grpSpPr bwMode="auto">
          <a:xfrm rot="8234745">
            <a:off x="7096125" y="5195888"/>
            <a:ext cx="666750" cy="222250"/>
            <a:chOff x="2448" y="1056"/>
            <a:chExt cx="433" cy="220"/>
          </a:xfrm>
        </p:grpSpPr>
        <p:sp>
          <p:nvSpPr>
            <p:cNvPr id="51242" name="Freeform 28"/>
            <p:cNvSpPr>
              <a:spLocks/>
            </p:cNvSpPr>
            <p:nvPr/>
          </p:nvSpPr>
          <p:spPr bwMode="auto">
            <a:xfrm>
              <a:off x="2448" y="1056"/>
              <a:ext cx="433" cy="220"/>
            </a:xfrm>
            <a:custGeom>
              <a:avLst/>
              <a:gdLst>
                <a:gd name="T0" fmla="*/ 432 w 433"/>
                <a:gd name="T1" fmla="*/ 96 h 220"/>
                <a:gd name="T2" fmla="*/ 288 w 433"/>
                <a:gd name="T3" fmla="*/ 0 h 220"/>
                <a:gd name="T4" fmla="*/ 240 w 433"/>
                <a:gd name="T5" fmla="*/ 48 h 220"/>
                <a:gd name="T6" fmla="*/ 96 w 433"/>
                <a:gd name="T7" fmla="*/ 48 h 220"/>
                <a:gd name="T8" fmla="*/ 0 w 433"/>
                <a:gd name="T9" fmla="*/ 144 h 220"/>
                <a:gd name="T10" fmla="*/ 144 w 433"/>
                <a:gd name="T11" fmla="*/ 144 h 220"/>
                <a:gd name="T12" fmla="*/ 69 w 433"/>
                <a:gd name="T13" fmla="*/ 219 h 220"/>
                <a:gd name="T14" fmla="*/ 432 w 433"/>
                <a:gd name="T15" fmla="*/ 96 h 220"/>
                <a:gd name="T16" fmla="*/ 0 60000 65536"/>
                <a:gd name="T17" fmla="*/ 0 60000 65536"/>
                <a:gd name="T18" fmla="*/ 0 60000 65536"/>
                <a:gd name="T19" fmla="*/ 0 60000 65536"/>
                <a:gd name="T20" fmla="*/ 0 60000 65536"/>
                <a:gd name="T21" fmla="*/ 0 60000 65536"/>
                <a:gd name="T22" fmla="*/ 0 60000 65536"/>
                <a:gd name="T23" fmla="*/ 0 60000 65536"/>
                <a:gd name="T24" fmla="*/ 0 w 433"/>
                <a:gd name="T25" fmla="*/ 0 h 220"/>
                <a:gd name="T26" fmla="*/ 433 w 433"/>
                <a:gd name="T27" fmla="*/ 220 h 2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3" h="220">
                  <a:moveTo>
                    <a:pt x="432" y="96"/>
                  </a:moveTo>
                  <a:lnTo>
                    <a:pt x="288" y="0"/>
                  </a:lnTo>
                  <a:lnTo>
                    <a:pt x="240" y="48"/>
                  </a:lnTo>
                  <a:lnTo>
                    <a:pt x="96" y="48"/>
                  </a:lnTo>
                  <a:lnTo>
                    <a:pt x="0" y="144"/>
                  </a:lnTo>
                  <a:lnTo>
                    <a:pt x="144" y="144"/>
                  </a:lnTo>
                  <a:lnTo>
                    <a:pt x="69" y="219"/>
                  </a:lnTo>
                  <a:lnTo>
                    <a:pt x="432" y="96"/>
                  </a:lnTo>
                </a:path>
              </a:pathLst>
            </a:custGeom>
            <a:solidFill>
              <a:srgbClr val="FC0128"/>
            </a:solidFill>
            <a:ln w="9525" cap="rnd">
              <a:noFill/>
              <a:round/>
              <a:headEnd type="none" w="sm" len="sm"/>
              <a:tailEnd type="none" w="sm" len="sm"/>
            </a:ln>
          </p:spPr>
          <p:txBody>
            <a:bodyPr/>
            <a:lstStyle/>
            <a:p>
              <a:pPr algn="ctr">
                <a:spcBef>
                  <a:spcPct val="50000"/>
                </a:spcBef>
              </a:pPr>
              <a:endParaRPr lang="zh-CN" altLang="en-US"/>
            </a:p>
          </p:txBody>
        </p:sp>
        <p:sp>
          <p:nvSpPr>
            <p:cNvPr id="51243" name="Freeform 29"/>
            <p:cNvSpPr>
              <a:spLocks/>
            </p:cNvSpPr>
            <p:nvPr/>
          </p:nvSpPr>
          <p:spPr bwMode="auto">
            <a:xfrm>
              <a:off x="2448" y="1104"/>
              <a:ext cx="97" cy="97"/>
            </a:xfrm>
            <a:custGeom>
              <a:avLst/>
              <a:gdLst>
                <a:gd name="T0" fmla="*/ 96 w 97"/>
                <a:gd name="T1" fmla="*/ 0 h 97"/>
                <a:gd name="T2" fmla="*/ 96 w 97"/>
                <a:gd name="T3" fmla="*/ 96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96" y="96"/>
                  </a:lnTo>
                  <a:lnTo>
                    <a:pt x="0" y="96"/>
                  </a:lnTo>
                  <a:lnTo>
                    <a:pt x="96" y="0"/>
                  </a:lnTo>
                </a:path>
              </a:pathLst>
            </a:custGeom>
            <a:gradFill rotWithShape="0">
              <a:gsLst>
                <a:gs pos="0">
                  <a:srgbClr val="FC0128"/>
                </a:gs>
                <a:gs pos="50000">
                  <a:srgbClr val="000000"/>
                </a:gs>
                <a:gs pos="100000">
                  <a:srgbClr val="FC0128"/>
                </a:gs>
              </a:gsLst>
              <a:lin ang="2700000" scaled="1"/>
            </a:gradFill>
            <a:ln w="9525" cap="rnd">
              <a:noFill/>
              <a:round/>
              <a:headEnd type="none" w="sm" len="sm"/>
              <a:tailEnd type="none" w="sm" len="sm"/>
            </a:ln>
          </p:spPr>
          <p:txBody>
            <a:bodyPr/>
            <a:lstStyle/>
            <a:p>
              <a:pPr algn="ctr">
                <a:spcBef>
                  <a:spcPct val="50000"/>
                </a:spcBef>
              </a:pPr>
              <a:endParaRPr lang="zh-CN" altLang="en-US"/>
            </a:p>
          </p:txBody>
        </p:sp>
        <p:sp>
          <p:nvSpPr>
            <p:cNvPr id="51244" name="Freeform 30"/>
            <p:cNvSpPr>
              <a:spLocks/>
            </p:cNvSpPr>
            <p:nvPr/>
          </p:nvSpPr>
          <p:spPr bwMode="auto">
            <a:xfrm>
              <a:off x="2544" y="1104"/>
              <a:ext cx="97" cy="97"/>
            </a:xfrm>
            <a:custGeom>
              <a:avLst/>
              <a:gdLst>
                <a:gd name="T0" fmla="*/ 96 w 97"/>
                <a:gd name="T1" fmla="*/ 0 h 97"/>
                <a:gd name="T2" fmla="*/ 0 w 97"/>
                <a:gd name="T3" fmla="*/ 0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0" y="0"/>
                  </a:lnTo>
                  <a:lnTo>
                    <a:pt x="0" y="96"/>
                  </a:lnTo>
                  <a:lnTo>
                    <a:pt x="96" y="0"/>
                  </a:lnTo>
                </a:path>
              </a:pathLst>
            </a:custGeom>
            <a:gradFill rotWithShape="0">
              <a:gsLst>
                <a:gs pos="0">
                  <a:srgbClr val="000000"/>
                </a:gs>
                <a:gs pos="50000">
                  <a:srgbClr val="FC0128"/>
                </a:gs>
                <a:gs pos="100000">
                  <a:srgbClr val="000000"/>
                </a:gs>
              </a:gsLst>
              <a:lin ang="2700000" scaled="1"/>
            </a:gradFill>
            <a:ln w="9525" cap="rnd">
              <a:noFill/>
              <a:round/>
              <a:headEnd type="none" w="sm" len="sm"/>
              <a:tailEnd type="none" w="sm" len="sm"/>
            </a:ln>
          </p:spPr>
          <p:txBody>
            <a:bodyPr/>
            <a:lstStyle/>
            <a:p>
              <a:pPr algn="ctr">
                <a:spcBef>
                  <a:spcPct val="50000"/>
                </a:spcBef>
              </a:pPr>
              <a:endParaRPr lang="zh-CN" altLang="en-US"/>
            </a:p>
          </p:txBody>
        </p:sp>
      </p:grpSp>
      <p:grpSp>
        <p:nvGrpSpPr>
          <p:cNvPr id="51220" name="Group 31"/>
          <p:cNvGrpSpPr>
            <a:grpSpLocks/>
          </p:cNvGrpSpPr>
          <p:nvPr/>
        </p:nvGrpSpPr>
        <p:grpSpPr bwMode="auto">
          <a:xfrm rot="10800000">
            <a:off x="5502275" y="6096000"/>
            <a:ext cx="665163" cy="223838"/>
            <a:chOff x="2448" y="1056"/>
            <a:chExt cx="433" cy="220"/>
          </a:xfrm>
        </p:grpSpPr>
        <p:sp>
          <p:nvSpPr>
            <p:cNvPr id="51239" name="Freeform 32"/>
            <p:cNvSpPr>
              <a:spLocks/>
            </p:cNvSpPr>
            <p:nvPr/>
          </p:nvSpPr>
          <p:spPr bwMode="auto">
            <a:xfrm>
              <a:off x="2448" y="1056"/>
              <a:ext cx="433" cy="220"/>
            </a:xfrm>
            <a:custGeom>
              <a:avLst/>
              <a:gdLst>
                <a:gd name="T0" fmla="*/ 432 w 433"/>
                <a:gd name="T1" fmla="*/ 96 h 220"/>
                <a:gd name="T2" fmla="*/ 288 w 433"/>
                <a:gd name="T3" fmla="*/ 0 h 220"/>
                <a:gd name="T4" fmla="*/ 240 w 433"/>
                <a:gd name="T5" fmla="*/ 48 h 220"/>
                <a:gd name="T6" fmla="*/ 96 w 433"/>
                <a:gd name="T7" fmla="*/ 48 h 220"/>
                <a:gd name="T8" fmla="*/ 0 w 433"/>
                <a:gd name="T9" fmla="*/ 144 h 220"/>
                <a:gd name="T10" fmla="*/ 144 w 433"/>
                <a:gd name="T11" fmla="*/ 144 h 220"/>
                <a:gd name="T12" fmla="*/ 69 w 433"/>
                <a:gd name="T13" fmla="*/ 219 h 220"/>
                <a:gd name="T14" fmla="*/ 432 w 433"/>
                <a:gd name="T15" fmla="*/ 96 h 220"/>
                <a:gd name="T16" fmla="*/ 0 60000 65536"/>
                <a:gd name="T17" fmla="*/ 0 60000 65536"/>
                <a:gd name="T18" fmla="*/ 0 60000 65536"/>
                <a:gd name="T19" fmla="*/ 0 60000 65536"/>
                <a:gd name="T20" fmla="*/ 0 60000 65536"/>
                <a:gd name="T21" fmla="*/ 0 60000 65536"/>
                <a:gd name="T22" fmla="*/ 0 60000 65536"/>
                <a:gd name="T23" fmla="*/ 0 60000 65536"/>
                <a:gd name="T24" fmla="*/ 0 w 433"/>
                <a:gd name="T25" fmla="*/ 0 h 220"/>
                <a:gd name="T26" fmla="*/ 433 w 433"/>
                <a:gd name="T27" fmla="*/ 220 h 2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3" h="220">
                  <a:moveTo>
                    <a:pt x="432" y="96"/>
                  </a:moveTo>
                  <a:lnTo>
                    <a:pt x="288" y="0"/>
                  </a:lnTo>
                  <a:lnTo>
                    <a:pt x="240" y="48"/>
                  </a:lnTo>
                  <a:lnTo>
                    <a:pt x="96" y="48"/>
                  </a:lnTo>
                  <a:lnTo>
                    <a:pt x="0" y="144"/>
                  </a:lnTo>
                  <a:lnTo>
                    <a:pt x="144" y="144"/>
                  </a:lnTo>
                  <a:lnTo>
                    <a:pt x="69" y="219"/>
                  </a:lnTo>
                  <a:lnTo>
                    <a:pt x="432" y="96"/>
                  </a:lnTo>
                </a:path>
              </a:pathLst>
            </a:custGeom>
            <a:solidFill>
              <a:srgbClr val="FC0128"/>
            </a:solidFill>
            <a:ln w="9525" cap="rnd">
              <a:noFill/>
              <a:round/>
              <a:headEnd type="none" w="sm" len="sm"/>
              <a:tailEnd type="none" w="sm" len="sm"/>
            </a:ln>
          </p:spPr>
          <p:txBody>
            <a:bodyPr/>
            <a:lstStyle/>
            <a:p>
              <a:pPr algn="ctr">
                <a:spcBef>
                  <a:spcPct val="50000"/>
                </a:spcBef>
              </a:pPr>
              <a:endParaRPr lang="zh-CN" altLang="en-US"/>
            </a:p>
          </p:txBody>
        </p:sp>
        <p:sp>
          <p:nvSpPr>
            <p:cNvPr id="51240" name="Freeform 33"/>
            <p:cNvSpPr>
              <a:spLocks/>
            </p:cNvSpPr>
            <p:nvPr/>
          </p:nvSpPr>
          <p:spPr bwMode="auto">
            <a:xfrm>
              <a:off x="2448" y="1104"/>
              <a:ext cx="97" cy="97"/>
            </a:xfrm>
            <a:custGeom>
              <a:avLst/>
              <a:gdLst>
                <a:gd name="T0" fmla="*/ 96 w 97"/>
                <a:gd name="T1" fmla="*/ 0 h 97"/>
                <a:gd name="T2" fmla="*/ 96 w 97"/>
                <a:gd name="T3" fmla="*/ 96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96" y="96"/>
                  </a:lnTo>
                  <a:lnTo>
                    <a:pt x="0" y="96"/>
                  </a:lnTo>
                  <a:lnTo>
                    <a:pt x="96" y="0"/>
                  </a:lnTo>
                </a:path>
              </a:pathLst>
            </a:custGeom>
            <a:gradFill rotWithShape="0">
              <a:gsLst>
                <a:gs pos="0">
                  <a:srgbClr val="FC0128"/>
                </a:gs>
                <a:gs pos="50000">
                  <a:srgbClr val="000000"/>
                </a:gs>
                <a:gs pos="100000">
                  <a:srgbClr val="FC0128"/>
                </a:gs>
              </a:gsLst>
              <a:lin ang="2700000" scaled="1"/>
            </a:gradFill>
            <a:ln w="9525" cap="rnd">
              <a:noFill/>
              <a:round/>
              <a:headEnd type="none" w="sm" len="sm"/>
              <a:tailEnd type="none" w="sm" len="sm"/>
            </a:ln>
          </p:spPr>
          <p:txBody>
            <a:bodyPr/>
            <a:lstStyle/>
            <a:p>
              <a:pPr algn="ctr">
                <a:spcBef>
                  <a:spcPct val="50000"/>
                </a:spcBef>
              </a:pPr>
              <a:endParaRPr lang="zh-CN" altLang="en-US"/>
            </a:p>
          </p:txBody>
        </p:sp>
        <p:sp>
          <p:nvSpPr>
            <p:cNvPr id="51241" name="Freeform 34"/>
            <p:cNvSpPr>
              <a:spLocks/>
            </p:cNvSpPr>
            <p:nvPr/>
          </p:nvSpPr>
          <p:spPr bwMode="auto">
            <a:xfrm>
              <a:off x="2544" y="1104"/>
              <a:ext cx="97" cy="97"/>
            </a:xfrm>
            <a:custGeom>
              <a:avLst/>
              <a:gdLst>
                <a:gd name="T0" fmla="*/ 96 w 97"/>
                <a:gd name="T1" fmla="*/ 0 h 97"/>
                <a:gd name="T2" fmla="*/ 0 w 97"/>
                <a:gd name="T3" fmla="*/ 0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0" y="0"/>
                  </a:lnTo>
                  <a:lnTo>
                    <a:pt x="0" y="96"/>
                  </a:lnTo>
                  <a:lnTo>
                    <a:pt x="96" y="0"/>
                  </a:lnTo>
                </a:path>
              </a:pathLst>
            </a:custGeom>
            <a:gradFill rotWithShape="0">
              <a:gsLst>
                <a:gs pos="0">
                  <a:srgbClr val="000000"/>
                </a:gs>
                <a:gs pos="50000">
                  <a:srgbClr val="FC0128"/>
                </a:gs>
                <a:gs pos="100000">
                  <a:srgbClr val="000000"/>
                </a:gs>
              </a:gsLst>
              <a:lin ang="2700000" scaled="1"/>
            </a:gradFill>
            <a:ln w="9525" cap="rnd">
              <a:noFill/>
              <a:round/>
              <a:headEnd type="none" w="sm" len="sm"/>
              <a:tailEnd type="none" w="sm" len="sm"/>
            </a:ln>
          </p:spPr>
          <p:txBody>
            <a:bodyPr/>
            <a:lstStyle/>
            <a:p>
              <a:pPr algn="ctr">
                <a:spcBef>
                  <a:spcPct val="50000"/>
                </a:spcBef>
              </a:pPr>
              <a:endParaRPr lang="zh-CN" altLang="en-US"/>
            </a:p>
          </p:txBody>
        </p:sp>
      </p:grpSp>
      <p:grpSp>
        <p:nvGrpSpPr>
          <p:cNvPr id="51221" name="Group 35"/>
          <p:cNvGrpSpPr>
            <a:grpSpLocks/>
          </p:cNvGrpSpPr>
          <p:nvPr/>
        </p:nvGrpSpPr>
        <p:grpSpPr bwMode="auto">
          <a:xfrm rot="-9290442">
            <a:off x="3043238" y="6096000"/>
            <a:ext cx="665162" cy="223838"/>
            <a:chOff x="2448" y="1056"/>
            <a:chExt cx="433" cy="220"/>
          </a:xfrm>
        </p:grpSpPr>
        <p:sp>
          <p:nvSpPr>
            <p:cNvPr id="51236" name="Freeform 36"/>
            <p:cNvSpPr>
              <a:spLocks/>
            </p:cNvSpPr>
            <p:nvPr/>
          </p:nvSpPr>
          <p:spPr bwMode="auto">
            <a:xfrm>
              <a:off x="2448" y="1056"/>
              <a:ext cx="433" cy="220"/>
            </a:xfrm>
            <a:custGeom>
              <a:avLst/>
              <a:gdLst>
                <a:gd name="T0" fmla="*/ 432 w 433"/>
                <a:gd name="T1" fmla="*/ 96 h 220"/>
                <a:gd name="T2" fmla="*/ 288 w 433"/>
                <a:gd name="T3" fmla="*/ 0 h 220"/>
                <a:gd name="T4" fmla="*/ 240 w 433"/>
                <a:gd name="T5" fmla="*/ 48 h 220"/>
                <a:gd name="T6" fmla="*/ 96 w 433"/>
                <a:gd name="T7" fmla="*/ 48 h 220"/>
                <a:gd name="T8" fmla="*/ 0 w 433"/>
                <a:gd name="T9" fmla="*/ 144 h 220"/>
                <a:gd name="T10" fmla="*/ 144 w 433"/>
                <a:gd name="T11" fmla="*/ 144 h 220"/>
                <a:gd name="T12" fmla="*/ 69 w 433"/>
                <a:gd name="T13" fmla="*/ 219 h 220"/>
                <a:gd name="T14" fmla="*/ 432 w 433"/>
                <a:gd name="T15" fmla="*/ 96 h 220"/>
                <a:gd name="T16" fmla="*/ 0 60000 65536"/>
                <a:gd name="T17" fmla="*/ 0 60000 65536"/>
                <a:gd name="T18" fmla="*/ 0 60000 65536"/>
                <a:gd name="T19" fmla="*/ 0 60000 65536"/>
                <a:gd name="T20" fmla="*/ 0 60000 65536"/>
                <a:gd name="T21" fmla="*/ 0 60000 65536"/>
                <a:gd name="T22" fmla="*/ 0 60000 65536"/>
                <a:gd name="T23" fmla="*/ 0 60000 65536"/>
                <a:gd name="T24" fmla="*/ 0 w 433"/>
                <a:gd name="T25" fmla="*/ 0 h 220"/>
                <a:gd name="T26" fmla="*/ 433 w 433"/>
                <a:gd name="T27" fmla="*/ 220 h 2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3" h="220">
                  <a:moveTo>
                    <a:pt x="432" y="96"/>
                  </a:moveTo>
                  <a:lnTo>
                    <a:pt x="288" y="0"/>
                  </a:lnTo>
                  <a:lnTo>
                    <a:pt x="240" y="48"/>
                  </a:lnTo>
                  <a:lnTo>
                    <a:pt x="96" y="48"/>
                  </a:lnTo>
                  <a:lnTo>
                    <a:pt x="0" y="144"/>
                  </a:lnTo>
                  <a:lnTo>
                    <a:pt x="144" y="144"/>
                  </a:lnTo>
                  <a:lnTo>
                    <a:pt x="69" y="219"/>
                  </a:lnTo>
                  <a:lnTo>
                    <a:pt x="432" y="96"/>
                  </a:lnTo>
                </a:path>
              </a:pathLst>
            </a:custGeom>
            <a:solidFill>
              <a:srgbClr val="FC0128"/>
            </a:solidFill>
            <a:ln w="9525" cap="rnd">
              <a:noFill/>
              <a:round/>
              <a:headEnd type="none" w="sm" len="sm"/>
              <a:tailEnd type="none" w="sm" len="sm"/>
            </a:ln>
          </p:spPr>
          <p:txBody>
            <a:bodyPr/>
            <a:lstStyle/>
            <a:p>
              <a:pPr algn="ctr">
                <a:spcBef>
                  <a:spcPct val="50000"/>
                </a:spcBef>
              </a:pPr>
              <a:endParaRPr lang="zh-CN" altLang="en-US"/>
            </a:p>
          </p:txBody>
        </p:sp>
        <p:sp>
          <p:nvSpPr>
            <p:cNvPr id="51237" name="Freeform 37"/>
            <p:cNvSpPr>
              <a:spLocks/>
            </p:cNvSpPr>
            <p:nvPr/>
          </p:nvSpPr>
          <p:spPr bwMode="auto">
            <a:xfrm>
              <a:off x="2448" y="1104"/>
              <a:ext cx="97" cy="97"/>
            </a:xfrm>
            <a:custGeom>
              <a:avLst/>
              <a:gdLst>
                <a:gd name="T0" fmla="*/ 96 w 97"/>
                <a:gd name="T1" fmla="*/ 0 h 97"/>
                <a:gd name="T2" fmla="*/ 96 w 97"/>
                <a:gd name="T3" fmla="*/ 96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96" y="96"/>
                  </a:lnTo>
                  <a:lnTo>
                    <a:pt x="0" y="96"/>
                  </a:lnTo>
                  <a:lnTo>
                    <a:pt x="96" y="0"/>
                  </a:lnTo>
                </a:path>
              </a:pathLst>
            </a:custGeom>
            <a:gradFill rotWithShape="0">
              <a:gsLst>
                <a:gs pos="0">
                  <a:srgbClr val="FC0128"/>
                </a:gs>
                <a:gs pos="50000">
                  <a:srgbClr val="000000"/>
                </a:gs>
                <a:gs pos="100000">
                  <a:srgbClr val="FC0128"/>
                </a:gs>
              </a:gsLst>
              <a:lin ang="2700000" scaled="1"/>
            </a:gradFill>
            <a:ln w="9525" cap="rnd">
              <a:noFill/>
              <a:round/>
              <a:headEnd type="none" w="sm" len="sm"/>
              <a:tailEnd type="none" w="sm" len="sm"/>
            </a:ln>
          </p:spPr>
          <p:txBody>
            <a:bodyPr/>
            <a:lstStyle/>
            <a:p>
              <a:pPr algn="ctr">
                <a:spcBef>
                  <a:spcPct val="50000"/>
                </a:spcBef>
              </a:pPr>
              <a:endParaRPr lang="zh-CN" altLang="en-US"/>
            </a:p>
          </p:txBody>
        </p:sp>
        <p:sp>
          <p:nvSpPr>
            <p:cNvPr id="51238" name="Freeform 38"/>
            <p:cNvSpPr>
              <a:spLocks/>
            </p:cNvSpPr>
            <p:nvPr/>
          </p:nvSpPr>
          <p:spPr bwMode="auto">
            <a:xfrm>
              <a:off x="2544" y="1104"/>
              <a:ext cx="97" cy="97"/>
            </a:xfrm>
            <a:custGeom>
              <a:avLst/>
              <a:gdLst>
                <a:gd name="T0" fmla="*/ 96 w 97"/>
                <a:gd name="T1" fmla="*/ 0 h 97"/>
                <a:gd name="T2" fmla="*/ 0 w 97"/>
                <a:gd name="T3" fmla="*/ 0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0" y="0"/>
                  </a:lnTo>
                  <a:lnTo>
                    <a:pt x="0" y="96"/>
                  </a:lnTo>
                  <a:lnTo>
                    <a:pt x="96" y="0"/>
                  </a:lnTo>
                </a:path>
              </a:pathLst>
            </a:custGeom>
            <a:gradFill rotWithShape="0">
              <a:gsLst>
                <a:gs pos="0">
                  <a:srgbClr val="000000"/>
                </a:gs>
                <a:gs pos="50000">
                  <a:srgbClr val="FC0128"/>
                </a:gs>
                <a:gs pos="100000">
                  <a:srgbClr val="000000"/>
                </a:gs>
              </a:gsLst>
              <a:lin ang="2700000" scaled="1"/>
            </a:gradFill>
            <a:ln w="9525" cap="rnd">
              <a:noFill/>
              <a:round/>
              <a:headEnd type="none" w="sm" len="sm"/>
              <a:tailEnd type="none" w="sm" len="sm"/>
            </a:ln>
          </p:spPr>
          <p:txBody>
            <a:bodyPr/>
            <a:lstStyle/>
            <a:p>
              <a:pPr algn="ctr">
                <a:spcBef>
                  <a:spcPct val="50000"/>
                </a:spcBef>
              </a:pPr>
              <a:endParaRPr lang="zh-CN" altLang="en-US"/>
            </a:p>
          </p:txBody>
        </p:sp>
      </p:grpSp>
      <p:grpSp>
        <p:nvGrpSpPr>
          <p:cNvPr id="51222" name="Group 39"/>
          <p:cNvGrpSpPr>
            <a:grpSpLocks/>
          </p:cNvGrpSpPr>
          <p:nvPr/>
        </p:nvGrpSpPr>
        <p:grpSpPr bwMode="auto">
          <a:xfrm rot="-7668392">
            <a:off x="1234282" y="5199856"/>
            <a:ext cx="693738" cy="212725"/>
            <a:chOff x="2448" y="1056"/>
            <a:chExt cx="433" cy="220"/>
          </a:xfrm>
        </p:grpSpPr>
        <p:sp>
          <p:nvSpPr>
            <p:cNvPr id="51233" name="Freeform 40"/>
            <p:cNvSpPr>
              <a:spLocks/>
            </p:cNvSpPr>
            <p:nvPr/>
          </p:nvSpPr>
          <p:spPr bwMode="auto">
            <a:xfrm>
              <a:off x="2448" y="1056"/>
              <a:ext cx="433" cy="220"/>
            </a:xfrm>
            <a:custGeom>
              <a:avLst/>
              <a:gdLst>
                <a:gd name="T0" fmla="*/ 432 w 433"/>
                <a:gd name="T1" fmla="*/ 96 h 220"/>
                <a:gd name="T2" fmla="*/ 288 w 433"/>
                <a:gd name="T3" fmla="*/ 0 h 220"/>
                <a:gd name="T4" fmla="*/ 240 w 433"/>
                <a:gd name="T5" fmla="*/ 48 h 220"/>
                <a:gd name="T6" fmla="*/ 96 w 433"/>
                <a:gd name="T7" fmla="*/ 48 h 220"/>
                <a:gd name="T8" fmla="*/ 0 w 433"/>
                <a:gd name="T9" fmla="*/ 144 h 220"/>
                <a:gd name="T10" fmla="*/ 144 w 433"/>
                <a:gd name="T11" fmla="*/ 144 h 220"/>
                <a:gd name="T12" fmla="*/ 69 w 433"/>
                <a:gd name="T13" fmla="*/ 219 h 220"/>
                <a:gd name="T14" fmla="*/ 432 w 433"/>
                <a:gd name="T15" fmla="*/ 96 h 220"/>
                <a:gd name="T16" fmla="*/ 0 60000 65536"/>
                <a:gd name="T17" fmla="*/ 0 60000 65536"/>
                <a:gd name="T18" fmla="*/ 0 60000 65536"/>
                <a:gd name="T19" fmla="*/ 0 60000 65536"/>
                <a:gd name="T20" fmla="*/ 0 60000 65536"/>
                <a:gd name="T21" fmla="*/ 0 60000 65536"/>
                <a:gd name="T22" fmla="*/ 0 60000 65536"/>
                <a:gd name="T23" fmla="*/ 0 60000 65536"/>
                <a:gd name="T24" fmla="*/ 0 w 433"/>
                <a:gd name="T25" fmla="*/ 0 h 220"/>
                <a:gd name="T26" fmla="*/ 433 w 433"/>
                <a:gd name="T27" fmla="*/ 220 h 2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3" h="220">
                  <a:moveTo>
                    <a:pt x="432" y="96"/>
                  </a:moveTo>
                  <a:lnTo>
                    <a:pt x="288" y="0"/>
                  </a:lnTo>
                  <a:lnTo>
                    <a:pt x="240" y="48"/>
                  </a:lnTo>
                  <a:lnTo>
                    <a:pt x="96" y="48"/>
                  </a:lnTo>
                  <a:lnTo>
                    <a:pt x="0" y="144"/>
                  </a:lnTo>
                  <a:lnTo>
                    <a:pt x="144" y="144"/>
                  </a:lnTo>
                  <a:lnTo>
                    <a:pt x="69" y="219"/>
                  </a:lnTo>
                  <a:lnTo>
                    <a:pt x="432" y="96"/>
                  </a:lnTo>
                </a:path>
              </a:pathLst>
            </a:custGeom>
            <a:solidFill>
              <a:srgbClr val="FC0128"/>
            </a:solidFill>
            <a:ln w="9525" cap="rnd">
              <a:noFill/>
              <a:round/>
              <a:headEnd type="none" w="sm" len="sm"/>
              <a:tailEnd type="none" w="sm" len="sm"/>
            </a:ln>
          </p:spPr>
          <p:txBody>
            <a:bodyPr/>
            <a:lstStyle/>
            <a:p>
              <a:pPr algn="ctr">
                <a:spcBef>
                  <a:spcPct val="50000"/>
                </a:spcBef>
              </a:pPr>
              <a:endParaRPr lang="zh-CN" altLang="en-US"/>
            </a:p>
          </p:txBody>
        </p:sp>
        <p:sp>
          <p:nvSpPr>
            <p:cNvPr id="51234" name="Freeform 41"/>
            <p:cNvSpPr>
              <a:spLocks/>
            </p:cNvSpPr>
            <p:nvPr/>
          </p:nvSpPr>
          <p:spPr bwMode="auto">
            <a:xfrm>
              <a:off x="2448" y="1104"/>
              <a:ext cx="97" cy="97"/>
            </a:xfrm>
            <a:custGeom>
              <a:avLst/>
              <a:gdLst>
                <a:gd name="T0" fmla="*/ 96 w 97"/>
                <a:gd name="T1" fmla="*/ 0 h 97"/>
                <a:gd name="T2" fmla="*/ 96 w 97"/>
                <a:gd name="T3" fmla="*/ 96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96" y="96"/>
                  </a:lnTo>
                  <a:lnTo>
                    <a:pt x="0" y="96"/>
                  </a:lnTo>
                  <a:lnTo>
                    <a:pt x="96" y="0"/>
                  </a:lnTo>
                </a:path>
              </a:pathLst>
            </a:custGeom>
            <a:gradFill rotWithShape="0">
              <a:gsLst>
                <a:gs pos="0">
                  <a:srgbClr val="FC0128"/>
                </a:gs>
                <a:gs pos="50000">
                  <a:srgbClr val="000000"/>
                </a:gs>
                <a:gs pos="100000">
                  <a:srgbClr val="FC0128"/>
                </a:gs>
              </a:gsLst>
              <a:lin ang="2700000" scaled="1"/>
            </a:gradFill>
            <a:ln w="9525" cap="rnd">
              <a:noFill/>
              <a:round/>
              <a:headEnd type="none" w="sm" len="sm"/>
              <a:tailEnd type="none" w="sm" len="sm"/>
            </a:ln>
          </p:spPr>
          <p:txBody>
            <a:bodyPr/>
            <a:lstStyle/>
            <a:p>
              <a:pPr algn="ctr">
                <a:spcBef>
                  <a:spcPct val="50000"/>
                </a:spcBef>
              </a:pPr>
              <a:endParaRPr lang="zh-CN" altLang="en-US"/>
            </a:p>
          </p:txBody>
        </p:sp>
        <p:sp>
          <p:nvSpPr>
            <p:cNvPr id="51235" name="Freeform 42"/>
            <p:cNvSpPr>
              <a:spLocks/>
            </p:cNvSpPr>
            <p:nvPr/>
          </p:nvSpPr>
          <p:spPr bwMode="auto">
            <a:xfrm>
              <a:off x="2544" y="1104"/>
              <a:ext cx="97" cy="97"/>
            </a:xfrm>
            <a:custGeom>
              <a:avLst/>
              <a:gdLst>
                <a:gd name="T0" fmla="*/ 96 w 97"/>
                <a:gd name="T1" fmla="*/ 0 h 97"/>
                <a:gd name="T2" fmla="*/ 0 w 97"/>
                <a:gd name="T3" fmla="*/ 0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0" y="0"/>
                  </a:lnTo>
                  <a:lnTo>
                    <a:pt x="0" y="96"/>
                  </a:lnTo>
                  <a:lnTo>
                    <a:pt x="96" y="0"/>
                  </a:lnTo>
                </a:path>
              </a:pathLst>
            </a:custGeom>
            <a:gradFill rotWithShape="0">
              <a:gsLst>
                <a:gs pos="0">
                  <a:srgbClr val="000000"/>
                </a:gs>
                <a:gs pos="50000">
                  <a:srgbClr val="FC0128"/>
                </a:gs>
                <a:gs pos="100000">
                  <a:srgbClr val="000000"/>
                </a:gs>
              </a:gsLst>
              <a:lin ang="2700000" scaled="1"/>
            </a:gradFill>
            <a:ln w="9525" cap="rnd">
              <a:noFill/>
              <a:round/>
              <a:headEnd type="none" w="sm" len="sm"/>
              <a:tailEnd type="none" w="sm" len="sm"/>
            </a:ln>
          </p:spPr>
          <p:txBody>
            <a:bodyPr/>
            <a:lstStyle/>
            <a:p>
              <a:pPr algn="ctr">
                <a:spcBef>
                  <a:spcPct val="50000"/>
                </a:spcBef>
              </a:pPr>
              <a:endParaRPr lang="zh-CN" altLang="en-US"/>
            </a:p>
          </p:txBody>
        </p:sp>
      </p:grpSp>
      <p:grpSp>
        <p:nvGrpSpPr>
          <p:cNvPr id="51223" name="Group 43"/>
          <p:cNvGrpSpPr>
            <a:grpSpLocks/>
          </p:cNvGrpSpPr>
          <p:nvPr/>
        </p:nvGrpSpPr>
        <p:grpSpPr bwMode="auto">
          <a:xfrm rot="-4057191">
            <a:off x="835819" y="3898106"/>
            <a:ext cx="693738" cy="212725"/>
            <a:chOff x="2448" y="1056"/>
            <a:chExt cx="433" cy="220"/>
          </a:xfrm>
        </p:grpSpPr>
        <p:sp>
          <p:nvSpPr>
            <p:cNvPr id="51230" name="Freeform 44"/>
            <p:cNvSpPr>
              <a:spLocks/>
            </p:cNvSpPr>
            <p:nvPr/>
          </p:nvSpPr>
          <p:spPr bwMode="auto">
            <a:xfrm>
              <a:off x="2448" y="1056"/>
              <a:ext cx="433" cy="220"/>
            </a:xfrm>
            <a:custGeom>
              <a:avLst/>
              <a:gdLst>
                <a:gd name="T0" fmla="*/ 432 w 433"/>
                <a:gd name="T1" fmla="*/ 96 h 220"/>
                <a:gd name="T2" fmla="*/ 288 w 433"/>
                <a:gd name="T3" fmla="*/ 0 h 220"/>
                <a:gd name="T4" fmla="*/ 240 w 433"/>
                <a:gd name="T5" fmla="*/ 48 h 220"/>
                <a:gd name="T6" fmla="*/ 96 w 433"/>
                <a:gd name="T7" fmla="*/ 48 h 220"/>
                <a:gd name="T8" fmla="*/ 0 w 433"/>
                <a:gd name="T9" fmla="*/ 144 h 220"/>
                <a:gd name="T10" fmla="*/ 144 w 433"/>
                <a:gd name="T11" fmla="*/ 144 h 220"/>
                <a:gd name="T12" fmla="*/ 69 w 433"/>
                <a:gd name="T13" fmla="*/ 219 h 220"/>
                <a:gd name="T14" fmla="*/ 432 w 433"/>
                <a:gd name="T15" fmla="*/ 96 h 220"/>
                <a:gd name="T16" fmla="*/ 0 60000 65536"/>
                <a:gd name="T17" fmla="*/ 0 60000 65536"/>
                <a:gd name="T18" fmla="*/ 0 60000 65536"/>
                <a:gd name="T19" fmla="*/ 0 60000 65536"/>
                <a:gd name="T20" fmla="*/ 0 60000 65536"/>
                <a:gd name="T21" fmla="*/ 0 60000 65536"/>
                <a:gd name="T22" fmla="*/ 0 60000 65536"/>
                <a:gd name="T23" fmla="*/ 0 60000 65536"/>
                <a:gd name="T24" fmla="*/ 0 w 433"/>
                <a:gd name="T25" fmla="*/ 0 h 220"/>
                <a:gd name="T26" fmla="*/ 433 w 433"/>
                <a:gd name="T27" fmla="*/ 220 h 2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3" h="220">
                  <a:moveTo>
                    <a:pt x="432" y="96"/>
                  </a:moveTo>
                  <a:lnTo>
                    <a:pt x="288" y="0"/>
                  </a:lnTo>
                  <a:lnTo>
                    <a:pt x="240" y="48"/>
                  </a:lnTo>
                  <a:lnTo>
                    <a:pt x="96" y="48"/>
                  </a:lnTo>
                  <a:lnTo>
                    <a:pt x="0" y="144"/>
                  </a:lnTo>
                  <a:lnTo>
                    <a:pt x="144" y="144"/>
                  </a:lnTo>
                  <a:lnTo>
                    <a:pt x="69" y="219"/>
                  </a:lnTo>
                  <a:lnTo>
                    <a:pt x="432" y="96"/>
                  </a:lnTo>
                </a:path>
              </a:pathLst>
            </a:custGeom>
            <a:solidFill>
              <a:srgbClr val="FC0128"/>
            </a:solidFill>
            <a:ln w="9525" cap="rnd">
              <a:noFill/>
              <a:round/>
              <a:headEnd type="none" w="sm" len="sm"/>
              <a:tailEnd type="none" w="sm" len="sm"/>
            </a:ln>
          </p:spPr>
          <p:txBody>
            <a:bodyPr/>
            <a:lstStyle/>
            <a:p>
              <a:pPr algn="ctr">
                <a:spcBef>
                  <a:spcPct val="50000"/>
                </a:spcBef>
              </a:pPr>
              <a:endParaRPr lang="zh-CN" altLang="en-US"/>
            </a:p>
          </p:txBody>
        </p:sp>
        <p:sp>
          <p:nvSpPr>
            <p:cNvPr id="51231" name="Freeform 45"/>
            <p:cNvSpPr>
              <a:spLocks/>
            </p:cNvSpPr>
            <p:nvPr/>
          </p:nvSpPr>
          <p:spPr bwMode="auto">
            <a:xfrm>
              <a:off x="2448" y="1104"/>
              <a:ext cx="97" cy="97"/>
            </a:xfrm>
            <a:custGeom>
              <a:avLst/>
              <a:gdLst>
                <a:gd name="T0" fmla="*/ 96 w 97"/>
                <a:gd name="T1" fmla="*/ 0 h 97"/>
                <a:gd name="T2" fmla="*/ 96 w 97"/>
                <a:gd name="T3" fmla="*/ 96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96" y="96"/>
                  </a:lnTo>
                  <a:lnTo>
                    <a:pt x="0" y="96"/>
                  </a:lnTo>
                  <a:lnTo>
                    <a:pt x="96" y="0"/>
                  </a:lnTo>
                </a:path>
              </a:pathLst>
            </a:custGeom>
            <a:gradFill rotWithShape="0">
              <a:gsLst>
                <a:gs pos="0">
                  <a:srgbClr val="FC0128"/>
                </a:gs>
                <a:gs pos="50000">
                  <a:srgbClr val="000000"/>
                </a:gs>
                <a:gs pos="100000">
                  <a:srgbClr val="FC0128"/>
                </a:gs>
              </a:gsLst>
              <a:lin ang="2700000" scaled="1"/>
            </a:gradFill>
            <a:ln w="9525" cap="rnd">
              <a:noFill/>
              <a:round/>
              <a:headEnd type="none" w="sm" len="sm"/>
              <a:tailEnd type="none" w="sm" len="sm"/>
            </a:ln>
          </p:spPr>
          <p:txBody>
            <a:bodyPr/>
            <a:lstStyle/>
            <a:p>
              <a:pPr algn="ctr">
                <a:spcBef>
                  <a:spcPct val="50000"/>
                </a:spcBef>
              </a:pPr>
              <a:endParaRPr lang="zh-CN" altLang="en-US"/>
            </a:p>
          </p:txBody>
        </p:sp>
        <p:sp>
          <p:nvSpPr>
            <p:cNvPr id="51232" name="Freeform 46"/>
            <p:cNvSpPr>
              <a:spLocks/>
            </p:cNvSpPr>
            <p:nvPr/>
          </p:nvSpPr>
          <p:spPr bwMode="auto">
            <a:xfrm>
              <a:off x="2544" y="1104"/>
              <a:ext cx="97" cy="97"/>
            </a:xfrm>
            <a:custGeom>
              <a:avLst/>
              <a:gdLst>
                <a:gd name="T0" fmla="*/ 96 w 97"/>
                <a:gd name="T1" fmla="*/ 0 h 97"/>
                <a:gd name="T2" fmla="*/ 0 w 97"/>
                <a:gd name="T3" fmla="*/ 0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0" y="0"/>
                  </a:lnTo>
                  <a:lnTo>
                    <a:pt x="0" y="96"/>
                  </a:lnTo>
                  <a:lnTo>
                    <a:pt x="96" y="0"/>
                  </a:lnTo>
                </a:path>
              </a:pathLst>
            </a:custGeom>
            <a:gradFill rotWithShape="0">
              <a:gsLst>
                <a:gs pos="0">
                  <a:srgbClr val="000000"/>
                </a:gs>
                <a:gs pos="50000">
                  <a:srgbClr val="FC0128"/>
                </a:gs>
                <a:gs pos="100000">
                  <a:srgbClr val="000000"/>
                </a:gs>
              </a:gsLst>
              <a:lin ang="2700000" scaled="1"/>
            </a:gradFill>
            <a:ln w="9525" cap="rnd">
              <a:noFill/>
              <a:round/>
              <a:headEnd type="none" w="sm" len="sm"/>
              <a:tailEnd type="none" w="sm" len="sm"/>
            </a:ln>
          </p:spPr>
          <p:txBody>
            <a:bodyPr/>
            <a:lstStyle/>
            <a:p>
              <a:pPr algn="ctr">
                <a:spcBef>
                  <a:spcPct val="50000"/>
                </a:spcBef>
              </a:pPr>
              <a:endParaRPr lang="zh-CN" altLang="en-US"/>
            </a:p>
          </p:txBody>
        </p:sp>
      </p:grpSp>
      <p:grpSp>
        <p:nvGrpSpPr>
          <p:cNvPr id="51224" name="Group 47"/>
          <p:cNvGrpSpPr>
            <a:grpSpLocks/>
          </p:cNvGrpSpPr>
          <p:nvPr/>
        </p:nvGrpSpPr>
        <p:grpSpPr bwMode="auto">
          <a:xfrm rot="-1320000">
            <a:off x="3043238" y="1676400"/>
            <a:ext cx="665162" cy="223838"/>
            <a:chOff x="2448" y="1056"/>
            <a:chExt cx="433" cy="220"/>
          </a:xfrm>
        </p:grpSpPr>
        <p:sp>
          <p:nvSpPr>
            <p:cNvPr id="51227" name="Freeform 48"/>
            <p:cNvSpPr>
              <a:spLocks/>
            </p:cNvSpPr>
            <p:nvPr/>
          </p:nvSpPr>
          <p:spPr bwMode="auto">
            <a:xfrm>
              <a:off x="2448" y="1056"/>
              <a:ext cx="433" cy="220"/>
            </a:xfrm>
            <a:custGeom>
              <a:avLst/>
              <a:gdLst>
                <a:gd name="T0" fmla="*/ 432 w 433"/>
                <a:gd name="T1" fmla="*/ 96 h 220"/>
                <a:gd name="T2" fmla="*/ 288 w 433"/>
                <a:gd name="T3" fmla="*/ 0 h 220"/>
                <a:gd name="T4" fmla="*/ 240 w 433"/>
                <a:gd name="T5" fmla="*/ 48 h 220"/>
                <a:gd name="T6" fmla="*/ 96 w 433"/>
                <a:gd name="T7" fmla="*/ 48 h 220"/>
                <a:gd name="T8" fmla="*/ 0 w 433"/>
                <a:gd name="T9" fmla="*/ 144 h 220"/>
                <a:gd name="T10" fmla="*/ 144 w 433"/>
                <a:gd name="T11" fmla="*/ 144 h 220"/>
                <a:gd name="T12" fmla="*/ 69 w 433"/>
                <a:gd name="T13" fmla="*/ 219 h 220"/>
                <a:gd name="T14" fmla="*/ 432 w 433"/>
                <a:gd name="T15" fmla="*/ 96 h 220"/>
                <a:gd name="T16" fmla="*/ 0 60000 65536"/>
                <a:gd name="T17" fmla="*/ 0 60000 65536"/>
                <a:gd name="T18" fmla="*/ 0 60000 65536"/>
                <a:gd name="T19" fmla="*/ 0 60000 65536"/>
                <a:gd name="T20" fmla="*/ 0 60000 65536"/>
                <a:gd name="T21" fmla="*/ 0 60000 65536"/>
                <a:gd name="T22" fmla="*/ 0 60000 65536"/>
                <a:gd name="T23" fmla="*/ 0 60000 65536"/>
                <a:gd name="T24" fmla="*/ 0 w 433"/>
                <a:gd name="T25" fmla="*/ 0 h 220"/>
                <a:gd name="T26" fmla="*/ 433 w 433"/>
                <a:gd name="T27" fmla="*/ 220 h 2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3" h="220">
                  <a:moveTo>
                    <a:pt x="432" y="96"/>
                  </a:moveTo>
                  <a:lnTo>
                    <a:pt x="288" y="0"/>
                  </a:lnTo>
                  <a:lnTo>
                    <a:pt x="240" y="48"/>
                  </a:lnTo>
                  <a:lnTo>
                    <a:pt x="96" y="48"/>
                  </a:lnTo>
                  <a:lnTo>
                    <a:pt x="0" y="144"/>
                  </a:lnTo>
                  <a:lnTo>
                    <a:pt x="144" y="144"/>
                  </a:lnTo>
                  <a:lnTo>
                    <a:pt x="69" y="219"/>
                  </a:lnTo>
                  <a:lnTo>
                    <a:pt x="432" y="96"/>
                  </a:lnTo>
                </a:path>
              </a:pathLst>
            </a:custGeom>
            <a:solidFill>
              <a:srgbClr val="FC0128"/>
            </a:solidFill>
            <a:ln w="9525" cap="rnd">
              <a:noFill/>
              <a:round/>
              <a:headEnd type="none" w="sm" len="sm"/>
              <a:tailEnd type="none" w="sm" len="sm"/>
            </a:ln>
          </p:spPr>
          <p:txBody>
            <a:bodyPr/>
            <a:lstStyle/>
            <a:p>
              <a:pPr algn="ctr">
                <a:spcBef>
                  <a:spcPct val="50000"/>
                </a:spcBef>
              </a:pPr>
              <a:endParaRPr lang="zh-CN" altLang="en-US"/>
            </a:p>
          </p:txBody>
        </p:sp>
        <p:sp>
          <p:nvSpPr>
            <p:cNvPr id="51228" name="Freeform 49"/>
            <p:cNvSpPr>
              <a:spLocks/>
            </p:cNvSpPr>
            <p:nvPr/>
          </p:nvSpPr>
          <p:spPr bwMode="auto">
            <a:xfrm>
              <a:off x="2448" y="1104"/>
              <a:ext cx="97" cy="97"/>
            </a:xfrm>
            <a:custGeom>
              <a:avLst/>
              <a:gdLst>
                <a:gd name="T0" fmla="*/ 96 w 97"/>
                <a:gd name="T1" fmla="*/ 0 h 97"/>
                <a:gd name="T2" fmla="*/ 96 w 97"/>
                <a:gd name="T3" fmla="*/ 96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96" y="96"/>
                  </a:lnTo>
                  <a:lnTo>
                    <a:pt x="0" y="96"/>
                  </a:lnTo>
                  <a:lnTo>
                    <a:pt x="96" y="0"/>
                  </a:lnTo>
                </a:path>
              </a:pathLst>
            </a:custGeom>
            <a:gradFill rotWithShape="0">
              <a:gsLst>
                <a:gs pos="0">
                  <a:srgbClr val="FC0128"/>
                </a:gs>
                <a:gs pos="50000">
                  <a:srgbClr val="000000"/>
                </a:gs>
                <a:gs pos="100000">
                  <a:srgbClr val="FC0128"/>
                </a:gs>
              </a:gsLst>
              <a:lin ang="2700000" scaled="1"/>
            </a:gradFill>
            <a:ln w="9525" cap="rnd">
              <a:noFill/>
              <a:round/>
              <a:headEnd type="none" w="sm" len="sm"/>
              <a:tailEnd type="none" w="sm" len="sm"/>
            </a:ln>
          </p:spPr>
          <p:txBody>
            <a:bodyPr/>
            <a:lstStyle/>
            <a:p>
              <a:pPr algn="ctr">
                <a:spcBef>
                  <a:spcPct val="50000"/>
                </a:spcBef>
              </a:pPr>
              <a:endParaRPr lang="zh-CN" altLang="en-US"/>
            </a:p>
          </p:txBody>
        </p:sp>
        <p:sp>
          <p:nvSpPr>
            <p:cNvPr id="51229" name="Freeform 50"/>
            <p:cNvSpPr>
              <a:spLocks/>
            </p:cNvSpPr>
            <p:nvPr/>
          </p:nvSpPr>
          <p:spPr bwMode="auto">
            <a:xfrm>
              <a:off x="2544" y="1104"/>
              <a:ext cx="97" cy="97"/>
            </a:xfrm>
            <a:custGeom>
              <a:avLst/>
              <a:gdLst>
                <a:gd name="T0" fmla="*/ 96 w 97"/>
                <a:gd name="T1" fmla="*/ 0 h 97"/>
                <a:gd name="T2" fmla="*/ 0 w 97"/>
                <a:gd name="T3" fmla="*/ 0 h 97"/>
                <a:gd name="T4" fmla="*/ 0 w 97"/>
                <a:gd name="T5" fmla="*/ 96 h 97"/>
                <a:gd name="T6" fmla="*/ 96 w 97"/>
                <a:gd name="T7" fmla="*/ 0 h 97"/>
                <a:gd name="T8" fmla="*/ 0 60000 65536"/>
                <a:gd name="T9" fmla="*/ 0 60000 65536"/>
                <a:gd name="T10" fmla="*/ 0 60000 65536"/>
                <a:gd name="T11" fmla="*/ 0 60000 65536"/>
                <a:gd name="T12" fmla="*/ 0 w 97"/>
                <a:gd name="T13" fmla="*/ 0 h 97"/>
                <a:gd name="T14" fmla="*/ 97 w 97"/>
                <a:gd name="T15" fmla="*/ 97 h 97"/>
              </a:gdLst>
              <a:ahLst/>
              <a:cxnLst>
                <a:cxn ang="T8">
                  <a:pos x="T0" y="T1"/>
                </a:cxn>
                <a:cxn ang="T9">
                  <a:pos x="T2" y="T3"/>
                </a:cxn>
                <a:cxn ang="T10">
                  <a:pos x="T4" y="T5"/>
                </a:cxn>
                <a:cxn ang="T11">
                  <a:pos x="T6" y="T7"/>
                </a:cxn>
              </a:cxnLst>
              <a:rect l="T12" t="T13" r="T14" b="T15"/>
              <a:pathLst>
                <a:path w="97" h="97">
                  <a:moveTo>
                    <a:pt x="96" y="0"/>
                  </a:moveTo>
                  <a:lnTo>
                    <a:pt x="0" y="0"/>
                  </a:lnTo>
                  <a:lnTo>
                    <a:pt x="0" y="96"/>
                  </a:lnTo>
                  <a:lnTo>
                    <a:pt x="96" y="0"/>
                  </a:lnTo>
                </a:path>
              </a:pathLst>
            </a:custGeom>
            <a:gradFill rotWithShape="0">
              <a:gsLst>
                <a:gs pos="0">
                  <a:srgbClr val="000000"/>
                </a:gs>
                <a:gs pos="50000">
                  <a:srgbClr val="FC0128"/>
                </a:gs>
                <a:gs pos="100000">
                  <a:srgbClr val="000000"/>
                </a:gs>
              </a:gsLst>
              <a:lin ang="2700000" scaled="1"/>
            </a:gradFill>
            <a:ln w="9525" cap="rnd">
              <a:noFill/>
              <a:round/>
              <a:headEnd type="none" w="sm" len="sm"/>
              <a:tailEnd type="none" w="sm" len="sm"/>
            </a:ln>
          </p:spPr>
          <p:txBody>
            <a:bodyPr/>
            <a:lstStyle/>
            <a:p>
              <a:pPr algn="ctr">
                <a:spcBef>
                  <a:spcPct val="50000"/>
                </a:spcBef>
              </a:pPr>
              <a:endParaRPr lang="zh-CN" altLang="en-US"/>
            </a:p>
          </p:txBody>
        </p:sp>
      </p:grpSp>
      <p:pic>
        <p:nvPicPr>
          <p:cNvPr id="51225"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51226" name="灯片编号占位符 3"/>
          <p:cNvSpPr txBox="1">
            <a:spLocks/>
          </p:cNvSpPr>
          <p:nvPr/>
        </p:nvSpPr>
        <p:spPr bwMode="auto">
          <a:xfrm>
            <a:off x="6858000" y="6429375"/>
            <a:ext cx="2286000" cy="428625"/>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17"/>
          <p:cNvSpPr txBox="1">
            <a:spLocks noChangeArrowheads="1"/>
          </p:cNvSpPr>
          <p:nvPr/>
        </p:nvSpPr>
        <p:spPr bwMode="auto">
          <a:xfrm>
            <a:off x="395288" y="2420938"/>
            <a:ext cx="1079500" cy="274637"/>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尽职调查</a:t>
            </a:r>
          </a:p>
        </p:txBody>
      </p:sp>
      <p:sp>
        <p:nvSpPr>
          <p:cNvPr id="52227" name="Text Box 19"/>
          <p:cNvSpPr txBox="1">
            <a:spLocks noChangeArrowheads="1"/>
          </p:cNvSpPr>
          <p:nvPr/>
        </p:nvSpPr>
        <p:spPr bwMode="auto">
          <a:xfrm>
            <a:off x="468313" y="4005263"/>
            <a:ext cx="1079500" cy="274637"/>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审计</a:t>
            </a:r>
          </a:p>
        </p:txBody>
      </p:sp>
      <p:grpSp>
        <p:nvGrpSpPr>
          <p:cNvPr id="2" name="Group 82"/>
          <p:cNvGrpSpPr>
            <a:grpSpLocks/>
          </p:cNvGrpSpPr>
          <p:nvPr/>
        </p:nvGrpSpPr>
        <p:grpSpPr bwMode="auto">
          <a:xfrm>
            <a:off x="647700" y="1428750"/>
            <a:ext cx="7848600" cy="4764088"/>
            <a:chOff x="476" y="754"/>
            <a:chExt cx="4944" cy="3232"/>
          </a:xfrm>
        </p:grpSpPr>
        <p:grpSp>
          <p:nvGrpSpPr>
            <p:cNvPr id="52233" name="Group 6"/>
            <p:cNvGrpSpPr>
              <a:grpSpLocks/>
            </p:cNvGrpSpPr>
            <p:nvPr/>
          </p:nvGrpSpPr>
          <p:grpSpPr bwMode="auto">
            <a:xfrm>
              <a:off x="521" y="1026"/>
              <a:ext cx="1588" cy="208"/>
              <a:chOff x="521" y="1071"/>
              <a:chExt cx="1588" cy="208"/>
            </a:xfrm>
          </p:grpSpPr>
          <p:sp>
            <p:nvSpPr>
              <p:cNvPr id="52305" name="Text Box 7"/>
              <p:cNvSpPr txBox="1">
                <a:spLocks noChangeArrowheads="1"/>
              </p:cNvSpPr>
              <p:nvPr/>
            </p:nvSpPr>
            <p:spPr bwMode="auto">
              <a:xfrm>
                <a:off x="521" y="1071"/>
                <a:ext cx="1543" cy="208"/>
              </a:xfrm>
              <a:prstGeom prst="rect">
                <a:avLst/>
              </a:prstGeom>
              <a:noFill/>
              <a:ln w="9525">
                <a:noFill/>
                <a:miter lim="800000"/>
                <a:headEnd/>
                <a:tailEnd/>
              </a:ln>
            </p:spPr>
            <p:txBody>
              <a:bodyPr>
                <a:spAutoFit/>
              </a:bodyPr>
              <a:lstStyle/>
              <a:p>
                <a:pPr algn="ctr">
                  <a:spcBef>
                    <a:spcPct val="50000"/>
                  </a:spcBef>
                </a:pPr>
                <a:r>
                  <a:rPr kumimoji="1" lang="zh-CN" altLang="en-US" sz="1400" dirty="0" smtClean="0">
                    <a:solidFill>
                      <a:schemeClr val="tx1"/>
                    </a:solidFill>
                    <a:latin typeface="Times New Roman" pitchFamily="18" charset="0"/>
                  </a:rPr>
                  <a:t>不确定</a:t>
                </a:r>
                <a:endParaRPr kumimoji="1" lang="zh-CN" altLang="en-US" sz="1400" dirty="0">
                  <a:solidFill>
                    <a:schemeClr val="tx1"/>
                  </a:solidFill>
                  <a:latin typeface="Times New Roman" pitchFamily="18" charset="0"/>
                </a:endParaRPr>
              </a:p>
            </p:txBody>
          </p:sp>
          <p:sp>
            <p:nvSpPr>
              <p:cNvPr id="52306" name="Line 8"/>
              <p:cNvSpPr>
                <a:spLocks noChangeShapeType="1"/>
              </p:cNvSpPr>
              <p:nvPr/>
            </p:nvSpPr>
            <p:spPr bwMode="auto">
              <a:xfrm>
                <a:off x="521" y="1253"/>
                <a:ext cx="1588" cy="0"/>
              </a:xfrm>
              <a:prstGeom prst="line">
                <a:avLst/>
              </a:prstGeom>
              <a:noFill/>
              <a:ln w="9525">
                <a:solidFill>
                  <a:schemeClr val="tx1"/>
                </a:solidFill>
                <a:round/>
                <a:headEnd/>
                <a:tailEnd/>
              </a:ln>
            </p:spPr>
            <p:txBody>
              <a:bodyPr>
                <a:spAutoFit/>
              </a:bodyPr>
              <a:lstStyle/>
              <a:p>
                <a:endParaRPr lang="zh-CN" altLang="en-US"/>
              </a:p>
            </p:txBody>
          </p:sp>
        </p:grpSp>
        <p:grpSp>
          <p:nvGrpSpPr>
            <p:cNvPr id="52234" name="Group 9"/>
            <p:cNvGrpSpPr>
              <a:grpSpLocks/>
            </p:cNvGrpSpPr>
            <p:nvPr/>
          </p:nvGrpSpPr>
          <p:grpSpPr bwMode="auto">
            <a:xfrm>
              <a:off x="2245" y="1026"/>
              <a:ext cx="1451" cy="208"/>
              <a:chOff x="521" y="1071"/>
              <a:chExt cx="1588" cy="208"/>
            </a:xfrm>
          </p:grpSpPr>
          <p:sp>
            <p:nvSpPr>
              <p:cNvPr id="52303" name="Text Box 10"/>
              <p:cNvSpPr txBox="1">
                <a:spLocks noChangeArrowheads="1"/>
              </p:cNvSpPr>
              <p:nvPr/>
            </p:nvSpPr>
            <p:spPr bwMode="auto">
              <a:xfrm>
                <a:off x="521" y="1071"/>
                <a:ext cx="1543" cy="208"/>
              </a:xfrm>
              <a:prstGeom prst="rect">
                <a:avLst/>
              </a:prstGeom>
              <a:noFill/>
              <a:ln w="9525">
                <a:noFill/>
                <a:miter lim="800000"/>
                <a:headEnd/>
                <a:tailEnd/>
              </a:ln>
            </p:spPr>
            <p:txBody>
              <a:bodyPr>
                <a:spAutoFit/>
              </a:bodyPr>
              <a:lstStyle/>
              <a:p>
                <a:pPr algn="ctr">
                  <a:spcBef>
                    <a:spcPct val="50000"/>
                  </a:spcBef>
                </a:pPr>
                <a:r>
                  <a:rPr kumimoji="1" lang="en-US" altLang="zh-CN" sz="1400" dirty="0" smtClean="0">
                    <a:solidFill>
                      <a:schemeClr val="tx1"/>
                    </a:solidFill>
                    <a:latin typeface="Times New Roman" pitchFamily="18" charset="0"/>
                  </a:rPr>
                  <a:t>6</a:t>
                </a:r>
                <a:r>
                  <a:rPr kumimoji="1" lang="zh-CN" altLang="en-US" sz="1400" dirty="0" smtClean="0">
                    <a:solidFill>
                      <a:schemeClr val="tx1"/>
                    </a:solidFill>
                    <a:latin typeface="Times New Roman" pitchFamily="18" charset="0"/>
                  </a:rPr>
                  <a:t>～</a:t>
                </a:r>
                <a:r>
                  <a:rPr kumimoji="1" lang="en-US" altLang="zh-CN" sz="1400" dirty="0" smtClean="0">
                    <a:solidFill>
                      <a:schemeClr val="tx1"/>
                    </a:solidFill>
                    <a:latin typeface="Times New Roman" pitchFamily="18" charset="0"/>
                  </a:rPr>
                  <a:t>9</a:t>
                </a:r>
                <a:r>
                  <a:rPr kumimoji="1" lang="zh-CN" altLang="en-US" sz="1400" dirty="0" smtClean="0">
                    <a:solidFill>
                      <a:schemeClr val="tx1"/>
                    </a:solidFill>
                    <a:latin typeface="Times New Roman" pitchFamily="18" charset="0"/>
                  </a:rPr>
                  <a:t>个</a:t>
                </a:r>
                <a:r>
                  <a:rPr kumimoji="1" lang="zh-CN" altLang="en-US" sz="1400" dirty="0">
                    <a:solidFill>
                      <a:schemeClr val="tx1"/>
                    </a:solidFill>
                    <a:latin typeface="Times New Roman" pitchFamily="18" charset="0"/>
                  </a:rPr>
                  <a:t>月</a:t>
                </a:r>
              </a:p>
            </p:txBody>
          </p:sp>
          <p:sp>
            <p:nvSpPr>
              <p:cNvPr id="52304" name="Line 11"/>
              <p:cNvSpPr>
                <a:spLocks noChangeShapeType="1"/>
              </p:cNvSpPr>
              <p:nvPr/>
            </p:nvSpPr>
            <p:spPr bwMode="auto">
              <a:xfrm>
                <a:off x="521" y="1253"/>
                <a:ext cx="1588" cy="0"/>
              </a:xfrm>
              <a:prstGeom prst="line">
                <a:avLst/>
              </a:prstGeom>
              <a:noFill/>
              <a:ln w="9525">
                <a:solidFill>
                  <a:schemeClr val="tx1"/>
                </a:solidFill>
                <a:round/>
                <a:headEnd/>
                <a:tailEnd/>
              </a:ln>
            </p:spPr>
            <p:txBody>
              <a:bodyPr>
                <a:spAutoFit/>
              </a:bodyPr>
              <a:lstStyle/>
              <a:p>
                <a:endParaRPr lang="zh-CN" altLang="en-US"/>
              </a:p>
            </p:txBody>
          </p:sp>
        </p:grpSp>
        <p:grpSp>
          <p:nvGrpSpPr>
            <p:cNvPr id="52235" name="Group 12"/>
            <p:cNvGrpSpPr>
              <a:grpSpLocks/>
            </p:cNvGrpSpPr>
            <p:nvPr/>
          </p:nvGrpSpPr>
          <p:grpSpPr bwMode="auto">
            <a:xfrm>
              <a:off x="3833" y="1026"/>
              <a:ext cx="1406" cy="208"/>
              <a:chOff x="521" y="1071"/>
              <a:chExt cx="1588" cy="208"/>
            </a:xfrm>
          </p:grpSpPr>
          <p:sp>
            <p:nvSpPr>
              <p:cNvPr id="52301" name="Text Box 13"/>
              <p:cNvSpPr txBox="1">
                <a:spLocks noChangeArrowheads="1"/>
              </p:cNvSpPr>
              <p:nvPr/>
            </p:nvSpPr>
            <p:spPr bwMode="auto">
              <a:xfrm>
                <a:off x="521" y="1071"/>
                <a:ext cx="1543" cy="208"/>
              </a:xfrm>
              <a:prstGeom prst="rect">
                <a:avLst/>
              </a:prstGeom>
              <a:noFill/>
              <a:ln w="9525">
                <a:noFill/>
                <a:miter lim="800000"/>
                <a:headEnd/>
                <a:tailEnd/>
              </a:ln>
            </p:spPr>
            <p:txBody>
              <a:bodyPr>
                <a:spAutoFit/>
              </a:bodyPr>
              <a:lstStyle/>
              <a:p>
                <a:pPr algn="ctr">
                  <a:spcBef>
                    <a:spcPct val="50000"/>
                  </a:spcBef>
                </a:pPr>
                <a:r>
                  <a:rPr kumimoji="1" lang="en-US" altLang="zh-CN" sz="1400" dirty="0" smtClean="0">
                    <a:solidFill>
                      <a:schemeClr val="tx1"/>
                    </a:solidFill>
                    <a:latin typeface="Times New Roman" pitchFamily="18" charset="0"/>
                  </a:rPr>
                  <a:t>1-2</a:t>
                </a:r>
                <a:r>
                  <a:rPr kumimoji="1" lang="zh-CN" altLang="en-US" sz="1400" dirty="0" smtClean="0">
                    <a:solidFill>
                      <a:schemeClr val="tx1"/>
                    </a:solidFill>
                    <a:latin typeface="Times New Roman" pitchFamily="18" charset="0"/>
                  </a:rPr>
                  <a:t>个月</a:t>
                </a:r>
                <a:endParaRPr kumimoji="1" lang="zh-CN" altLang="en-US" sz="1400" dirty="0">
                  <a:solidFill>
                    <a:schemeClr val="tx1"/>
                  </a:solidFill>
                  <a:latin typeface="Times New Roman" pitchFamily="18" charset="0"/>
                </a:endParaRPr>
              </a:p>
            </p:txBody>
          </p:sp>
          <p:sp>
            <p:nvSpPr>
              <p:cNvPr id="52302" name="Line 14"/>
              <p:cNvSpPr>
                <a:spLocks noChangeShapeType="1"/>
              </p:cNvSpPr>
              <p:nvPr/>
            </p:nvSpPr>
            <p:spPr bwMode="auto">
              <a:xfrm>
                <a:off x="521" y="1253"/>
                <a:ext cx="1588" cy="0"/>
              </a:xfrm>
              <a:prstGeom prst="line">
                <a:avLst/>
              </a:prstGeom>
              <a:noFill/>
              <a:ln w="9525">
                <a:solidFill>
                  <a:schemeClr val="tx1"/>
                </a:solidFill>
                <a:round/>
                <a:headEnd/>
                <a:tailEnd/>
              </a:ln>
            </p:spPr>
            <p:txBody>
              <a:bodyPr>
                <a:spAutoFit/>
              </a:bodyPr>
              <a:lstStyle/>
              <a:p>
                <a:endParaRPr lang="zh-CN" altLang="en-US"/>
              </a:p>
            </p:txBody>
          </p:sp>
        </p:grpSp>
        <p:sp>
          <p:nvSpPr>
            <p:cNvPr id="52236" name="Line 15"/>
            <p:cNvSpPr>
              <a:spLocks noChangeShapeType="1"/>
            </p:cNvSpPr>
            <p:nvPr/>
          </p:nvSpPr>
          <p:spPr bwMode="auto">
            <a:xfrm>
              <a:off x="567" y="2115"/>
              <a:ext cx="4808" cy="0"/>
            </a:xfrm>
            <a:prstGeom prst="line">
              <a:avLst/>
            </a:prstGeom>
            <a:noFill/>
            <a:ln w="19050">
              <a:solidFill>
                <a:schemeClr val="tx1"/>
              </a:solidFill>
              <a:round/>
              <a:headEnd/>
              <a:tailEnd type="triangle" w="lg" len="lg"/>
            </a:ln>
          </p:spPr>
          <p:txBody>
            <a:bodyPr>
              <a:spAutoFit/>
            </a:bodyPr>
            <a:lstStyle/>
            <a:p>
              <a:endParaRPr lang="zh-CN" altLang="en-US"/>
            </a:p>
          </p:txBody>
        </p:sp>
        <p:sp>
          <p:nvSpPr>
            <p:cNvPr id="52237" name="Line 16"/>
            <p:cNvSpPr>
              <a:spLocks noChangeShapeType="1"/>
            </p:cNvSpPr>
            <p:nvPr/>
          </p:nvSpPr>
          <p:spPr bwMode="auto">
            <a:xfrm>
              <a:off x="567" y="1706"/>
              <a:ext cx="0" cy="409"/>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38" name="Line 18"/>
            <p:cNvSpPr>
              <a:spLocks noChangeShapeType="1"/>
            </p:cNvSpPr>
            <p:nvPr/>
          </p:nvSpPr>
          <p:spPr bwMode="auto">
            <a:xfrm flipV="1">
              <a:off x="612" y="2115"/>
              <a:ext cx="0" cy="362"/>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39" name="Line 20"/>
            <p:cNvSpPr>
              <a:spLocks noChangeShapeType="1"/>
            </p:cNvSpPr>
            <p:nvPr/>
          </p:nvSpPr>
          <p:spPr bwMode="auto">
            <a:xfrm>
              <a:off x="2109" y="981"/>
              <a:ext cx="0" cy="2222"/>
            </a:xfrm>
            <a:prstGeom prst="line">
              <a:avLst/>
            </a:prstGeom>
            <a:noFill/>
            <a:ln w="9525" cap="rnd">
              <a:solidFill>
                <a:srgbClr val="FF0000"/>
              </a:solidFill>
              <a:prstDash val="sysDot"/>
              <a:round/>
              <a:headEnd/>
              <a:tailEnd/>
            </a:ln>
          </p:spPr>
          <p:txBody>
            <a:bodyPr>
              <a:spAutoFit/>
            </a:bodyPr>
            <a:lstStyle/>
            <a:p>
              <a:endParaRPr lang="zh-CN" altLang="en-US"/>
            </a:p>
          </p:txBody>
        </p:sp>
        <p:sp>
          <p:nvSpPr>
            <p:cNvPr id="52240" name="Line 21"/>
            <p:cNvSpPr>
              <a:spLocks noChangeShapeType="1"/>
            </p:cNvSpPr>
            <p:nvPr/>
          </p:nvSpPr>
          <p:spPr bwMode="auto">
            <a:xfrm>
              <a:off x="839" y="1525"/>
              <a:ext cx="0" cy="590"/>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41" name="Text Box 22"/>
            <p:cNvSpPr txBox="1">
              <a:spLocks noChangeArrowheads="1"/>
            </p:cNvSpPr>
            <p:nvPr/>
          </p:nvSpPr>
          <p:spPr bwMode="auto">
            <a:xfrm>
              <a:off x="612" y="1253"/>
              <a:ext cx="680" cy="310"/>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股份公司设立申报</a:t>
              </a:r>
            </a:p>
          </p:txBody>
        </p:sp>
        <p:sp>
          <p:nvSpPr>
            <p:cNvPr id="52242" name="Line 23"/>
            <p:cNvSpPr>
              <a:spLocks noChangeShapeType="1"/>
            </p:cNvSpPr>
            <p:nvPr/>
          </p:nvSpPr>
          <p:spPr bwMode="auto">
            <a:xfrm flipV="1">
              <a:off x="1111" y="2115"/>
              <a:ext cx="0" cy="362"/>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43" name="Text Box 24"/>
            <p:cNvSpPr txBox="1">
              <a:spLocks noChangeArrowheads="1"/>
            </p:cNvSpPr>
            <p:nvPr/>
          </p:nvSpPr>
          <p:spPr bwMode="auto">
            <a:xfrm>
              <a:off x="793" y="2523"/>
              <a:ext cx="544" cy="187"/>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创立大会</a:t>
              </a:r>
            </a:p>
          </p:txBody>
        </p:sp>
        <p:sp>
          <p:nvSpPr>
            <p:cNvPr id="52244" name="Line 25"/>
            <p:cNvSpPr>
              <a:spLocks noChangeShapeType="1"/>
            </p:cNvSpPr>
            <p:nvPr/>
          </p:nvSpPr>
          <p:spPr bwMode="auto">
            <a:xfrm>
              <a:off x="1202" y="1706"/>
              <a:ext cx="0" cy="409"/>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45" name="Text Box 26"/>
            <p:cNvSpPr txBox="1">
              <a:spLocks noChangeArrowheads="1"/>
            </p:cNvSpPr>
            <p:nvPr/>
          </p:nvSpPr>
          <p:spPr bwMode="auto">
            <a:xfrm>
              <a:off x="884" y="1525"/>
              <a:ext cx="771" cy="186"/>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股份公司设立</a:t>
              </a:r>
            </a:p>
          </p:txBody>
        </p:sp>
        <p:sp>
          <p:nvSpPr>
            <p:cNvPr id="52246" name="Line 27"/>
            <p:cNvSpPr>
              <a:spLocks noChangeShapeType="1"/>
            </p:cNvSpPr>
            <p:nvPr/>
          </p:nvSpPr>
          <p:spPr bwMode="auto">
            <a:xfrm flipV="1">
              <a:off x="1474" y="2115"/>
              <a:ext cx="0" cy="362"/>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47" name="Text Box 28"/>
            <p:cNvSpPr txBox="1">
              <a:spLocks noChangeArrowheads="1"/>
            </p:cNvSpPr>
            <p:nvPr/>
          </p:nvSpPr>
          <p:spPr bwMode="auto">
            <a:xfrm>
              <a:off x="1202" y="2523"/>
              <a:ext cx="544" cy="187"/>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辅导</a:t>
              </a:r>
            </a:p>
          </p:txBody>
        </p:sp>
        <p:sp>
          <p:nvSpPr>
            <p:cNvPr id="52248" name="Line 29"/>
            <p:cNvSpPr>
              <a:spLocks noChangeShapeType="1"/>
            </p:cNvSpPr>
            <p:nvPr/>
          </p:nvSpPr>
          <p:spPr bwMode="auto">
            <a:xfrm>
              <a:off x="1519" y="1888"/>
              <a:ext cx="0" cy="227"/>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49" name="Text Box 30"/>
            <p:cNvSpPr txBox="1">
              <a:spLocks noChangeArrowheads="1"/>
            </p:cNvSpPr>
            <p:nvPr/>
          </p:nvSpPr>
          <p:spPr bwMode="auto">
            <a:xfrm>
              <a:off x="1156" y="1706"/>
              <a:ext cx="771" cy="186"/>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申报材料制做</a:t>
              </a:r>
            </a:p>
          </p:txBody>
        </p:sp>
        <p:sp>
          <p:nvSpPr>
            <p:cNvPr id="52250" name="Line 31"/>
            <p:cNvSpPr>
              <a:spLocks noChangeShapeType="1"/>
            </p:cNvSpPr>
            <p:nvPr/>
          </p:nvSpPr>
          <p:spPr bwMode="auto">
            <a:xfrm flipV="1">
              <a:off x="2018" y="2115"/>
              <a:ext cx="0" cy="362"/>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51" name="Text Box 32"/>
            <p:cNvSpPr txBox="1">
              <a:spLocks noChangeArrowheads="1"/>
            </p:cNvSpPr>
            <p:nvPr/>
          </p:nvSpPr>
          <p:spPr bwMode="auto">
            <a:xfrm>
              <a:off x="1655" y="2523"/>
              <a:ext cx="544" cy="187"/>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辅导验收</a:t>
              </a:r>
            </a:p>
          </p:txBody>
        </p:sp>
        <p:sp>
          <p:nvSpPr>
            <p:cNvPr id="52252" name="Line 33"/>
            <p:cNvSpPr>
              <a:spLocks noChangeShapeType="1"/>
            </p:cNvSpPr>
            <p:nvPr/>
          </p:nvSpPr>
          <p:spPr bwMode="auto">
            <a:xfrm>
              <a:off x="2064" y="1706"/>
              <a:ext cx="0" cy="409"/>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53" name="Text Box 34"/>
            <p:cNvSpPr txBox="1">
              <a:spLocks noChangeArrowheads="1"/>
            </p:cNvSpPr>
            <p:nvPr/>
          </p:nvSpPr>
          <p:spPr bwMode="auto">
            <a:xfrm>
              <a:off x="1610" y="1525"/>
              <a:ext cx="680" cy="186"/>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股东大会</a:t>
              </a:r>
            </a:p>
          </p:txBody>
        </p:sp>
        <p:sp>
          <p:nvSpPr>
            <p:cNvPr id="52254" name="Line 35"/>
            <p:cNvSpPr>
              <a:spLocks noChangeShapeType="1"/>
            </p:cNvSpPr>
            <p:nvPr/>
          </p:nvSpPr>
          <p:spPr bwMode="auto">
            <a:xfrm>
              <a:off x="3787" y="1026"/>
              <a:ext cx="0" cy="2132"/>
            </a:xfrm>
            <a:prstGeom prst="line">
              <a:avLst/>
            </a:prstGeom>
            <a:noFill/>
            <a:ln w="9525" cap="rnd">
              <a:solidFill>
                <a:schemeClr val="tx1"/>
              </a:solidFill>
              <a:prstDash val="sysDot"/>
              <a:round/>
              <a:headEnd/>
              <a:tailEnd/>
            </a:ln>
          </p:spPr>
          <p:txBody>
            <a:bodyPr>
              <a:spAutoFit/>
            </a:bodyPr>
            <a:lstStyle/>
            <a:p>
              <a:endParaRPr lang="zh-CN" altLang="en-US"/>
            </a:p>
          </p:txBody>
        </p:sp>
        <p:sp>
          <p:nvSpPr>
            <p:cNvPr id="52255" name="Line 36"/>
            <p:cNvSpPr>
              <a:spLocks noChangeShapeType="1"/>
            </p:cNvSpPr>
            <p:nvPr/>
          </p:nvSpPr>
          <p:spPr bwMode="auto">
            <a:xfrm>
              <a:off x="3787" y="981"/>
              <a:ext cx="0" cy="2177"/>
            </a:xfrm>
            <a:prstGeom prst="line">
              <a:avLst/>
            </a:prstGeom>
            <a:noFill/>
            <a:ln w="9525" cap="rnd">
              <a:solidFill>
                <a:srgbClr val="FF0000"/>
              </a:solidFill>
              <a:prstDash val="sysDot"/>
              <a:round/>
              <a:headEnd/>
              <a:tailEnd/>
            </a:ln>
          </p:spPr>
          <p:txBody>
            <a:bodyPr>
              <a:spAutoFit/>
            </a:bodyPr>
            <a:lstStyle/>
            <a:p>
              <a:endParaRPr lang="zh-CN" altLang="en-US"/>
            </a:p>
          </p:txBody>
        </p:sp>
        <p:sp>
          <p:nvSpPr>
            <p:cNvPr id="52256" name="Line 37"/>
            <p:cNvSpPr>
              <a:spLocks noChangeShapeType="1"/>
            </p:cNvSpPr>
            <p:nvPr/>
          </p:nvSpPr>
          <p:spPr bwMode="auto">
            <a:xfrm>
              <a:off x="2336" y="1525"/>
              <a:ext cx="0" cy="590"/>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57" name="Text Box 38"/>
            <p:cNvSpPr txBox="1">
              <a:spLocks noChangeArrowheads="1"/>
            </p:cNvSpPr>
            <p:nvPr/>
          </p:nvSpPr>
          <p:spPr bwMode="auto">
            <a:xfrm>
              <a:off x="2064" y="1253"/>
              <a:ext cx="680" cy="310"/>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上市申请报中国证监会</a:t>
              </a:r>
            </a:p>
          </p:txBody>
        </p:sp>
        <p:sp>
          <p:nvSpPr>
            <p:cNvPr id="52258" name="Line 39"/>
            <p:cNvSpPr>
              <a:spLocks noChangeShapeType="1"/>
            </p:cNvSpPr>
            <p:nvPr/>
          </p:nvSpPr>
          <p:spPr bwMode="auto">
            <a:xfrm flipV="1">
              <a:off x="4105" y="2115"/>
              <a:ext cx="0" cy="362"/>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59" name="Text Box 40"/>
            <p:cNvSpPr txBox="1">
              <a:spLocks noChangeArrowheads="1"/>
            </p:cNvSpPr>
            <p:nvPr/>
          </p:nvSpPr>
          <p:spPr bwMode="auto">
            <a:xfrm>
              <a:off x="3923" y="2478"/>
              <a:ext cx="544" cy="310"/>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刊登招股意向书</a:t>
              </a:r>
            </a:p>
          </p:txBody>
        </p:sp>
        <p:sp>
          <p:nvSpPr>
            <p:cNvPr id="52260" name="Line 41"/>
            <p:cNvSpPr>
              <a:spLocks noChangeShapeType="1"/>
            </p:cNvSpPr>
            <p:nvPr/>
          </p:nvSpPr>
          <p:spPr bwMode="auto">
            <a:xfrm flipV="1">
              <a:off x="2245" y="2115"/>
              <a:ext cx="0" cy="680"/>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61" name="Text Box 42"/>
            <p:cNvSpPr txBox="1">
              <a:spLocks noChangeArrowheads="1"/>
            </p:cNvSpPr>
            <p:nvPr/>
          </p:nvSpPr>
          <p:spPr bwMode="auto">
            <a:xfrm>
              <a:off x="2109" y="2840"/>
              <a:ext cx="544" cy="310"/>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保荐机构完成内核</a:t>
              </a:r>
            </a:p>
          </p:txBody>
        </p:sp>
        <p:sp>
          <p:nvSpPr>
            <p:cNvPr id="52262" name="Line 43"/>
            <p:cNvSpPr>
              <a:spLocks noChangeShapeType="1"/>
            </p:cNvSpPr>
            <p:nvPr/>
          </p:nvSpPr>
          <p:spPr bwMode="auto">
            <a:xfrm>
              <a:off x="2064" y="1706"/>
              <a:ext cx="0" cy="409"/>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63" name="Line 44"/>
            <p:cNvSpPr>
              <a:spLocks noChangeShapeType="1"/>
            </p:cNvSpPr>
            <p:nvPr/>
          </p:nvSpPr>
          <p:spPr bwMode="auto">
            <a:xfrm>
              <a:off x="3334" y="1706"/>
              <a:ext cx="0" cy="409"/>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64" name="Text Box 45"/>
            <p:cNvSpPr txBox="1">
              <a:spLocks noChangeArrowheads="1"/>
            </p:cNvSpPr>
            <p:nvPr/>
          </p:nvSpPr>
          <p:spPr bwMode="auto">
            <a:xfrm>
              <a:off x="1610" y="1525"/>
              <a:ext cx="680" cy="186"/>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股东大会</a:t>
              </a:r>
            </a:p>
          </p:txBody>
        </p:sp>
        <p:sp>
          <p:nvSpPr>
            <p:cNvPr id="52265" name="Text Box 46"/>
            <p:cNvSpPr txBox="1">
              <a:spLocks noChangeArrowheads="1"/>
            </p:cNvSpPr>
            <p:nvPr/>
          </p:nvSpPr>
          <p:spPr bwMode="auto">
            <a:xfrm>
              <a:off x="3016" y="1434"/>
              <a:ext cx="680" cy="310"/>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证监会完成发行部审核</a:t>
              </a:r>
            </a:p>
          </p:txBody>
        </p:sp>
        <p:sp>
          <p:nvSpPr>
            <p:cNvPr id="52266" name="Line 47"/>
            <p:cNvSpPr>
              <a:spLocks noChangeShapeType="1"/>
            </p:cNvSpPr>
            <p:nvPr/>
          </p:nvSpPr>
          <p:spPr bwMode="auto">
            <a:xfrm>
              <a:off x="2653" y="1706"/>
              <a:ext cx="0" cy="409"/>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67" name="Text Box 48"/>
            <p:cNvSpPr txBox="1">
              <a:spLocks noChangeArrowheads="1"/>
            </p:cNvSpPr>
            <p:nvPr/>
          </p:nvSpPr>
          <p:spPr bwMode="auto">
            <a:xfrm>
              <a:off x="1610" y="1525"/>
              <a:ext cx="680" cy="186"/>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股东大会</a:t>
              </a:r>
            </a:p>
          </p:txBody>
        </p:sp>
        <p:sp>
          <p:nvSpPr>
            <p:cNvPr id="52268" name="Text Box 49"/>
            <p:cNvSpPr txBox="1">
              <a:spLocks noChangeArrowheads="1"/>
            </p:cNvSpPr>
            <p:nvPr/>
          </p:nvSpPr>
          <p:spPr bwMode="auto">
            <a:xfrm>
              <a:off x="2381" y="1525"/>
              <a:ext cx="680" cy="186"/>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证监会反馈</a:t>
              </a:r>
            </a:p>
          </p:txBody>
        </p:sp>
        <p:sp>
          <p:nvSpPr>
            <p:cNvPr id="52269" name="Line 50"/>
            <p:cNvSpPr>
              <a:spLocks noChangeShapeType="1"/>
            </p:cNvSpPr>
            <p:nvPr/>
          </p:nvSpPr>
          <p:spPr bwMode="auto">
            <a:xfrm flipV="1">
              <a:off x="3061" y="2115"/>
              <a:ext cx="0" cy="362"/>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70" name="Text Box 51"/>
            <p:cNvSpPr txBox="1">
              <a:spLocks noChangeArrowheads="1"/>
            </p:cNvSpPr>
            <p:nvPr/>
          </p:nvSpPr>
          <p:spPr bwMode="auto">
            <a:xfrm>
              <a:off x="2835" y="2478"/>
              <a:ext cx="544" cy="434"/>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中介机构反馈意见回复</a:t>
              </a:r>
            </a:p>
          </p:txBody>
        </p:sp>
        <p:sp>
          <p:nvSpPr>
            <p:cNvPr id="52271" name="Line 52"/>
            <p:cNvSpPr>
              <a:spLocks noChangeShapeType="1"/>
            </p:cNvSpPr>
            <p:nvPr/>
          </p:nvSpPr>
          <p:spPr bwMode="auto">
            <a:xfrm flipV="1">
              <a:off x="3651" y="2115"/>
              <a:ext cx="0" cy="680"/>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72" name="Text Box 53"/>
            <p:cNvSpPr txBox="1">
              <a:spLocks noChangeArrowheads="1"/>
            </p:cNvSpPr>
            <p:nvPr/>
          </p:nvSpPr>
          <p:spPr bwMode="auto">
            <a:xfrm>
              <a:off x="3198" y="2840"/>
              <a:ext cx="635" cy="310"/>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通过证监会发审会审核</a:t>
              </a:r>
            </a:p>
          </p:txBody>
        </p:sp>
        <p:sp>
          <p:nvSpPr>
            <p:cNvPr id="52273" name="Line 54"/>
            <p:cNvSpPr>
              <a:spLocks noChangeShapeType="1"/>
            </p:cNvSpPr>
            <p:nvPr/>
          </p:nvSpPr>
          <p:spPr bwMode="auto">
            <a:xfrm>
              <a:off x="3969" y="1706"/>
              <a:ext cx="0" cy="409"/>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74" name="Text Box 55"/>
            <p:cNvSpPr txBox="1">
              <a:spLocks noChangeArrowheads="1"/>
            </p:cNvSpPr>
            <p:nvPr/>
          </p:nvSpPr>
          <p:spPr bwMode="auto">
            <a:xfrm>
              <a:off x="2381" y="1525"/>
              <a:ext cx="680" cy="186"/>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证监会反馈</a:t>
              </a:r>
            </a:p>
          </p:txBody>
        </p:sp>
        <p:sp>
          <p:nvSpPr>
            <p:cNvPr id="52275" name="Line 56"/>
            <p:cNvSpPr>
              <a:spLocks noChangeShapeType="1"/>
            </p:cNvSpPr>
            <p:nvPr/>
          </p:nvSpPr>
          <p:spPr bwMode="auto">
            <a:xfrm>
              <a:off x="3969" y="1706"/>
              <a:ext cx="0" cy="409"/>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76" name="Text Box 57"/>
            <p:cNvSpPr txBox="1">
              <a:spLocks noChangeArrowheads="1"/>
            </p:cNvSpPr>
            <p:nvPr/>
          </p:nvSpPr>
          <p:spPr bwMode="auto">
            <a:xfrm>
              <a:off x="3651" y="1481"/>
              <a:ext cx="680" cy="186"/>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发行核准</a:t>
              </a:r>
            </a:p>
          </p:txBody>
        </p:sp>
        <p:sp>
          <p:nvSpPr>
            <p:cNvPr id="52277" name="Line 58"/>
            <p:cNvSpPr>
              <a:spLocks noChangeShapeType="1"/>
            </p:cNvSpPr>
            <p:nvPr/>
          </p:nvSpPr>
          <p:spPr bwMode="auto">
            <a:xfrm>
              <a:off x="4332" y="1480"/>
              <a:ext cx="0" cy="635"/>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78" name="Text Box 59"/>
            <p:cNvSpPr txBox="1">
              <a:spLocks noChangeArrowheads="1"/>
            </p:cNvSpPr>
            <p:nvPr/>
          </p:nvSpPr>
          <p:spPr bwMode="auto">
            <a:xfrm>
              <a:off x="4014" y="1298"/>
              <a:ext cx="680" cy="186"/>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询价并路演</a:t>
              </a:r>
            </a:p>
          </p:txBody>
        </p:sp>
        <p:sp>
          <p:nvSpPr>
            <p:cNvPr id="52279" name="Line 60"/>
            <p:cNvSpPr>
              <a:spLocks noChangeShapeType="1"/>
            </p:cNvSpPr>
            <p:nvPr/>
          </p:nvSpPr>
          <p:spPr bwMode="auto">
            <a:xfrm flipV="1">
              <a:off x="4604" y="2115"/>
              <a:ext cx="0" cy="362"/>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80" name="Text Box 61"/>
            <p:cNvSpPr txBox="1">
              <a:spLocks noChangeArrowheads="1"/>
            </p:cNvSpPr>
            <p:nvPr/>
          </p:nvSpPr>
          <p:spPr bwMode="auto">
            <a:xfrm>
              <a:off x="1655" y="2523"/>
              <a:ext cx="544" cy="187"/>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辅导验收</a:t>
              </a:r>
            </a:p>
          </p:txBody>
        </p:sp>
        <p:sp>
          <p:nvSpPr>
            <p:cNvPr id="52281" name="Text Box 62"/>
            <p:cNvSpPr txBox="1">
              <a:spLocks noChangeArrowheads="1"/>
            </p:cNvSpPr>
            <p:nvPr/>
          </p:nvSpPr>
          <p:spPr bwMode="auto">
            <a:xfrm>
              <a:off x="4377" y="2523"/>
              <a:ext cx="544" cy="311"/>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网下及网上发行</a:t>
              </a:r>
            </a:p>
          </p:txBody>
        </p:sp>
        <p:sp>
          <p:nvSpPr>
            <p:cNvPr id="52282" name="Line 63"/>
            <p:cNvSpPr>
              <a:spLocks noChangeShapeType="1"/>
            </p:cNvSpPr>
            <p:nvPr/>
          </p:nvSpPr>
          <p:spPr bwMode="auto">
            <a:xfrm>
              <a:off x="4694" y="1706"/>
              <a:ext cx="0" cy="409"/>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83" name="Text Box 64"/>
            <p:cNvSpPr txBox="1">
              <a:spLocks noChangeArrowheads="1"/>
            </p:cNvSpPr>
            <p:nvPr/>
          </p:nvSpPr>
          <p:spPr bwMode="auto">
            <a:xfrm>
              <a:off x="4377" y="1481"/>
              <a:ext cx="680" cy="186"/>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验资</a:t>
              </a:r>
            </a:p>
          </p:txBody>
        </p:sp>
        <p:sp>
          <p:nvSpPr>
            <p:cNvPr id="52284" name="Line 65"/>
            <p:cNvSpPr>
              <a:spLocks noChangeShapeType="1"/>
            </p:cNvSpPr>
            <p:nvPr/>
          </p:nvSpPr>
          <p:spPr bwMode="auto">
            <a:xfrm>
              <a:off x="4967" y="1706"/>
              <a:ext cx="0" cy="409"/>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85" name="Text Box 66"/>
            <p:cNvSpPr txBox="1">
              <a:spLocks noChangeArrowheads="1"/>
            </p:cNvSpPr>
            <p:nvPr/>
          </p:nvSpPr>
          <p:spPr bwMode="auto">
            <a:xfrm>
              <a:off x="4694" y="1525"/>
              <a:ext cx="680" cy="186"/>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上市申请</a:t>
              </a:r>
            </a:p>
          </p:txBody>
        </p:sp>
        <p:sp>
          <p:nvSpPr>
            <p:cNvPr id="52286" name="Line 67"/>
            <p:cNvSpPr>
              <a:spLocks noChangeShapeType="1"/>
            </p:cNvSpPr>
            <p:nvPr/>
          </p:nvSpPr>
          <p:spPr bwMode="auto">
            <a:xfrm flipV="1">
              <a:off x="5148" y="2115"/>
              <a:ext cx="0" cy="362"/>
            </a:xfrm>
            <a:prstGeom prst="line">
              <a:avLst/>
            </a:prstGeom>
            <a:noFill/>
            <a:ln w="9525" cap="rnd">
              <a:solidFill>
                <a:srgbClr val="0000FF"/>
              </a:solidFill>
              <a:prstDash val="sysDot"/>
              <a:round/>
              <a:headEnd/>
              <a:tailEnd type="triangle" w="med" len="med"/>
            </a:ln>
          </p:spPr>
          <p:txBody>
            <a:bodyPr>
              <a:spAutoFit/>
            </a:bodyPr>
            <a:lstStyle/>
            <a:p>
              <a:endParaRPr lang="zh-CN" altLang="en-US"/>
            </a:p>
          </p:txBody>
        </p:sp>
        <p:sp>
          <p:nvSpPr>
            <p:cNvPr id="52287" name="Text Box 68"/>
            <p:cNvSpPr txBox="1">
              <a:spLocks noChangeArrowheads="1"/>
            </p:cNvSpPr>
            <p:nvPr/>
          </p:nvSpPr>
          <p:spPr bwMode="auto">
            <a:xfrm>
              <a:off x="1655" y="2523"/>
              <a:ext cx="544" cy="187"/>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辅导验收</a:t>
              </a:r>
            </a:p>
          </p:txBody>
        </p:sp>
        <p:sp>
          <p:nvSpPr>
            <p:cNvPr id="52288" name="Text Box 69"/>
            <p:cNvSpPr txBox="1">
              <a:spLocks noChangeArrowheads="1"/>
            </p:cNvSpPr>
            <p:nvPr/>
          </p:nvSpPr>
          <p:spPr bwMode="auto">
            <a:xfrm>
              <a:off x="4876" y="2523"/>
              <a:ext cx="544" cy="187"/>
            </a:xfrm>
            <a:prstGeom prst="rect">
              <a:avLst/>
            </a:prstGeom>
            <a:noFill/>
            <a:ln w="9525">
              <a:noFill/>
              <a:miter lim="800000"/>
              <a:headEnd/>
              <a:tailEnd/>
            </a:ln>
          </p:spPr>
          <p:txBody>
            <a:bodyPr>
              <a:spAutoFit/>
            </a:bodyPr>
            <a:lstStyle/>
            <a:p>
              <a:pPr algn="ctr">
                <a:spcBef>
                  <a:spcPct val="50000"/>
                </a:spcBef>
              </a:pPr>
              <a:r>
                <a:rPr kumimoji="1" lang="zh-CN" altLang="en-US" sz="1200" b="0">
                  <a:solidFill>
                    <a:schemeClr val="tx1"/>
                  </a:solidFill>
                  <a:latin typeface="Times New Roman" pitchFamily="18" charset="0"/>
                </a:rPr>
                <a:t>挂牌上市</a:t>
              </a:r>
            </a:p>
          </p:txBody>
        </p:sp>
        <p:sp>
          <p:nvSpPr>
            <p:cNvPr id="52289" name="Line 70"/>
            <p:cNvSpPr>
              <a:spLocks noChangeShapeType="1"/>
            </p:cNvSpPr>
            <p:nvPr/>
          </p:nvSpPr>
          <p:spPr bwMode="auto">
            <a:xfrm>
              <a:off x="612" y="3249"/>
              <a:ext cx="4672" cy="0"/>
            </a:xfrm>
            <a:prstGeom prst="line">
              <a:avLst/>
            </a:prstGeom>
            <a:noFill/>
            <a:ln w="9525">
              <a:solidFill>
                <a:schemeClr val="tx1"/>
              </a:solidFill>
              <a:round/>
              <a:headEnd/>
              <a:tailEnd/>
            </a:ln>
          </p:spPr>
          <p:txBody>
            <a:bodyPr>
              <a:spAutoFit/>
            </a:bodyPr>
            <a:lstStyle/>
            <a:p>
              <a:endParaRPr lang="zh-CN" altLang="en-US"/>
            </a:p>
          </p:txBody>
        </p:sp>
        <p:sp>
          <p:nvSpPr>
            <p:cNvPr id="52290" name="Line 71"/>
            <p:cNvSpPr>
              <a:spLocks noChangeShapeType="1"/>
            </p:cNvSpPr>
            <p:nvPr/>
          </p:nvSpPr>
          <p:spPr bwMode="auto">
            <a:xfrm>
              <a:off x="612" y="3249"/>
              <a:ext cx="0" cy="45"/>
            </a:xfrm>
            <a:prstGeom prst="line">
              <a:avLst/>
            </a:prstGeom>
            <a:noFill/>
            <a:ln w="9525">
              <a:solidFill>
                <a:schemeClr val="tx1"/>
              </a:solidFill>
              <a:round/>
              <a:headEnd/>
              <a:tailEnd/>
            </a:ln>
          </p:spPr>
          <p:txBody>
            <a:bodyPr>
              <a:spAutoFit/>
            </a:bodyPr>
            <a:lstStyle/>
            <a:p>
              <a:endParaRPr lang="zh-CN" altLang="en-US"/>
            </a:p>
          </p:txBody>
        </p:sp>
        <p:sp>
          <p:nvSpPr>
            <p:cNvPr id="52291" name="Line 72"/>
            <p:cNvSpPr>
              <a:spLocks noChangeShapeType="1"/>
            </p:cNvSpPr>
            <p:nvPr/>
          </p:nvSpPr>
          <p:spPr bwMode="auto">
            <a:xfrm>
              <a:off x="5284" y="3249"/>
              <a:ext cx="0" cy="45"/>
            </a:xfrm>
            <a:prstGeom prst="line">
              <a:avLst/>
            </a:prstGeom>
            <a:noFill/>
            <a:ln w="9525">
              <a:solidFill>
                <a:schemeClr val="tx1"/>
              </a:solidFill>
              <a:round/>
              <a:headEnd/>
              <a:tailEnd/>
            </a:ln>
          </p:spPr>
          <p:txBody>
            <a:bodyPr>
              <a:spAutoFit/>
            </a:bodyPr>
            <a:lstStyle/>
            <a:p>
              <a:endParaRPr lang="zh-CN" altLang="en-US"/>
            </a:p>
          </p:txBody>
        </p:sp>
        <p:sp>
          <p:nvSpPr>
            <p:cNvPr id="52292" name="AutoShape 73"/>
            <p:cNvSpPr>
              <a:spLocks/>
            </p:cNvSpPr>
            <p:nvPr/>
          </p:nvSpPr>
          <p:spPr bwMode="auto">
            <a:xfrm rot="5412286">
              <a:off x="2880" y="1026"/>
              <a:ext cx="136" cy="4672"/>
            </a:xfrm>
            <a:prstGeom prst="rightBrace">
              <a:avLst>
                <a:gd name="adj1" fmla="val 286275"/>
                <a:gd name="adj2" fmla="val 51324"/>
              </a:avLst>
            </a:prstGeom>
            <a:noFill/>
            <a:ln w="9525">
              <a:solidFill>
                <a:schemeClr val="tx1"/>
              </a:solidFill>
              <a:round/>
              <a:headEnd/>
              <a:tailEnd/>
            </a:ln>
          </p:spPr>
          <p:txBody>
            <a:bodyPr anchor="ctr">
              <a:spAutoFit/>
            </a:bodyPr>
            <a:lstStyle/>
            <a:p>
              <a:pPr algn="ctr">
                <a:spcBef>
                  <a:spcPct val="50000"/>
                </a:spcBef>
              </a:pPr>
              <a:endParaRPr lang="zh-CN" altLang="en-US"/>
            </a:p>
          </p:txBody>
        </p:sp>
        <p:sp>
          <p:nvSpPr>
            <p:cNvPr id="52293" name="Text Box 74"/>
            <p:cNvSpPr txBox="1">
              <a:spLocks noChangeArrowheads="1"/>
            </p:cNvSpPr>
            <p:nvPr/>
          </p:nvSpPr>
          <p:spPr bwMode="auto">
            <a:xfrm>
              <a:off x="1338" y="3476"/>
              <a:ext cx="2948" cy="206"/>
            </a:xfrm>
            <a:prstGeom prst="rect">
              <a:avLst/>
            </a:prstGeom>
            <a:noFill/>
            <a:ln w="9525">
              <a:noFill/>
              <a:miter lim="800000"/>
              <a:headEnd/>
              <a:tailEnd/>
            </a:ln>
          </p:spPr>
          <p:txBody>
            <a:bodyPr>
              <a:spAutoFit/>
            </a:bodyPr>
            <a:lstStyle/>
            <a:p>
              <a:pPr algn="ctr">
                <a:spcBef>
                  <a:spcPct val="50000"/>
                </a:spcBef>
              </a:pPr>
              <a:r>
                <a:rPr kumimoji="1" lang="zh-CN" altLang="en-US" sz="1400">
                  <a:solidFill>
                    <a:schemeClr val="tx1"/>
                  </a:solidFill>
                  <a:latin typeface="Times New Roman" pitchFamily="18" charset="0"/>
                </a:rPr>
                <a:t>估计周期为</a:t>
              </a:r>
              <a:r>
                <a:rPr kumimoji="1" lang="en-US" altLang="zh-CN" sz="1400">
                  <a:solidFill>
                    <a:schemeClr val="tx1"/>
                  </a:solidFill>
                  <a:latin typeface="Times New Roman" pitchFamily="18" charset="0"/>
                </a:rPr>
                <a:t>6</a:t>
              </a:r>
              <a:r>
                <a:rPr kumimoji="1" lang="zh-CN" altLang="en-US" sz="1400">
                  <a:solidFill>
                    <a:schemeClr val="tx1"/>
                  </a:solidFill>
                  <a:latin typeface="Times New Roman" pitchFamily="18" charset="0"/>
                </a:rPr>
                <a:t>～</a:t>
              </a:r>
              <a:r>
                <a:rPr kumimoji="1" lang="en-US" altLang="zh-CN" sz="1400">
                  <a:solidFill>
                    <a:schemeClr val="tx1"/>
                  </a:solidFill>
                  <a:latin typeface="Times New Roman" pitchFamily="18" charset="0"/>
                </a:rPr>
                <a:t>10</a:t>
              </a:r>
              <a:r>
                <a:rPr kumimoji="1" lang="zh-CN" altLang="en-US" sz="1400">
                  <a:solidFill>
                    <a:schemeClr val="tx1"/>
                  </a:solidFill>
                  <a:latin typeface="Times New Roman" pitchFamily="18" charset="0"/>
                </a:rPr>
                <a:t>个月，其中申报后的周期约为</a:t>
              </a:r>
              <a:r>
                <a:rPr kumimoji="1" lang="en-US" altLang="zh-CN" sz="1400">
                  <a:solidFill>
                    <a:schemeClr val="tx1"/>
                  </a:solidFill>
                  <a:latin typeface="Times New Roman" pitchFamily="18" charset="0"/>
                </a:rPr>
                <a:t>3</a:t>
              </a:r>
              <a:r>
                <a:rPr kumimoji="1" lang="zh-CN" altLang="en-US" sz="1400">
                  <a:solidFill>
                    <a:schemeClr val="tx1"/>
                  </a:solidFill>
                  <a:latin typeface="Times New Roman" pitchFamily="18" charset="0"/>
                </a:rPr>
                <a:t>～</a:t>
              </a:r>
              <a:r>
                <a:rPr kumimoji="1" lang="en-US" altLang="zh-CN" sz="1400">
                  <a:solidFill>
                    <a:schemeClr val="tx1"/>
                  </a:solidFill>
                  <a:latin typeface="Times New Roman" pitchFamily="18" charset="0"/>
                </a:rPr>
                <a:t>5</a:t>
              </a:r>
              <a:r>
                <a:rPr kumimoji="1" lang="zh-CN" altLang="en-US" sz="1400">
                  <a:solidFill>
                    <a:schemeClr val="tx1"/>
                  </a:solidFill>
                  <a:latin typeface="Times New Roman" pitchFamily="18" charset="0"/>
                </a:rPr>
                <a:t>个月</a:t>
              </a:r>
            </a:p>
          </p:txBody>
        </p:sp>
        <p:sp>
          <p:nvSpPr>
            <p:cNvPr id="52294" name="Text Box 75"/>
            <p:cNvSpPr txBox="1">
              <a:spLocks noChangeArrowheads="1"/>
            </p:cNvSpPr>
            <p:nvPr/>
          </p:nvSpPr>
          <p:spPr bwMode="auto">
            <a:xfrm>
              <a:off x="521" y="754"/>
              <a:ext cx="1588" cy="207"/>
            </a:xfrm>
            <a:prstGeom prst="rect">
              <a:avLst/>
            </a:prstGeom>
            <a:solidFill>
              <a:schemeClr val="accent2"/>
            </a:solidFill>
            <a:ln w="9525">
              <a:noFill/>
              <a:miter lim="800000"/>
              <a:headEnd/>
              <a:tailEnd/>
            </a:ln>
          </p:spPr>
          <p:txBody>
            <a:bodyPr>
              <a:spAutoFit/>
            </a:bodyPr>
            <a:lstStyle/>
            <a:p>
              <a:pPr algn="ctr">
                <a:spcBef>
                  <a:spcPct val="50000"/>
                </a:spcBef>
              </a:pPr>
              <a:r>
                <a:rPr kumimoji="1" lang="zh-CN" altLang="en-US" sz="1400">
                  <a:solidFill>
                    <a:schemeClr val="bg1"/>
                  </a:solidFill>
                  <a:latin typeface="Times New Roman" pitchFamily="18" charset="0"/>
                </a:rPr>
                <a:t>改制及辅导</a:t>
              </a:r>
            </a:p>
          </p:txBody>
        </p:sp>
        <p:sp>
          <p:nvSpPr>
            <p:cNvPr id="52295" name="Text Box 76"/>
            <p:cNvSpPr txBox="1">
              <a:spLocks noChangeArrowheads="1"/>
            </p:cNvSpPr>
            <p:nvPr/>
          </p:nvSpPr>
          <p:spPr bwMode="auto">
            <a:xfrm>
              <a:off x="2154" y="754"/>
              <a:ext cx="1588" cy="207"/>
            </a:xfrm>
            <a:prstGeom prst="rect">
              <a:avLst/>
            </a:prstGeom>
            <a:solidFill>
              <a:schemeClr val="accent2"/>
            </a:solidFill>
            <a:ln w="9525">
              <a:noFill/>
              <a:miter lim="800000"/>
              <a:headEnd/>
              <a:tailEnd/>
            </a:ln>
          </p:spPr>
          <p:txBody>
            <a:bodyPr>
              <a:spAutoFit/>
            </a:bodyPr>
            <a:lstStyle/>
            <a:p>
              <a:pPr algn="ctr">
                <a:spcBef>
                  <a:spcPct val="50000"/>
                </a:spcBef>
              </a:pPr>
              <a:r>
                <a:rPr kumimoji="1" lang="zh-CN" altLang="en-US" sz="1400">
                  <a:solidFill>
                    <a:schemeClr val="bg1"/>
                  </a:solidFill>
                  <a:latin typeface="Times New Roman" pitchFamily="18" charset="0"/>
                </a:rPr>
                <a:t>改制及辅导</a:t>
              </a:r>
            </a:p>
          </p:txBody>
        </p:sp>
        <p:sp>
          <p:nvSpPr>
            <p:cNvPr id="52296" name="Text Box 77"/>
            <p:cNvSpPr txBox="1">
              <a:spLocks noChangeArrowheads="1"/>
            </p:cNvSpPr>
            <p:nvPr/>
          </p:nvSpPr>
          <p:spPr bwMode="auto">
            <a:xfrm>
              <a:off x="2200" y="754"/>
              <a:ext cx="1588" cy="207"/>
            </a:xfrm>
            <a:prstGeom prst="rect">
              <a:avLst/>
            </a:prstGeom>
            <a:solidFill>
              <a:schemeClr val="accent2"/>
            </a:solidFill>
            <a:ln w="9525">
              <a:noFill/>
              <a:miter lim="800000"/>
              <a:headEnd/>
              <a:tailEnd/>
            </a:ln>
          </p:spPr>
          <p:txBody>
            <a:bodyPr>
              <a:spAutoFit/>
            </a:bodyPr>
            <a:lstStyle/>
            <a:p>
              <a:pPr algn="ctr">
                <a:spcBef>
                  <a:spcPct val="50000"/>
                </a:spcBef>
              </a:pPr>
              <a:r>
                <a:rPr kumimoji="1" lang="zh-CN" altLang="en-US" sz="1400">
                  <a:solidFill>
                    <a:schemeClr val="bg1"/>
                  </a:solidFill>
                  <a:latin typeface="Times New Roman" pitchFamily="18" charset="0"/>
                </a:rPr>
                <a:t>申报及审核</a:t>
              </a:r>
            </a:p>
          </p:txBody>
        </p:sp>
        <p:sp>
          <p:nvSpPr>
            <p:cNvPr id="52297" name="Text Box 78"/>
            <p:cNvSpPr txBox="1">
              <a:spLocks noChangeArrowheads="1"/>
            </p:cNvSpPr>
            <p:nvPr/>
          </p:nvSpPr>
          <p:spPr bwMode="auto">
            <a:xfrm>
              <a:off x="3833" y="754"/>
              <a:ext cx="1496" cy="207"/>
            </a:xfrm>
            <a:prstGeom prst="rect">
              <a:avLst/>
            </a:prstGeom>
            <a:solidFill>
              <a:schemeClr val="accent2"/>
            </a:solidFill>
            <a:ln w="9525">
              <a:noFill/>
              <a:miter lim="800000"/>
              <a:headEnd/>
              <a:tailEnd/>
            </a:ln>
          </p:spPr>
          <p:txBody>
            <a:bodyPr>
              <a:spAutoFit/>
            </a:bodyPr>
            <a:lstStyle/>
            <a:p>
              <a:pPr algn="ctr">
                <a:spcBef>
                  <a:spcPct val="50000"/>
                </a:spcBef>
              </a:pPr>
              <a:r>
                <a:rPr kumimoji="1" lang="zh-CN" altLang="en-US" sz="1400">
                  <a:solidFill>
                    <a:schemeClr val="bg1"/>
                  </a:solidFill>
                  <a:latin typeface="Times New Roman" pitchFamily="18" charset="0"/>
                </a:rPr>
                <a:t>发行及上市</a:t>
              </a:r>
            </a:p>
          </p:txBody>
        </p:sp>
        <p:sp>
          <p:nvSpPr>
            <p:cNvPr id="52298" name="Text Box 79"/>
            <p:cNvSpPr txBox="1">
              <a:spLocks noChangeArrowheads="1"/>
            </p:cNvSpPr>
            <p:nvPr/>
          </p:nvSpPr>
          <p:spPr bwMode="auto">
            <a:xfrm>
              <a:off x="476" y="3793"/>
              <a:ext cx="1769" cy="193"/>
            </a:xfrm>
            <a:prstGeom prst="rect">
              <a:avLst/>
            </a:prstGeom>
            <a:solidFill>
              <a:srgbClr val="FFFF99"/>
            </a:solidFill>
            <a:ln w="9525">
              <a:solidFill>
                <a:srgbClr val="003399"/>
              </a:solidFill>
              <a:miter lim="800000"/>
              <a:headEnd/>
              <a:tailEnd/>
            </a:ln>
          </p:spPr>
          <p:txBody>
            <a:bodyPr>
              <a:spAutoFit/>
            </a:bodyPr>
            <a:lstStyle/>
            <a:p>
              <a:pPr>
                <a:spcBef>
                  <a:spcPct val="50000"/>
                </a:spcBef>
                <a:buClr>
                  <a:schemeClr val="accent2"/>
                </a:buClr>
                <a:buFont typeface="Wingdings" pitchFamily="2" charset="2"/>
                <a:buChar char="p"/>
              </a:pPr>
              <a:r>
                <a:rPr kumimoji="1" lang="zh-CN" altLang="en-US" sz="1200" b="0">
                  <a:solidFill>
                    <a:schemeClr val="tx1"/>
                  </a:solidFill>
                  <a:latin typeface="Times New Roman" pitchFamily="18" charset="0"/>
                </a:rPr>
                <a:t>步骤较多，但并非想象中的那么复杂</a:t>
              </a:r>
            </a:p>
          </p:txBody>
        </p:sp>
        <p:sp>
          <p:nvSpPr>
            <p:cNvPr id="52299" name="Text Box 80"/>
            <p:cNvSpPr txBox="1">
              <a:spLocks noChangeArrowheads="1"/>
            </p:cNvSpPr>
            <p:nvPr/>
          </p:nvSpPr>
          <p:spPr bwMode="auto">
            <a:xfrm>
              <a:off x="2290" y="3793"/>
              <a:ext cx="1089" cy="193"/>
            </a:xfrm>
            <a:prstGeom prst="rect">
              <a:avLst/>
            </a:prstGeom>
            <a:solidFill>
              <a:srgbClr val="FFFF99"/>
            </a:solidFill>
            <a:ln w="9525">
              <a:solidFill>
                <a:srgbClr val="003399"/>
              </a:solidFill>
              <a:miter lim="800000"/>
              <a:headEnd/>
              <a:tailEnd/>
            </a:ln>
          </p:spPr>
          <p:txBody>
            <a:bodyPr>
              <a:spAutoFit/>
            </a:bodyPr>
            <a:lstStyle/>
            <a:p>
              <a:pPr>
                <a:spcBef>
                  <a:spcPct val="50000"/>
                </a:spcBef>
                <a:buClr>
                  <a:schemeClr val="accent2"/>
                </a:buClr>
                <a:buFont typeface="Wingdings" pitchFamily="2" charset="2"/>
                <a:buChar char="p"/>
              </a:pPr>
              <a:r>
                <a:rPr kumimoji="1" lang="zh-CN" altLang="en-US" sz="1200" b="0">
                  <a:solidFill>
                    <a:schemeClr val="tx1"/>
                  </a:solidFill>
                  <a:latin typeface="Times New Roman" pitchFamily="18" charset="0"/>
                </a:rPr>
                <a:t>依靠中介机构的作用</a:t>
              </a:r>
            </a:p>
          </p:txBody>
        </p:sp>
        <p:sp>
          <p:nvSpPr>
            <p:cNvPr id="52300" name="Text Box 81"/>
            <p:cNvSpPr txBox="1">
              <a:spLocks noChangeArrowheads="1"/>
            </p:cNvSpPr>
            <p:nvPr/>
          </p:nvSpPr>
          <p:spPr bwMode="auto">
            <a:xfrm>
              <a:off x="3470" y="3793"/>
              <a:ext cx="1905" cy="193"/>
            </a:xfrm>
            <a:prstGeom prst="rect">
              <a:avLst/>
            </a:prstGeom>
            <a:solidFill>
              <a:srgbClr val="FFFF99"/>
            </a:solidFill>
            <a:ln w="9525">
              <a:solidFill>
                <a:srgbClr val="003399"/>
              </a:solidFill>
              <a:miter lim="800000"/>
              <a:headEnd/>
              <a:tailEnd/>
            </a:ln>
          </p:spPr>
          <p:txBody>
            <a:bodyPr>
              <a:spAutoFit/>
            </a:bodyPr>
            <a:lstStyle/>
            <a:p>
              <a:pPr>
                <a:spcBef>
                  <a:spcPct val="50000"/>
                </a:spcBef>
                <a:buClr>
                  <a:schemeClr val="accent2"/>
                </a:buClr>
                <a:buFont typeface="Wingdings" pitchFamily="2" charset="2"/>
                <a:buChar char="p"/>
              </a:pPr>
              <a:r>
                <a:rPr kumimoji="1" lang="zh-CN" altLang="en-US" sz="1200" b="0">
                  <a:solidFill>
                    <a:schemeClr val="tx1"/>
                  </a:solidFill>
                  <a:latin typeface="Times New Roman" pitchFamily="18" charset="0"/>
                </a:rPr>
                <a:t>企业的规范程度对时间周期影响较大</a:t>
              </a:r>
            </a:p>
          </p:txBody>
        </p:sp>
      </p:grpSp>
      <p:sp>
        <p:nvSpPr>
          <p:cNvPr id="217173" name="Text Box 85"/>
          <p:cNvSpPr txBox="1">
            <a:spLocks noChangeArrowheads="1"/>
          </p:cNvSpPr>
          <p:nvPr/>
        </p:nvSpPr>
        <p:spPr bwMode="auto">
          <a:xfrm>
            <a:off x="0" y="785813"/>
            <a:ext cx="1871663" cy="396875"/>
          </a:xfrm>
          <a:prstGeom prst="rect">
            <a:avLst/>
          </a:prstGeom>
          <a:gradFill rotWithShape="1">
            <a:gsLst>
              <a:gs pos="0">
                <a:srgbClr val="5100C8">
                  <a:alpha val="89999"/>
                </a:srgbClr>
              </a:gs>
              <a:gs pos="100000">
                <a:srgbClr val="6600FF">
                  <a:alpha val="75000"/>
                </a:srgbClr>
              </a:gs>
            </a:gsLst>
            <a:lin ang="0" scaled="1"/>
          </a:gradFill>
          <a:ln w="9525" algn="ctr">
            <a:noFill/>
            <a:miter lim="800000"/>
            <a:headEnd/>
            <a:tailEnd/>
          </a:ln>
          <a:effectLst>
            <a:outerShdw dist="53882" dir="18900000" algn="ctr" rotWithShape="0">
              <a:schemeClr val="bg2">
                <a:alpha val="50000"/>
              </a:schemeClr>
            </a:outerShdw>
          </a:effectLst>
        </p:spPr>
        <p:txBody>
          <a:bodyPr>
            <a:spAutoFit/>
          </a:bodyPr>
          <a:lstStyle/>
          <a:p>
            <a:pPr algn="r">
              <a:spcBef>
                <a:spcPct val="50000"/>
              </a:spcBef>
              <a:defRPr/>
            </a:pPr>
            <a:r>
              <a:rPr kumimoji="1" lang="en-US" altLang="zh-CN" sz="2000" dirty="0">
                <a:solidFill>
                  <a:srgbClr val="F79403"/>
                </a:solidFill>
                <a:latin typeface="楷体_GB2312" pitchFamily="49" charset="-122"/>
              </a:rPr>
              <a:t>IPO</a:t>
            </a:r>
            <a:r>
              <a:rPr kumimoji="1" lang="zh-CN" altLang="en-US" sz="2000" dirty="0">
                <a:solidFill>
                  <a:srgbClr val="F79403"/>
                </a:solidFill>
                <a:latin typeface="楷体_GB2312" pitchFamily="49" charset="-122"/>
              </a:rPr>
              <a:t>的基本程序</a:t>
            </a:r>
          </a:p>
        </p:txBody>
      </p:sp>
      <p:pic>
        <p:nvPicPr>
          <p:cNvPr id="52231"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52232" name="灯片编号占位符 3"/>
          <p:cNvSpPr txBox="1">
            <a:spLocks/>
          </p:cNvSpPr>
          <p:nvPr/>
        </p:nvSpPr>
        <p:spPr bwMode="auto">
          <a:xfrm>
            <a:off x="6858000" y="6429375"/>
            <a:ext cx="2286000" cy="428625"/>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95288" y="1125538"/>
            <a:ext cx="8424862" cy="5303837"/>
            <a:chOff x="453" y="861"/>
            <a:chExt cx="5570" cy="3249"/>
          </a:xfrm>
        </p:grpSpPr>
        <p:sp>
          <p:nvSpPr>
            <p:cNvPr id="346115" name="Rectangle 3"/>
            <p:cNvSpPr>
              <a:spLocks noChangeArrowheads="1"/>
            </p:cNvSpPr>
            <p:nvPr/>
          </p:nvSpPr>
          <p:spPr bwMode="auto">
            <a:xfrm>
              <a:off x="3202" y="1908"/>
              <a:ext cx="232" cy="137"/>
            </a:xfrm>
            <a:prstGeom prst="rect">
              <a:avLst/>
            </a:prstGeom>
            <a:solidFill>
              <a:schemeClr val="tx2"/>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16" name="Rectangle 4"/>
            <p:cNvSpPr>
              <a:spLocks noChangeArrowheads="1"/>
            </p:cNvSpPr>
            <p:nvPr/>
          </p:nvSpPr>
          <p:spPr bwMode="auto">
            <a:xfrm>
              <a:off x="453" y="1178"/>
              <a:ext cx="157" cy="2932"/>
            </a:xfrm>
            <a:prstGeom prst="rect">
              <a:avLst/>
            </a:prstGeom>
            <a:gradFill rotWithShape="1">
              <a:gsLst>
                <a:gs pos="0">
                  <a:schemeClr val="hlink"/>
                </a:gs>
                <a:gs pos="100000">
                  <a:srgbClr val="800000"/>
                </a:gs>
              </a:gsLst>
              <a:lin ang="5400000" scaled="1"/>
            </a:gradFill>
            <a:ln w="9525" algn="ctr">
              <a:noFill/>
              <a:miter lim="800000"/>
              <a:headEnd/>
              <a:tailEnd/>
            </a:ln>
            <a:effectLst>
              <a:outerShdw dist="35921" dir="2700000" algn="ctr" rotWithShape="0">
                <a:schemeClr val="bg2"/>
              </a:outerShdw>
            </a:effectLst>
          </p:spPr>
          <p:txBody>
            <a:bodyPr lIns="0" tIns="36000" rIns="0" bIns="72000" anchor="ctr"/>
            <a:lstStyle/>
            <a:p>
              <a:pPr algn="ctr" fontAlgn="ctr">
                <a:defRPr/>
              </a:pPr>
              <a:endParaRPr lang="zh-CN" altLang="zh-CN" sz="2000">
                <a:solidFill>
                  <a:schemeClr val="tx1"/>
                </a:solidFill>
                <a:latin typeface="楷体_GB2312" pitchFamily="49" charset="-122"/>
                <a:ea typeface="黑体" pitchFamily="2" charset="-122"/>
              </a:endParaRPr>
            </a:p>
          </p:txBody>
        </p:sp>
        <p:sp>
          <p:nvSpPr>
            <p:cNvPr id="346117" name="Rectangle 5"/>
            <p:cNvSpPr>
              <a:spLocks noChangeArrowheads="1"/>
            </p:cNvSpPr>
            <p:nvPr/>
          </p:nvSpPr>
          <p:spPr bwMode="auto">
            <a:xfrm>
              <a:off x="453" y="861"/>
              <a:ext cx="157" cy="255"/>
            </a:xfrm>
            <a:prstGeom prst="rect">
              <a:avLst/>
            </a:prstGeom>
            <a:solidFill>
              <a:srgbClr val="FF0000"/>
            </a:solidFill>
            <a:ln w="9525" algn="ctr">
              <a:noFill/>
              <a:miter lim="800000"/>
              <a:headEnd/>
              <a:tailEnd/>
            </a:ln>
            <a:effectLst>
              <a:outerShdw dist="35921" dir="2700000" algn="ctr" rotWithShape="0">
                <a:schemeClr val="bg2"/>
              </a:outerShdw>
            </a:effectLst>
          </p:spPr>
          <p:txBody>
            <a:bodyPr lIns="0" tIns="36000" rIns="0" bIns="72000" anchor="ctr"/>
            <a:lstStyle/>
            <a:p>
              <a:pPr algn="ctr">
                <a:buClr>
                  <a:schemeClr val="tx1"/>
                </a:buClr>
                <a:buSzPct val="75000"/>
                <a:buFont typeface="Wingdings" pitchFamily="2" charset="2"/>
                <a:buChar char="q"/>
                <a:defRPr/>
              </a:pPr>
              <a:endParaRPr lang="zh-CN" altLang="zh-CN" sz="1000" b="0">
                <a:solidFill>
                  <a:schemeClr val="bg1"/>
                </a:solidFill>
                <a:latin typeface="楷体_GB2312" pitchFamily="49" charset="-122"/>
              </a:endParaRPr>
            </a:p>
          </p:txBody>
        </p:sp>
        <p:sp>
          <p:nvSpPr>
            <p:cNvPr id="346118" name="Rectangle 6"/>
            <p:cNvSpPr>
              <a:spLocks noChangeArrowheads="1"/>
            </p:cNvSpPr>
            <p:nvPr/>
          </p:nvSpPr>
          <p:spPr bwMode="auto">
            <a:xfrm>
              <a:off x="1965" y="861"/>
              <a:ext cx="4047" cy="255"/>
            </a:xfrm>
            <a:prstGeom prst="rect">
              <a:avLst/>
            </a:prstGeom>
            <a:noFill/>
            <a:ln w="9525" algn="ctr">
              <a:noFill/>
              <a:miter lim="800000"/>
              <a:headEnd/>
              <a:tailEnd/>
            </a:ln>
            <a:effectLst>
              <a:outerShdw dist="35921" dir="2700000" algn="ctr" rotWithShape="0">
                <a:schemeClr val="bg2"/>
              </a:outerShdw>
            </a:effectLst>
          </p:spPr>
          <p:txBody>
            <a:bodyPr wrap="none" lIns="0" tIns="36000" rIns="0" bIns="72000" anchor="ctr"/>
            <a:lstStyle/>
            <a:p>
              <a:pPr algn="ctr">
                <a:defRPr/>
              </a:pPr>
              <a:endParaRPr lang="zh-CN" altLang="zh-CN" sz="2200">
                <a:solidFill>
                  <a:schemeClr val="tx1"/>
                </a:solidFill>
                <a:latin typeface="楷体_GB2312" pitchFamily="49" charset="-122"/>
              </a:endParaRPr>
            </a:p>
          </p:txBody>
        </p:sp>
        <p:sp>
          <p:nvSpPr>
            <p:cNvPr id="346119" name="Rectangle 7"/>
            <p:cNvSpPr>
              <a:spLocks noChangeArrowheads="1"/>
            </p:cNvSpPr>
            <p:nvPr/>
          </p:nvSpPr>
          <p:spPr bwMode="auto">
            <a:xfrm>
              <a:off x="610" y="861"/>
              <a:ext cx="1355" cy="255"/>
            </a:xfrm>
            <a:prstGeom prst="rect">
              <a:avLst/>
            </a:prstGeom>
            <a:noFill/>
            <a:ln w="9525" algn="ctr">
              <a:noFill/>
              <a:miter lim="800000"/>
              <a:headEnd/>
              <a:tailEnd/>
            </a:ln>
            <a:effectLst>
              <a:outerShdw dist="35921" dir="2700000" algn="ctr" rotWithShape="0">
                <a:schemeClr val="bg2"/>
              </a:outerShdw>
            </a:effectLst>
          </p:spPr>
          <p:txBody>
            <a:bodyPr lIns="72000" tIns="36000" rIns="72000" bIns="72000" anchor="ctr"/>
            <a:lstStyle/>
            <a:p>
              <a:pPr>
                <a:buClr>
                  <a:schemeClr val="tx1"/>
                </a:buClr>
                <a:buSzPct val="75000"/>
                <a:buFont typeface="Wingdings" pitchFamily="2" charset="2"/>
                <a:buChar char="q"/>
                <a:defRPr/>
              </a:pPr>
              <a:endParaRPr lang="zh-CN" altLang="zh-CN" sz="1500" b="0">
                <a:solidFill>
                  <a:srgbClr val="000066"/>
                </a:solidFill>
                <a:latin typeface="楷体_GB2312" pitchFamily="49" charset="-122"/>
              </a:endParaRPr>
            </a:p>
          </p:txBody>
        </p:sp>
        <p:sp>
          <p:nvSpPr>
            <p:cNvPr id="346120" name="Line 8"/>
            <p:cNvSpPr>
              <a:spLocks noChangeShapeType="1"/>
            </p:cNvSpPr>
            <p:nvPr/>
          </p:nvSpPr>
          <p:spPr bwMode="auto">
            <a:xfrm>
              <a:off x="6015" y="861"/>
              <a:ext cx="0" cy="317"/>
            </a:xfrm>
            <a:prstGeom prst="line">
              <a:avLst/>
            </a:prstGeom>
            <a:noFill/>
            <a:ln w="9525">
              <a:noFill/>
              <a:round/>
              <a:headEnd/>
              <a:tailEnd/>
            </a:ln>
            <a:effectLst>
              <a:outerShdw dist="35921" dir="2700000" algn="ctr" rotWithShape="0">
                <a:schemeClr val="bg2"/>
              </a:outerShdw>
            </a:effectLst>
          </p:spPr>
          <p:txBody>
            <a:bodyPr lIns="0" tIns="36000" rIns="0" bIns="72000" anchor="ctr"/>
            <a:lstStyle/>
            <a:p>
              <a:pPr algn="ctr">
                <a:spcBef>
                  <a:spcPct val="50000"/>
                </a:spcBef>
                <a:defRPr/>
              </a:pPr>
              <a:endParaRPr lang="zh-CN" altLang="en-US"/>
            </a:p>
          </p:txBody>
        </p:sp>
        <p:sp>
          <p:nvSpPr>
            <p:cNvPr id="346121" name="Rectangle 9"/>
            <p:cNvSpPr>
              <a:spLocks noChangeArrowheads="1"/>
            </p:cNvSpPr>
            <p:nvPr/>
          </p:nvSpPr>
          <p:spPr bwMode="auto">
            <a:xfrm>
              <a:off x="610" y="3435"/>
              <a:ext cx="1187" cy="317"/>
            </a:xfrm>
            <a:prstGeom prst="rect">
              <a:avLst/>
            </a:prstGeom>
            <a:noFill/>
            <a:ln w="9525" algn="ctr">
              <a:noFill/>
              <a:miter lim="800000"/>
              <a:headEnd/>
              <a:tailEnd/>
            </a:ln>
            <a:effectLst>
              <a:outerShdw dist="35921" dir="2700000" algn="ctr" rotWithShape="0">
                <a:schemeClr val="bg2"/>
              </a:outerShdw>
            </a:effectLst>
          </p:spPr>
          <p:txBody>
            <a:bodyPr wrap="none" lIns="72000" tIns="36000" rIns="72000" bIns="72000" anchor="ctr"/>
            <a:lstStyle/>
            <a:p>
              <a:pPr fontAlgn="ctr">
                <a:lnSpc>
                  <a:spcPct val="120000"/>
                </a:lnSpc>
                <a:spcBef>
                  <a:spcPct val="10000"/>
                </a:spcBef>
                <a:spcAft>
                  <a:spcPct val="10000"/>
                </a:spcAft>
                <a:defRPr/>
              </a:pPr>
              <a:endParaRPr lang="zh-CN" altLang="zh-CN" sz="2200">
                <a:solidFill>
                  <a:schemeClr val="tx1"/>
                </a:solidFill>
                <a:latin typeface="楷体_GB2312" pitchFamily="49" charset="-122"/>
              </a:endParaRPr>
            </a:p>
          </p:txBody>
        </p:sp>
        <p:sp>
          <p:nvSpPr>
            <p:cNvPr id="346122" name="Rectangle 10"/>
            <p:cNvSpPr>
              <a:spLocks noChangeArrowheads="1"/>
            </p:cNvSpPr>
            <p:nvPr/>
          </p:nvSpPr>
          <p:spPr bwMode="auto">
            <a:xfrm>
              <a:off x="610" y="3077"/>
              <a:ext cx="1187" cy="358"/>
            </a:xfrm>
            <a:prstGeom prst="rect">
              <a:avLst/>
            </a:prstGeom>
            <a:noFill/>
            <a:ln w="9525" algn="ctr">
              <a:noFill/>
              <a:miter lim="800000"/>
              <a:headEnd/>
              <a:tailEnd/>
            </a:ln>
            <a:effectLst>
              <a:outerShdw dist="35921" dir="2700000" algn="ctr" rotWithShape="0">
                <a:schemeClr val="bg2"/>
              </a:outerShdw>
            </a:effectLst>
          </p:spPr>
          <p:txBody>
            <a:bodyPr wrap="none" lIns="72000" tIns="36000" rIns="72000" bIns="72000" anchor="ctr"/>
            <a:lstStyle/>
            <a:p>
              <a:pPr fontAlgn="ctr">
                <a:lnSpc>
                  <a:spcPct val="120000"/>
                </a:lnSpc>
                <a:spcBef>
                  <a:spcPct val="10000"/>
                </a:spcBef>
                <a:spcAft>
                  <a:spcPct val="10000"/>
                </a:spcAft>
                <a:defRPr/>
              </a:pPr>
              <a:endParaRPr lang="zh-CN" altLang="zh-CN" sz="2200">
                <a:solidFill>
                  <a:schemeClr val="tx1"/>
                </a:solidFill>
                <a:latin typeface="楷体_GB2312" pitchFamily="49" charset="-122"/>
              </a:endParaRPr>
            </a:p>
          </p:txBody>
        </p:sp>
        <p:sp>
          <p:nvSpPr>
            <p:cNvPr id="346123" name="Rectangle 11"/>
            <p:cNvSpPr>
              <a:spLocks noChangeArrowheads="1"/>
            </p:cNvSpPr>
            <p:nvPr/>
          </p:nvSpPr>
          <p:spPr bwMode="auto">
            <a:xfrm>
              <a:off x="610" y="2761"/>
              <a:ext cx="1187" cy="316"/>
            </a:xfrm>
            <a:prstGeom prst="rect">
              <a:avLst/>
            </a:prstGeom>
            <a:noFill/>
            <a:ln w="9525" algn="ctr">
              <a:noFill/>
              <a:miter lim="800000"/>
              <a:headEnd/>
              <a:tailEnd/>
            </a:ln>
            <a:effectLst>
              <a:outerShdw dist="35921" dir="2700000" algn="ctr" rotWithShape="0">
                <a:schemeClr val="bg2"/>
              </a:outerShdw>
            </a:effectLst>
          </p:spPr>
          <p:txBody>
            <a:bodyPr wrap="none" lIns="72000" tIns="36000" rIns="72000" bIns="72000" anchor="ctr"/>
            <a:lstStyle/>
            <a:p>
              <a:pPr fontAlgn="ctr">
                <a:lnSpc>
                  <a:spcPct val="120000"/>
                </a:lnSpc>
                <a:spcBef>
                  <a:spcPct val="10000"/>
                </a:spcBef>
                <a:spcAft>
                  <a:spcPct val="10000"/>
                </a:spcAft>
                <a:defRPr/>
              </a:pPr>
              <a:endParaRPr lang="zh-CN" altLang="zh-CN" sz="2200" i="1">
                <a:solidFill>
                  <a:schemeClr val="hlink"/>
                </a:solidFill>
                <a:latin typeface="楷体_GB2312" pitchFamily="49" charset="-122"/>
              </a:endParaRPr>
            </a:p>
          </p:txBody>
        </p:sp>
        <p:sp>
          <p:nvSpPr>
            <p:cNvPr id="346124" name="Rectangle 12"/>
            <p:cNvSpPr>
              <a:spLocks noChangeArrowheads="1"/>
            </p:cNvSpPr>
            <p:nvPr/>
          </p:nvSpPr>
          <p:spPr bwMode="auto">
            <a:xfrm>
              <a:off x="610" y="2444"/>
              <a:ext cx="1187" cy="317"/>
            </a:xfrm>
            <a:prstGeom prst="rect">
              <a:avLst/>
            </a:prstGeom>
            <a:noFill/>
            <a:ln w="9525" algn="ctr">
              <a:noFill/>
              <a:miter lim="800000"/>
              <a:headEnd/>
              <a:tailEnd/>
            </a:ln>
            <a:effectLst>
              <a:outerShdw dist="35921" dir="2700000" algn="ctr" rotWithShape="0">
                <a:schemeClr val="bg2"/>
              </a:outerShdw>
            </a:effectLst>
          </p:spPr>
          <p:txBody>
            <a:bodyPr wrap="none" lIns="72000" tIns="36000" rIns="72000" bIns="72000" anchor="ctr"/>
            <a:lstStyle/>
            <a:p>
              <a:pPr fontAlgn="ctr">
                <a:lnSpc>
                  <a:spcPct val="120000"/>
                </a:lnSpc>
                <a:spcBef>
                  <a:spcPct val="10000"/>
                </a:spcBef>
                <a:spcAft>
                  <a:spcPct val="10000"/>
                </a:spcAft>
                <a:defRPr/>
              </a:pPr>
              <a:endParaRPr lang="zh-CN" altLang="zh-CN" sz="2200">
                <a:solidFill>
                  <a:schemeClr val="tx1"/>
                </a:solidFill>
                <a:latin typeface="楷体_GB2312" pitchFamily="49" charset="-122"/>
              </a:endParaRPr>
            </a:p>
          </p:txBody>
        </p:sp>
        <p:sp>
          <p:nvSpPr>
            <p:cNvPr id="346125" name="Rectangle 13"/>
            <p:cNvSpPr>
              <a:spLocks noChangeArrowheads="1"/>
            </p:cNvSpPr>
            <p:nvPr/>
          </p:nvSpPr>
          <p:spPr bwMode="auto">
            <a:xfrm>
              <a:off x="610" y="2128"/>
              <a:ext cx="1187" cy="316"/>
            </a:xfrm>
            <a:prstGeom prst="rect">
              <a:avLst/>
            </a:prstGeom>
            <a:noFill/>
            <a:ln w="9525" algn="ctr">
              <a:noFill/>
              <a:miter lim="800000"/>
              <a:headEnd/>
              <a:tailEnd/>
            </a:ln>
            <a:effectLst>
              <a:outerShdw dist="35921" dir="2700000" algn="ctr" rotWithShape="0">
                <a:schemeClr val="bg2"/>
              </a:outerShdw>
            </a:effectLst>
          </p:spPr>
          <p:txBody>
            <a:bodyPr wrap="none" lIns="72000" tIns="36000" rIns="72000" bIns="72000" anchor="ctr"/>
            <a:lstStyle/>
            <a:p>
              <a:pPr fontAlgn="ctr">
                <a:lnSpc>
                  <a:spcPct val="120000"/>
                </a:lnSpc>
                <a:spcBef>
                  <a:spcPct val="10000"/>
                </a:spcBef>
                <a:spcAft>
                  <a:spcPct val="10000"/>
                </a:spcAft>
                <a:defRPr/>
              </a:pPr>
              <a:endParaRPr lang="zh-CN" altLang="zh-CN" sz="2200">
                <a:solidFill>
                  <a:schemeClr val="tx1"/>
                </a:solidFill>
                <a:latin typeface="楷体_GB2312" pitchFamily="49" charset="-122"/>
              </a:endParaRPr>
            </a:p>
          </p:txBody>
        </p:sp>
        <p:sp>
          <p:nvSpPr>
            <p:cNvPr id="346126" name="Rectangle 14"/>
            <p:cNvSpPr>
              <a:spLocks noChangeArrowheads="1"/>
            </p:cNvSpPr>
            <p:nvPr/>
          </p:nvSpPr>
          <p:spPr bwMode="auto">
            <a:xfrm>
              <a:off x="610" y="1811"/>
              <a:ext cx="1187" cy="317"/>
            </a:xfrm>
            <a:prstGeom prst="rect">
              <a:avLst/>
            </a:prstGeom>
            <a:noFill/>
            <a:ln w="9525" algn="ctr">
              <a:noFill/>
              <a:miter lim="800000"/>
              <a:headEnd/>
              <a:tailEnd/>
            </a:ln>
            <a:effectLst>
              <a:outerShdw dist="35921" dir="2700000" algn="ctr" rotWithShape="0">
                <a:schemeClr val="bg2"/>
              </a:outerShdw>
            </a:effectLst>
          </p:spPr>
          <p:txBody>
            <a:bodyPr wrap="none" lIns="72000" tIns="36000" rIns="72000" bIns="72000" anchor="ctr"/>
            <a:lstStyle/>
            <a:p>
              <a:pPr fontAlgn="ctr">
                <a:lnSpc>
                  <a:spcPct val="120000"/>
                </a:lnSpc>
                <a:spcBef>
                  <a:spcPct val="10000"/>
                </a:spcBef>
                <a:spcAft>
                  <a:spcPct val="10000"/>
                </a:spcAft>
                <a:defRPr/>
              </a:pPr>
              <a:endParaRPr lang="zh-CN" altLang="zh-CN" sz="2200">
                <a:solidFill>
                  <a:schemeClr val="tx1"/>
                </a:solidFill>
                <a:latin typeface="楷体_GB2312" pitchFamily="49" charset="-122"/>
              </a:endParaRPr>
            </a:p>
          </p:txBody>
        </p:sp>
        <p:sp>
          <p:nvSpPr>
            <p:cNvPr id="346127" name="Rectangle 15"/>
            <p:cNvSpPr>
              <a:spLocks noChangeArrowheads="1"/>
            </p:cNvSpPr>
            <p:nvPr/>
          </p:nvSpPr>
          <p:spPr bwMode="auto">
            <a:xfrm>
              <a:off x="610" y="1494"/>
              <a:ext cx="1187" cy="317"/>
            </a:xfrm>
            <a:prstGeom prst="rect">
              <a:avLst/>
            </a:prstGeom>
            <a:noFill/>
            <a:ln w="9525" algn="ctr">
              <a:noFill/>
              <a:miter lim="800000"/>
              <a:headEnd/>
              <a:tailEnd/>
            </a:ln>
            <a:effectLst>
              <a:outerShdw dist="35921" dir="2700000" algn="ctr" rotWithShape="0">
                <a:schemeClr val="bg2"/>
              </a:outerShdw>
            </a:effectLst>
          </p:spPr>
          <p:txBody>
            <a:bodyPr wrap="none" lIns="72000" tIns="36000" rIns="72000" bIns="72000" anchor="ctr"/>
            <a:lstStyle/>
            <a:p>
              <a:pPr fontAlgn="ctr">
                <a:lnSpc>
                  <a:spcPct val="120000"/>
                </a:lnSpc>
                <a:spcBef>
                  <a:spcPct val="10000"/>
                </a:spcBef>
                <a:spcAft>
                  <a:spcPct val="10000"/>
                </a:spcAft>
                <a:defRPr/>
              </a:pPr>
              <a:endParaRPr lang="zh-CN" altLang="zh-CN" sz="2200">
                <a:solidFill>
                  <a:schemeClr val="tx1"/>
                </a:solidFill>
                <a:latin typeface="楷体_GB2312" pitchFamily="49" charset="-122"/>
              </a:endParaRPr>
            </a:p>
          </p:txBody>
        </p:sp>
        <p:sp>
          <p:nvSpPr>
            <p:cNvPr id="346128" name="Rectangle 16"/>
            <p:cNvSpPr>
              <a:spLocks noChangeArrowheads="1"/>
            </p:cNvSpPr>
            <p:nvPr/>
          </p:nvSpPr>
          <p:spPr bwMode="auto">
            <a:xfrm>
              <a:off x="5784" y="3531"/>
              <a:ext cx="231" cy="138"/>
            </a:xfrm>
            <a:prstGeom prst="rect">
              <a:avLst/>
            </a:prstGeom>
            <a:solidFill>
              <a:schemeClr val="tx2"/>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29" name="Rectangle 17"/>
            <p:cNvSpPr>
              <a:spLocks noChangeArrowheads="1"/>
            </p:cNvSpPr>
            <p:nvPr/>
          </p:nvSpPr>
          <p:spPr bwMode="auto">
            <a:xfrm>
              <a:off x="5535" y="3174"/>
              <a:ext cx="230" cy="137"/>
            </a:xfrm>
            <a:prstGeom prst="rect">
              <a:avLst/>
            </a:prstGeom>
            <a:solidFill>
              <a:schemeClr val="tx2"/>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30" name="Rectangle 18"/>
            <p:cNvSpPr>
              <a:spLocks noChangeArrowheads="1"/>
            </p:cNvSpPr>
            <p:nvPr/>
          </p:nvSpPr>
          <p:spPr bwMode="auto">
            <a:xfrm>
              <a:off x="5305" y="3174"/>
              <a:ext cx="230" cy="137"/>
            </a:xfrm>
            <a:prstGeom prst="rect">
              <a:avLst/>
            </a:prstGeom>
            <a:solidFill>
              <a:schemeClr val="tx2"/>
            </a:solidFill>
            <a:ln w="9525" algn="ctr">
              <a:noFill/>
              <a:miter lim="800000"/>
              <a:headEnd/>
              <a:tailEnd/>
            </a:ln>
            <a:effectLst>
              <a:outerShdw dist="35921" dir="2700000" algn="ctr" rotWithShape="0">
                <a:schemeClr val="bg2"/>
              </a:outerShdw>
            </a:effectLst>
          </p:spPr>
          <p:txBody>
            <a:bodyPr wrap="none" lIns="0" tIns="36000" rIns="0" bIns="72000" anchor="ctr"/>
            <a:lstStyle/>
            <a:p>
              <a:pPr algn="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31" name="Rectangle 19"/>
            <p:cNvSpPr>
              <a:spLocks noChangeArrowheads="1"/>
            </p:cNvSpPr>
            <p:nvPr/>
          </p:nvSpPr>
          <p:spPr bwMode="auto">
            <a:xfrm>
              <a:off x="5060" y="2858"/>
              <a:ext cx="233" cy="128"/>
            </a:xfrm>
            <a:prstGeom prst="rect">
              <a:avLst/>
            </a:prstGeom>
            <a:solidFill>
              <a:srgbClr val="FF0000"/>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32" name="Rectangle 20"/>
            <p:cNvSpPr>
              <a:spLocks noChangeArrowheads="1"/>
            </p:cNvSpPr>
            <p:nvPr/>
          </p:nvSpPr>
          <p:spPr bwMode="auto">
            <a:xfrm>
              <a:off x="4831" y="2858"/>
              <a:ext cx="229" cy="128"/>
            </a:xfrm>
            <a:prstGeom prst="rect">
              <a:avLst/>
            </a:prstGeom>
            <a:solidFill>
              <a:srgbClr val="FF0000"/>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33" name="Rectangle 21"/>
            <p:cNvSpPr>
              <a:spLocks noChangeArrowheads="1"/>
            </p:cNvSpPr>
            <p:nvPr/>
          </p:nvSpPr>
          <p:spPr bwMode="auto">
            <a:xfrm>
              <a:off x="4601" y="2858"/>
              <a:ext cx="230" cy="128"/>
            </a:xfrm>
            <a:prstGeom prst="rect">
              <a:avLst/>
            </a:prstGeom>
            <a:solidFill>
              <a:srgbClr val="FF0000"/>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34" name="Rectangle 22"/>
            <p:cNvSpPr>
              <a:spLocks noChangeArrowheads="1"/>
            </p:cNvSpPr>
            <p:nvPr/>
          </p:nvSpPr>
          <p:spPr bwMode="auto">
            <a:xfrm>
              <a:off x="4369" y="2858"/>
              <a:ext cx="232" cy="128"/>
            </a:xfrm>
            <a:prstGeom prst="rect">
              <a:avLst/>
            </a:prstGeom>
            <a:solidFill>
              <a:srgbClr val="FF0000"/>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35" name="Rectangle 23"/>
            <p:cNvSpPr>
              <a:spLocks noChangeArrowheads="1"/>
            </p:cNvSpPr>
            <p:nvPr/>
          </p:nvSpPr>
          <p:spPr bwMode="auto">
            <a:xfrm>
              <a:off x="5060" y="2541"/>
              <a:ext cx="233" cy="129"/>
            </a:xfrm>
            <a:prstGeom prst="rect">
              <a:avLst/>
            </a:prstGeom>
            <a:solidFill>
              <a:schemeClr val="tx2"/>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36" name="Rectangle 24"/>
            <p:cNvSpPr>
              <a:spLocks noChangeArrowheads="1"/>
            </p:cNvSpPr>
            <p:nvPr/>
          </p:nvSpPr>
          <p:spPr bwMode="auto">
            <a:xfrm>
              <a:off x="4831" y="2541"/>
              <a:ext cx="229" cy="129"/>
            </a:xfrm>
            <a:prstGeom prst="rect">
              <a:avLst/>
            </a:prstGeom>
            <a:solidFill>
              <a:schemeClr val="tx2"/>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37" name="Rectangle 25"/>
            <p:cNvSpPr>
              <a:spLocks noChangeArrowheads="1"/>
            </p:cNvSpPr>
            <p:nvPr/>
          </p:nvSpPr>
          <p:spPr bwMode="auto">
            <a:xfrm>
              <a:off x="4601" y="2541"/>
              <a:ext cx="230" cy="129"/>
            </a:xfrm>
            <a:prstGeom prst="rect">
              <a:avLst/>
            </a:prstGeom>
            <a:solidFill>
              <a:schemeClr val="tx2"/>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38" name="Rectangle 26"/>
            <p:cNvSpPr>
              <a:spLocks noChangeArrowheads="1"/>
            </p:cNvSpPr>
            <p:nvPr/>
          </p:nvSpPr>
          <p:spPr bwMode="auto">
            <a:xfrm>
              <a:off x="4369" y="2541"/>
              <a:ext cx="232" cy="129"/>
            </a:xfrm>
            <a:prstGeom prst="rect">
              <a:avLst/>
            </a:prstGeom>
            <a:solidFill>
              <a:schemeClr val="tx2"/>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39" name="Rectangle 27"/>
            <p:cNvSpPr>
              <a:spLocks noChangeArrowheads="1"/>
            </p:cNvSpPr>
            <p:nvPr/>
          </p:nvSpPr>
          <p:spPr bwMode="auto">
            <a:xfrm>
              <a:off x="4124" y="2223"/>
              <a:ext cx="229" cy="131"/>
            </a:xfrm>
            <a:prstGeom prst="rect">
              <a:avLst/>
            </a:prstGeom>
            <a:solidFill>
              <a:schemeClr val="tx2"/>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40" name="Rectangle 28"/>
            <p:cNvSpPr>
              <a:spLocks noChangeArrowheads="1"/>
            </p:cNvSpPr>
            <p:nvPr/>
          </p:nvSpPr>
          <p:spPr bwMode="auto">
            <a:xfrm>
              <a:off x="3894" y="2223"/>
              <a:ext cx="230" cy="131"/>
            </a:xfrm>
            <a:prstGeom prst="rect">
              <a:avLst/>
            </a:prstGeom>
            <a:solidFill>
              <a:schemeClr val="tx2"/>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41" name="Rectangle 29"/>
            <p:cNvSpPr>
              <a:spLocks noChangeArrowheads="1"/>
            </p:cNvSpPr>
            <p:nvPr/>
          </p:nvSpPr>
          <p:spPr bwMode="auto">
            <a:xfrm>
              <a:off x="3661" y="2223"/>
              <a:ext cx="233" cy="131"/>
            </a:xfrm>
            <a:prstGeom prst="rect">
              <a:avLst/>
            </a:prstGeom>
            <a:solidFill>
              <a:schemeClr val="tx2"/>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42" name="Rectangle 30"/>
            <p:cNvSpPr>
              <a:spLocks noChangeArrowheads="1"/>
            </p:cNvSpPr>
            <p:nvPr/>
          </p:nvSpPr>
          <p:spPr bwMode="auto">
            <a:xfrm>
              <a:off x="3434" y="2223"/>
              <a:ext cx="228" cy="131"/>
            </a:xfrm>
            <a:prstGeom prst="rect">
              <a:avLst/>
            </a:prstGeom>
            <a:solidFill>
              <a:schemeClr val="tx2"/>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43" name="Rectangle 31"/>
            <p:cNvSpPr>
              <a:spLocks noChangeArrowheads="1"/>
            </p:cNvSpPr>
            <p:nvPr/>
          </p:nvSpPr>
          <p:spPr bwMode="auto">
            <a:xfrm>
              <a:off x="2988" y="1908"/>
              <a:ext cx="232" cy="137"/>
            </a:xfrm>
            <a:prstGeom prst="rect">
              <a:avLst/>
            </a:prstGeom>
            <a:solidFill>
              <a:schemeClr val="tx2"/>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44" name="Rectangle 32"/>
            <p:cNvSpPr>
              <a:spLocks noChangeArrowheads="1"/>
            </p:cNvSpPr>
            <p:nvPr/>
          </p:nvSpPr>
          <p:spPr bwMode="auto">
            <a:xfrm>
              <a:off x="2760" y="1908"/>
              <a:ext cx="228" cy="137"/>
            </a:xfrm>
            <a:prstGeom prst="rect">
              <a:avLst/>
            </a:prstGeom>
            <a:solidFill>
              <a:schemeClr val="tx2"/>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45" name="Rectangle 33"/>
            <p:cNvSpPr>
              <a:spLocks noChangeArrowheads="1"/>
            </p:cNvSpPr>
            <p:nvPr/>
          </p:nvSpPr>
          <p:spPr bwMode="auto">
            <a:xfrm>
              <a:off x="2475" y="1908"/>
              <a:ext cx="275" cy="137"/>
            </a:xfrm>
            <a:prstGeom prst="rect">
              <a:avLst/>
            </a:prstGeom>
            <a:solidFill>
              <a:schemeClr val="tx2"/>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46" name="Rectangle 34"/>
            <p:cNvSpPr>
              <a:spLocks noChangeArrowheads="1"/>
            </p:cNvSpPr>
            <p:nvPr/>
          </p:nvSpPr>
          <p:spPr bwMode="auto">
            <a:xfrm>
              <a:off x="2204" y="1591"/>
              <a:ext cx="278" cy="136"/>
            </a:xfrm>
            <a:prstGeom prst="rect">
              <a:avLst/>
            </a:prstGeom>
            <a:solidFill>
              <a:schemeClr val="tx2"/>
            </a:solidFill>
            <a:ln w="9525" algn="ctr">
              <a:noFill/>
              <a:miter lim="800000"/>
              <a:headEnd/>
              <a:tailEnd/>
            </a:ln>
            <a:effectLst>
              <a:outerShdw dist="35921" dir="2700000" algn="ctr" rotWithShape="0">
                <a:schemeClr val="bg2"/>
              </a:outerShdw>
            </a:effectLst>
          </p:spPr>
          <p:txBody>
            <a:bodyPr lIns="0" tIns="36000" rIns="0" bIns="72000" anchor="ctr"/>
            <a:lstStyle/>
            <a:p>
              <a:pPr fontAlgn="ctr">
                <a:lnSpc>
                  <a:spcPct val="110000"/>
                </a:lnSpc>
                <a:spcBef>
                  <a:spcPct val="10000"/>
                </a:spcBef>
                <a:spcAft>
                  <a:spcPct val="10000"/>
                </a:spcAft>
                <a:defRPr/>
              </a:pPr>
              <a:r>
                <a:rPr lang="zh-CN" altLang="en-US" sz="1200" b="0">
                  <a:solidFill>
                    <a:schemeClr val="tx1"/>
                  </a:solidFill>
                  <a:latin typeface="楷体_GB2312" pitchFamily="49" charset="-122"/>
                </a:rPr>
                <a:t>　</a:t>
              </a:r>
            </a:p>
          </p:txBody>
        </p:sp>
        <p:sp>
          <p:nvSpPr>
            <p:cNvPr id="346147" name="Rectangle 35"/>
            <p:cNvSpPr>
              <a:spLocks noChangeArrowheads="1"/>
            </p:cNvSpPr>
            <p:nvPr/>
          </p:nvSpPr>
          <p:spPr bwMode="auto">
            <a:xfrm>
              <a:off x="1965" y="1275"/>
              <a:ext cx="277" cy="135"/>
            </a:xfrm>
            <a:prstGeom prst="rect">
              <a:avLst/>
            </a:prstGeom>
            <a:noFill/>
            <a:ln w="9525" algn="ctr">
              <a:noFill/>
              <a:miter lim="800000"/>
              <a:headEnd/>
              <a:tailEnd/>
            </a:ln>
            <a:effectLst>
              <a:outerShdw dist="35921" dir="2700000" algn="ctr" rotWithShape="0">
                <a:schemeClr val="bg2"/>
              </a:outerShdw>
            </a:effectLst>
          </p:spPr>
          <p:txBody>
            <a:bodyPr wrap="none" lIns="0" tIns="36000" rIns="0" bIns="72000" anchor="ctr"/>
            <a:lstStyle/>
            <a:p>
              <a:pPr fontAlgn="ctr">
                <a:lnSpc>
                  <a:spcPct val="120000"/>
                </a:lnSpc>
                <a:spcBef>
                  <a:spcPct val="10000"/>
                </a:spcBef>
                <a:spcAft>
                  <a:spcPct val="10000"/>
                </a:spcAft>
                <a:defRPr/>
              </a:pPr>
              <a:r>
                <a:rPr lang="en-US" altLang="zh-CN" sz="2800" dirty="0">
                  <a:solidFill>
                    <a:srgbClr val="00FF00"/>
                  </a:solidFill>
                  <a:latin typeface="楷体_GB2312" pitchFamily="49" charset="-122"/>
                  <a:sym typeface="Wingdings 2" pitchFamily="18" charset="2"/>
                </a:rPr>
                <a:t></a:t>
              </a:r>
              <a:endParaRPr lang="en-US" altLang="zh-CN" sz="2800" dirty="0">
                <a:solidFill>
                  <a:srgbClr val="00FF00"/>
                </a:solidFill>
                <a:latin typeface="楷体_GB2312" pitchFamily="49" charset="-122"/>
                <a:sym typeface="Wingdings 3" pitchFamily="18" charset="2"/>
              </a:endParaRPr>
            </a:p>
          </p:txBody>
        </p:sp>
        <p:sp>
          <p:nvSpPr>
            <p:cNvPr id="346148" name="Rectangle 36"/>
            <p:cNvSpPr>
              <a:spLocks noChangeArrowheads="1"/>
            </p:cNvSpPr>
            <p:nvPr/>
          </p:nvSpPr>
          <p:spPr bwMode="auto">
            <a:xfrm>
              <a:off x="610" y="1178"/>
              <a:ext cx="1187" cy="316"/>
            </a:xfrm>
            <a:prstGeom prst="rect">
              <a:avLst/>
            </a:prstGeom>
            <a:noFill/>
            <a:ln w="9525" algn="ctr">
              <a:noFill/>
              <a:miter lim="800000"/>
              <a:headEnd/>
              <a:tailEnd/>
            </a:ln>
            <a:effectLst>
              <a:outerShdw dist="35921" dir="2700000" algn="ctr" rotWithShape="0">
                <a:schemeClr val="bg2"/>
              </a:outerShdw>
            </a:effectLst>
          </p:spPr>
          <p:txBody>
            <a:bodyPr wrap="none" lIns="72000" tIns="36000" rIns="72000" bIns="72000" anchor="ctr"/>
            <a:lstStyle/>
            <a:p>
              <a:pPr fontAlgn="ctr">
                <a:lnSpc>
                  <a:spcPct val="120000"/>
                </a:lnSpc>
                <a:spcBef>
                  <a:spcPct val="10000"/>
                </a:spcBef>
                <a:spcAft>
                  <a:spcPct val="10000"/>
                </a:spcAft>
                <a:defRPr/>
              </a:pPr>
              <a:endParaRPr lang="zh-CN" altLang="zh-CN" sz="2200">
                <a:solidFill>
                  <a:schemeClr val="tx1"/>
                </a:solidFill>
                <a:latin typeface="楷体_GB2312" pitchFamily="49" charset="-122"/>
              </a:endParaRPr>
            </a:p>
          </p:txBody>
        </p:sp>
        <p:sp>
          <p:nvSpPr>
            <p:cNvPr id="346149" name="Rectangle 37"/>
            <p:cNvSpPr>
              <a:spLocks noChangeArrowheads="1"/>
            </p:cNvSpPr>
            <p:nvPr/>
          </p:nvSpPr>
          <p:spPr bwMode="auto">
            <a:xfrm>
              <a:off x="5747" y="3752"/>
              <a:ext cx="276" cy="358"/>
            </a:xfrm>
            <a:prstGeom prst="rect">
              <a:avLst/>
            </a:prstGeom>
            <a:noFill/>
            <a:ln w="9525" algn="ctr">
              <a:noFill/>
              <a:miter lim="800000"/>
              <a:headEnd/>
              <a:tailEnd/>
            </a:ln>
            <a:effectLst>
              <a:outerShdw dist="35921" dir="2700000" algn="ctr" rotWithShape="0">
                <a:schemeClr val="bg2"/>
              </a:outerShdw>
            </a:effectLst>
          </p:spPr>
          <p:txBody>
            <a:bodyPr lIns="0" tIns="36000" rIns="0" bIns="72000" anchor="ctr"/>
            <a:lstStyle/>
            <a:p>
              <a:pPr algn="r">
                <a:lnSpc>
                  <a:spcPct val="110000"/>
                </a:lnSpc>
                <a:spcBef>
                  <a:spcPct val="10000"/>
                </a:spcBef>
                <a:spcAft>
                  <a:spcPct val="10000"/>
                </a:spcAft>
                <a:buClr>
                  <a:schemeClr val="tx1"/>
                </a:buClr>
                <a:buSzPct val="75000"/>
                <a:buFont typeface="Wingdings" pitchFamily="2" charset="2"/>
                <a:buChar char="q"/>
                <a:defRPr/>
              </a:pPr>
              <a:r>
                <a:rPr lang="en-US" altLang="zh-CN" sz="1800" b="0">
                  <a:solidFill>
                    <a:srgbClr val="00FF00"/>
                  </a:solidFill>
                  <a:effectLst>
                    <a:outerShdw blurRad="38100" dist="38100" dir="2700000" algn="tl">
                      <a:srgbClr val="C0C0C0"/>
                    </a:outerShdw>
                  </a:effectLst>
                  <a:latin typeface="黑体" pitchFamily="2" charset="-122"/>
                  <a:ea typeface="黑体" pitchFamily="2" charset="-122"/>
                </a:rPr>
                <a:t>★</a:t>
              </a:r>
            </a:p>
          </p:txBody>
        </p:sp>
        <p:sp>
          <p:nvSpPr>
            <p:cNvPr id="346150" name="Rectangle 38"/>
            <p:cNvSpPr>
              <a:spLocks noChangeArrowheads="1"/>
            </p:cNvSpPr>
            <p:nvPr/>
          </p:nvSpPr>
          <p:spPr bwMode="auto">
            <a:xfrm>
              <a:off x="610" y="3752"/>
              <a:ext cx="1187" cy="358"/>
            </a:xfrm>
            <a:prstGeom prst="rect">
              <a:avLst/>
            </a:prstGeom>
            <a:noFill/>
            <a:ln w="9525" algn="ctr">
              <a:noFill/>
              <a:miter lim="800000"/>
              <a:headEnd/>
              <a:tailEnd/>
            </a:ln>
            <a:effectLst>
              <a:outerShdw dist="35921" dir="2700000" algn="ctr" rotWithShape="0">
                <a:schemeClr val="bg2"/>
              </a:outerShdw>
            </a:effectLst>
          </p:spPr>
          <p:txBody>
            <a:bodyPr wrap="none" lIns="72000" tIns="36000" rIns="72000" bIns="72000" anchor="ctr"/>
            <a:lstStyle/>
            <a:p>
              <a:pPr fontAlgn="ctr">
                <a:lnSpc>
                  <a:spcPct val="120000"/>
                </a:lnSpc>
                <a:spcBef>
                  <a:spcPct val="10000"/>
                </a:spcBef>
                <a:spcAft>
                  <a:spcPct val="10000"/>
                </a:spcAft>
                <a:defRPr/>
              </a:pPr>
              <a:endParaRPr lang="zh-CN" altLang="zh-CN" sz="2200" i="1">
                <a:solidFill>
                  <a:srgbClr val="00FF00"/>
                </a:solidFill>
                <a:latin typeface="楷体_GB2312" pitchFamily="49" charset="-122"/>
              </a:endParaRPr>
            </a:p>
          </p:txBody>
        </p:sp>
        <p:sp>
          <p:nvSpPr>
            <p:cNvPr id="346151" name="Line 39"/>
            <p:cNvSpPr>
              <a:spLocks noChangeShapeType="1"/>
            </p:cNvSpPr>
            <p:nvPr/>
          </p:nvSpPr>
          <p:spPr bwMode="auto">
            <a:xfrm>
              <a:off x="453" y="4110"/>
              <a:ext cx="5562" cy="0"/>
            </a:xfrm>
            <a:prstGeom prst="line">
              <a:avLst/>
            </a:prstGeom>
            <a:noFill/>
            <a:ln w="31750">
              <a:solidFill>
                <a:schemeClr val="tx1"/>
              </a:solidFill>
              <a:round/>
              <a:headEnd/>
              <a:tailEnd/>
            </a:ln>
            <a:effectLst>
              <a:outerShdw dist="35921" dir="2700000" algn="ctr" rotWithShape="0">
                <a:schemeClr val="bg2"/>
              </a:outerShdw>
            </a:effectLst>
          </p:spPr>
          <p:txBody>
            <a:bodyPr lIns="0" tIns="36000" rIns="0" bIns="72000" anchor="ctr"/>
            <a:lstStyle/>
            <a:p>
              <a:pPr algn="ctr">
                <a:spcBef>
                  <a:spcPct val="50000"/>
                </a:spcBef>
                <a:defRPr/>
              </a:pPr>
              <a:endParaRPr lang="zh-CN" altLang="en-US"/>
            </a:p>
          </p:txBody>
        </p:sp>
        <p:sp>
          <p:nvSpPr>
            <p:cNvPr id="346152" name="Line 40"/>
            <p:cNvSpPr>
              <a:spLocks noChangeShapeType="1"/>
            </p:cNvSpPr>
            <p:nvPr/>
          </p:nvSpPr>
          <p:spPr bwMode="auto">
            <a:xfrm>
              <a:off x="453" y="1151"/>
              <a:ext cx="5562" cy="0"/>
            </a:xfrm>
            <a:prstGeom prst="line">
              <a:avLst/>
            </a:prstGeom>
            <a:noFill/>
            <a:ln w="31750">
              <a:solidFill>
                <a:schemeClr val="tx1"/>
              </a:solidFill>
              <a:round/>
              <a:headEnd/>
              <a:tailEnd/>
            </a:ln>
            <a:effectLst>
              <a:outerShdw dist="35921" dir="2700000" algn="ctr" rotWithShape="0">
                <a:schemeClr val="bg2"/>
              </a:outerShdw>
            </a:effectLst>
          </p:spPr>
          <p:txBody>
            <a:bodyPr lIns="0" tIns="36000" rIns="0" bIns="72000" anchor="ctr"/>
            <a:lstStyle/>
            <a:p>
              <a:pPr algn="ctr">
                <a:spcBef>
                  <a:spcPct val="50000"/>
                </a:spcBef>
                <a:defRPr/>
              </a:pPr>
              <a:endParaRPr lang="zh-CN" altLang="en-US"/>
            </a:p>
          </p:txBody>
        </p:sp>
        <p:sp>
          <p:nvSpPr>
            <p:cNvPr id="346153" name="Line 41"/>
            <p:cNvSpPr>
              <a:spLocks noChangeShapeType="1"/>
            </p:cNvSpPr>
            <p:nvPr/>
          </p:nvSpPr>
          <p:spPr bwMode="auto">
            <a:xfrm>
              <a:off x="453" y="2761"/>
              <a:ext cx="0" cy="674"/>
            </a:xfrm>
            <a:prstGeom prst="line">
              <a:avLst/>
            </a:prstGeom>
            <a:noFill/>
            <a:ln w="9525">
              <a:noFill/>
              <a:round/>
              <a:headEnd/>
              <a:tailEnd/>
            </a:ln>
            <a:effectLst>
              <a:outerShdw dist="35921" dir="2700000" algn="ctr" rotWithShape="0">
                <a:schemeClr val="bg2"/>
              </a:outerShdw>
            </a:effectLst>
          </p:spPr>
          <p:txBody>
            <a:bodyPr lIns="0" tIns="36000" rIns="0" bIns="72000" anchor="ctr"/>
            <a:lstStyle/>
            <a:p>
              <a:pPr algn="ctr">
                <a:spcBef>
                  <a:spcPct val="50000"/>
                </a:spcBef>
                <a:defRPr/>
              </a:pPr>
              <a:endParaRPr lang="zh-CN" altLang="en-US"/>
            </a:p>
          </p:txBody>
        </p:sp>
      </p:grpSp>
      <p:sp>
        <p:nvSpPr>
          <p:cNvPr id="53251" name="Text Box 43"/>
          <p:cNvSpPr txBox="1">
            <a:spLocks noChangeArrowheads="1"/>
          </p:cNvSpPr>
          <p:nvPr/>
        </p:nvSpPr>
        <p:spPr bwMode="gray">
          <a:xfrm>
            <a:off x="0" y="571500"/>
            <a:ext cx="4105275" cy="457200"/>
          </a:xfrm>
          <a:prstGeom prst="rect">
            <a:avLst/>
          </a:prstGeom>
          <a:noFill/>
          <a:ln w="9525" algn="ctr">
            <a:noFill/>
            <a:miter lim="800000"/>
            <a:headEnd/>
            <a:tailEnd/>
          </a:ln>
        </p:spPr>
        <p:txBody>
          <a:bodyPr>
            <a:spAutoFit/>
          </a:bodyPr>
          <a:lstStyle/>
          <a:p>
            <a:pPr algn="ctr">
              <a:spcBef>
                <a:spcPct val="50000"/>
              </a:spcBef>
            </a:pPr>
            <a:r>
              <a:rPr lang="zh-CN" altLang="en-US" sz="2400">
                <a:solidFill>
                  <a:srgbClr val="0070C0"/>
                </a:solidFill>
                <a:latin typeface="华文新魏" pitchFamily="2" charset="-122"/>
                <a:ea typeface="华文新魏" pitchFamily="2" charset="-122"/>
              </a:rPr>
              <a:t>证监会发行审核程序</a:t>
            </a:r>
          </a:p>
        </p:txBody>
      </p:sp>
      <p:sp>
        <p:nvSpPr>
          <p:cNvPr id="346156" name="Text Box 44"/>
          <p:cNvSpPr txBox="1">
            <a:spLocks noChangeArrowheads="1"/>
          </p:cNvSpPr>
          <p:nvPr/>
        </p:nvSpPr>
        <p:spPr bwMode="gray">
          <a:xfrm>
            <a:off x="755650" y="1125538"/>
            <a:ext cx="1003300" cy="336550"/>
          </a:xfrm>
          <a:prstGeom prst="rect">
            <a:avLst/>
          </a:prstGeom>
          <a:noFill/>
          <a:ln w="9525" algn="ctr">
            <a:noFill/>
            <a:miter lim="800000"/>
            <a:headEnd/>
            <a:tailEnd/>
          </a:ln>
        </p:spPr>
        <p:txBody>
          <a:bodyPr wrap="none">
            <a:spAutoFit/>
          </a:bodyPr>
          <a:lstStyle/>
          <a:p>
            <a:pPr algn="ctr">
              <a:spcBef>
                <a:spcPct val="50000"/>
              </a:spcBef>
            </a:pPr>
            <a:r>
              <a:rPr lang="zh-CN" altLang="en-US">
                <a:latin typeface="华文新魏" pitchFamily="2" charset="-122"/>
                <a:ea typeface="华文新魏" pitchFamily="2" charset="-122"/>
              </a:rPr>
              <a:t>审核程序</a:t>
            </a:r>
          </a:p>
        </p:txBody>
      </p:sp>
      <p:sp>
        <p:nvSpPr>
          <p:cNvPr id="346157" name="Text Box 45"/>
          <p:cNvSpPr txBox="1">
            <a:spLocks noChangeArrowheads="1"/>
          </p:cNvSpPr>
          <p:nvPr/>
        </p:nvSpPr>
        <p:spPr bwMode="gray">
          <a:xfrm>
            <a:off x="539750" y="1844675"/>
            <a:ext cx="1584325" cy="336550"/>
          </a:xfrm>
          <a:prstGeom prst="rect">
            <a:avLst/>
          </a:prstGeom>
          <a:noFill/>
          <a:ln w="9525" algn="ctr">
            <a:noFill/>
            <a:miter lim="800000"/>
            <a:headEnd/>
            <a:tailEnd/>
          </a:ln>
        </p:spPr>
        <p:txBody>
          <a:bodyPr>
            <a:spAutoFit/>
          </a:bodyPr>
          <a:lstStyle/>
          <a:p>
            <a:pPr algn="ctr">
              <a:spcBef>
                <a:spcPct val="50000"/>
              </a:spcBef>
            </a:pPr>
            <a:r>
              <a:rPr lang="zh-CN" altLang="en-US"/>
              <a:t>申报</a:t>
            </a:r>
          </a:p>
        </p:txBody>
      </p:sp>
      <p:sp>
        <p:nvSpPr>
          <p:cNvPr id="346158" name="Text Box 46"/>
          <p:cNvSpPr txBox="1">
            <a:spLocks noChangeArrowheads="1"/>
          </p:cNvSpPr>
          <p:nvPr/>
        </p:nvSpPr>
        <p:spPr bwMode="gray">
          <a:xfrm>
            <a:off x="4859338" y="1844675"/>
            <a:ext cx="3673475" cy="336550"/>
          </a:xfrm>
          <a:prstGeom prst="rect">
            <a:avLst/>
          </a:prstGeom>
          <a:noFill/>
          <a:ln w="9525" algn="ctr">
            <a:noFill/>
            <a:miter lim="800000"/>
            <a:headEnd/>
            <a:tailEnd/>
          </a:ln>
        </p:spPr>
        <p:txBody>
          <a:bodyPr>
            <a:spAutoFit/>
          </a:bodyPr>
          <a:lstStyle/>
          <a:p>
            <a:pPr algn="ctr">
              <a:spcBef>
                <a:spcPct val="50000"/>
              </a:spcBef>
            </a:pPr>
            <a:r>
              <a:rPr lang="zh-CN" altLang="en-US"/>
              <a:t>具有保荐资格的公司推荐</a:t>
            </a:r>
          </a:p>
        </p:txBody>
      </p:sp>
      <p:sp>
        <p:nvSpPr>
          <p:cNvPr id="346160" name="Text Box 48"/>
          <p:cNvSpPr txBox="1">
            <a:spLocks noChangeArrowheads="1"/>
          </p:cNvSpPr>
          <p:nvPr/>
        </p:nvSpPr>
        <p:spPr bwMode="gray">
          <a:xfrm>
            <a:off x="468313" y="2349500"/>
            <a:ext cx="1800225" cy="336550"/>
          </a:xfrm>
          <a:prstGeom prst="rect">
            <a:avLst/>
          </a:prstGeom>
          <a:noFill/>
          <a:ln w="9525" algn="ctr">
            <a:noFill/>
            <a:miter lim="800000"/>
            <a:headEnd/>
            <a:tailEnd/>
          </a:ln>
        </p:spPr>
        <p:txBody>
          <a:bodyPr>
            <a:spAutoFit/>
          </a:bodyPr>
          <a:lstStyle/>
          <a:p>
            <a:pPr algn="ctr">
              <a:spcBef>
                <a:spcPct val="50000"/>
              </a:spcBef>
            </a:pPr>
            <a:r>
              <a:rPr lang="zh-CN" altLang="en-US"/>
              <a:t>证监会受理</a:t>
            </a:r>
          </a:p>
        </p:txBody>
      </p:sp>
      <p:sp>
        <p:nvSpPr>
          <p:cNvPr id="346161" name="Text Box 49"/>
          <p:cNvSpPr txBox="1">
            <a:spLocks noChangeArrowheads="1"/>
          </p:cNvSpPr>
          <p:nvPr/>
        </p:nvSpPr>
        <p:spPr bwMode="gray">
          <a:xfrm>
            <a:off x="5219700" y="2276475"/>
            <a:ext cx="2232025" cy="336550"/>
          </a:xfrm>
          <a:prstGeom prst="rect">
            <a:avLst/>
          </a:prstGeom>
          <a:noFill/>
          <a:ln w="9525" algn="ctr">
            <a:noFill/>
            <a:miter lim="800000"/>
            <a:headEnd/>
            <a:tailEnd/>
          </a:ln>
        </p:spPr>
        <p:txBody>
          <a:bodyPr>
            <a:spAutoFit/>
          </a:bodyPr>
          <a:lstStyle/>
          <a:p>
            <a:pPr algn="ctr">
              <a:spcBef>
                <a:spcPct val="50000"/>
              </a:spcBef>
            </a:pPr>
            <a:r>
              <a:rPr lang="zh-CN" altLang="en-US"/>
              <a:t>资料补齐</a:t>
            </a:r>
            <a:r>
              <a:rPr lang="en-US" altLang="zh-CN"/>
              <a:t>30</a:t>
            </a:r>
            <a:r>
              <a:rPr lang="zh-CN" altLang="en-US"/>
              <a:t>日</a:t>
            </a:r>
          </a:p>
        </p:txBody>
      </p:sp>
      <p:sp>
        <p:nvSpPr>
          <p:cNvPr id="346162" name="Text Box 50"/>
          <p:cNvSpPr txBox="1">
            <a:spLocks noChangeArrowheads="1"/>
          </p:cNvSpPr>
          <p:nvPr/>
        </p:nvSpPr>
        <p:spPr bwMode="gray">
          <a:xfrm>
            <a:off x="468313" y="2852738"/>
            <a:ext cx="1727200" cy="336550"/>
          </a:xfrm>
          <a:prstGeom prst="rect">
            <a:avLst/>
          </a:prstGeom>
          <a:noFill/>
          <a:ln w="9525" algn="ctr">
            <a:noFill/>
            <a:miter lim="800000"/>
            <a:headEnd/>
            <a:tailEnd/>
          </a:ln>
        </p:spPr>
        <p:txBody>
          <a:bodyPr>
            <a:spAutoFit/>
          </a:bodyPr>
          <a:lstStyle/>
          <a:p>
            <a:pPr algn="ctr">
              <a:spcBef>
                <a:spcPct val="50000"/>
              </a:spcBef>
            </a:pPr>
            <a:r>
              <a:rPr lang="zh-CN" altLang="en-US"/>
              <a:t>初审</a:t>
            </a:r>
          </a:p>
        </p:txBody>
      </p:sp>
      <p:sp>
        <p:nvSpPr>
          <p:cNvPr id="346164" name="Text Box 52"/>
          <p:cNvSpPr txBox="1">
            <a:spLocks noChangeArrowheads="1"/>
          </p:cNvSpPr>
          <p:nvPr/>
        </p:nvSpPr>
        <p:spPr bwMode="gray">
          <a:xfrm>
            <a:off x="250825" y="3429000"/>
            <a:ext cx="2519363" cy="336550"/>
          </a:xfrm>
          <a:prstGeom prst="rect">
            <a:avLst/>
          </a:prstGeom>
          <a:noFill/>
          <a:ln w="9525" algn="ctr">
            <a:noFill/>
            <a:miter lim="800000"/>
            <a:headEnd/>
            <a:tailEnd/>
          </a:ln>
        </p:spPr>
        <p:txBody>
          <a:bodyPr>
            <a:spAutoFit/>
          </a:bodyPr>
          <a:lstStyle/>
          <a:p>
            <a:pPr algn="ctr">
              <a:spcBef>
                <a:spcPct val="50000"/>
              </a:spcBef>
            </a:pPr>
            <a:r>
              <a:rPr lang="zh-CN" altLang="en-US"/>
              <a:t>反馈及补充材料</a:t>
            </a:r>
          </a:p>
        </p:txBody>
      </p:sp>
      <p:sp>
        <p:nvSpPr>
          <p:cNvPr id="346165" name="Text Box 53"/>
          <p:cNvSpPr txBox="1">
            <a:spLocks noChangeArrowheads="1"/>
          </p:cNvSpPr>
          <p:nvPr/>
        </p:nvSpPr>
        <p:spPr bwMode="gray">
          <a:xfrm>
            <a:off x="323850" y="3933825"/>
            <a:ext cx="2376488" cy="336550"/>
          </a:xfrm>
          <a:prstGeom prst="rect">
            <a:avLst/>
          </a:prstGeom>
          <a:noFill/>
          <a:ln w="9525" algn="ctr">
            <a:noFill/>
            <a:miter lim="800000"/>
            <a:headEnd/>
            <a:tailEnd/>
          </a:ln>
        </p:spPr>
        <p:txBody>
          <a:bodyPr>
            <a:spAutoFit/>
          </a:bodyPr>
          <a:lstStyle/>
          <a:p>
            <a:pPr algn="ctr">
              <a:spcBef>
                <a:spcPct val="50000"/>
              </a:spcBef>
            </a:pPr>
            <a:r>
              <a:rPr lang="zh-CN" altLang="en-US"/>
              <a:t>初审报告</a:t>
            </a:r>
          </a:p>
        </p:txBody>
      </p:sp>
      <p:sp>
        <p:nvSpPr>
          <p:cNvPr id="346166" name="Text Box 54"/>
          <p:cNvSpPr txBox="1">
            <a:spLocks noChangeArrowheads="1"/>
          </p:cNvSpPr>
          <p:nvPr/>
        </p:nvSpPr>
        <p:spPr bwMode="gray">
          <a:xfrm>
            <a:off x="539750" y="4437063"/>
            <a:ext cx="2016125" cy="336550"/>
          </a:xfrm>
          <a:prstGeom prst="rect">
            <a:avLst/>
          </a:prstGeom>
          <a:noFill/>
          <a:ln w="9525" algn="ctr">
            <a:noFill/>
            <a:miter lim="800000"/>
            <a:headEnd/>
            <a:tailEnd/>
          </a:ln>
        </p:spPr>
        <p:txBody>
          <a:bodyPr>
            <a:spAutoFit/>
          </a:bodyPr>
          <a:lstStyle/>
          <a:p>
            <a:pPr algn="ctr">
              <a:spcBef>
                <a:spcPct val="50000"/>
              </a:spcBef>
            </a:pPr>
            <a:r>
              <a:rPr lang="zh-CN" altLang="en-US"/>
              <a:t>专项复核</a:t>
            </a:r>
          </a:p>
        </p:txBody>
      </p:sp>
      <p:sp>
        <p:nvSpPr>
          <p:cNvPr id="346167" name="Text Box 55"/>
          <p:cNvSpPr txBox="1">
            <a:spLocks noChangeArrowheads="1"/>
          </p:cNvSpPr>
          <p:nvPr/>
        </p:nvSpPr>
        <p:spPr bwMode="gray">
          <a:xfrm>
            <a:off x="611188" y="5013325"/>
            <a:ext cx="1871662" cy="336550"/>
          </a:xfrm>
          <a:prstGeom prst="rect">
            <a:avLst/>
          </a:prstGeom>
          <a:noFill/>
          <a:ln w="9525" algn="ctr">
            <a:noFill/>
            <a:miter lim="800000"/>
            <a:headEnd/>
            <a:tailEnd/>
          </a:ln>
        </p:spPr>
        <p:txBody>
          <a:bodyPr>
            <a:spAutoFit/>
          </a:bodyPr>
          <a:lstStyle/>
          <a:p>
            <a:pPr algn="ctr">
              <a:spcBef>
                <a:spcPct val="50000"/>
              </a:spcBef>
            </a:pPr>
            <a:r>
              <a:rPr lang="zh-CN" altLang="en-US"/>
              <a:t>安排上会</a:t>
            </a:r>
          </a:p>
        </p:txBody>
      </p:sp>
      <p:sp>
        <p:nvSpPr>
          <p:cNvPr id="346168" name="Text Box 56"/>
          <p:cNvSpPr txBox="1">
            <a:spLocks noChangeArrowheads="1"/>
          </p:cNvSpPr>
          <p:nvPr/>
        </p:nvSpPr>
        <p:spPr bwMode="gray">
          <a:xfrm>
            <a:off x="827088" y="5589588"/>
            <a:ext cx="3313112" cy="336550"/>
          </a:xfrm>
          <a:prstGeom prst="rect">
            <a:avLst/>
          </a:prstGeom>
          <a:noFill/>
          <a:ln w="9525" algn="ctr">
            <a:noFill/>
            <a:miter lim="800000"/>
            <a:headEnd/>
            <a:tailEnd/>
          </a:ln>
        </p:spPr>
        <p:txBody>
          <a:bodyPr>
            <a:spAutoFit/>
          </a:bodyPr>
          <a:lstStyle/>
          <a:p>
            <a:pPr algn="ctr">
              <a:spcBef>
                <a:spcPct val="50000"/>
              </a:spcBef>
            </a:pPr>
            <a:r>
              <a:rPr lang="zh-CN" altLang="en-US"/>
              <a:t>发审会审核（</a:t>
            </a:r>
            <a:r>
              <a:rPr lang="en-US" altLang="zh-CN"/>
              <a:t>7</a:t>
            </a:r>
            <a:r>
              <a:rPr lang="zh-CN" altLang="en-US"/>
              <a:t>名，</a:t>
            </a:r>
            <a:r>
              <a:rPr lang="en-US" altLang="zh-CN"/>
              <a:t>5</a:t>
            </a:r>
            <a:r>
              <a:rPr lang="zh-CN" altLang="en-US"/>
              <a:t>名同意）</a:t>
            </a:r>
          </a:p>
        </p:txBody>
      </p:sp>
      <p:pic>
        <p:nvPicPr>
          <p:cNvPr id="53263" name="Picture 13" descr="品牌标志组合1_全色"/>
          <p:cNvPicPr>
            <a:picLocks noChangeAspect="1" noChangeArrowheads="1"/>
          </p:cNvPicPr>
          <p:nvPr/>
        </p:nvPicPr>
        <p:blipFill>
          <a:blip r:embed="rId3"/>
          <a:srcRect/>
          <a:stretch>
            <a:fillRect/>
          </a:stretch>
        </p:blipFill>
        <p:spPr bwMode="auto">
          <a:xfrm>
            <a:off x="0" y="0"/>
            <a:ext cx="2000250" cy="642938"/>
          </a:xfrm>
          <a:prstGeom prst="rect">
            <a:avLst/>
          </a:prstGeom>
          <a:noFill/>
          <a:ln w="9525">
            <a:noFill/>
            <a:miter lim="800000"/>
            <a:headEnd/>
            <a:tailEnd/>
          </a:ln>
        </p:spPr>
      </p:pic>
      <p:sp>
        <p:nvSpPr>
          <p:cNvPr id="53264" name="灯片编号占位符 3"/>
          <p:cNvSpPr txBox="1">
            <a:spLocks/>
          </p:cNvSpPr>
          <p:nvPr/>
        </p:nvSpPr>
        <p:spPr bwMode="auto">
          <a:xfrm>
            <a:off x="6858000" y="6429375"/>
            <a:ext cx="2286000" cy="428625"/>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59" name="Text Box 49"/>
          <p:cNvSpPr txBox="1">
            <a:spLocks noChangeArrowheads="1"/>
          </p:cNvSpPr>
          <p:nvPr/>
        </p:nvSpPr>
        <p:spPr bwMode="gray">
          <a:xfrm>
            <a:off x="6500813" y="3260725"/>
            <a:ext cx="2428875" cy="338138"/>
          </a:xfrm>
          <a:prstGeom prst="rect">
            <a:avLst/>
          </a:prstGeom>
          <a:noFill/>
          <a:ln w="9525" algn="ctr">
            <a:noFill/>
            <a:miter lim="800000"/>
            <a:headEnd/>
            <a:tailEnd/>
          </a:ln>
        </p:spPr>
        <p:txBody>
          <a:bodyPr>
            <a:spAutoFit/>
          </a:bodyPr>
          <a:lstStyle/>
          <a:p>
            <a:pPr algn="ctr">
              <a:spcBef>
                <a:spcPct val="50000"/>
              </a:spcBef>
            </a:pPr>
            <a:r>
              <a:rPr lang="en-US" altLang="zh-CN"/>
              <a:t>10</a:t>
            </a:r>
            <a:r>
              <a:rPr lang="zh-CN" altLang="en-US"/>
              <a:t>内完善补充申报材料</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46156"/>
                                        </p:tgtEl>
                                        <p:attrNameLst>
                                          <p:attrName>style.visibility</p:attrName>
                                        </p:attrNameLst>
                                      </p:cBhvr>
                                      <p:to>
                                        <p:strVal val="visible"/>
                                      </p:to>
                                    </p:set>
                                    <p:animEffect transition="in" filter="wipe(down)">
                                      <p:cBhvr>
                                        <p:cTn id="10" dur="500"/>
                                        <p:tgtEl>
                                          <p:spTgt spid="34615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46157"/>
                                        </p:tgtEl>
                                        <p:attrNameLst>
                                          <p:attrName>style.visibility</p:attrName>
                                        </p:attrNameLst>
                                      </p:cBhvr>
                                      <p:to>
                                        <p:strVal val="visible"/>
                                      </p:to>
                                    </p:set>
                                    <p:animEffect transition="in" filter="wipe(down)">
                                      <p:cBhvr>
                                        <p:cTn id="13" dur="500"/>
                                        <p:tgtEl>
                                          <p:spTgt spid="34615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46158"/>
                                        </p:tgtEl>
                                        <p:attrNameLst>
                                          <p:attrName>style.visibility</p:attrName>
                                        </p:attrNameLst>
                                      </p:cBhvr>
                                      <p:to>
                                        <p:strVal val="visible"/>
                                      </p:to>
                                    </p:set>
                                    <p:animEffect transition="in" filter="wipe(down)">
                                      <p:cBhvr>
                                        <p:cTn id="16" dur="500"/>
                                        <p:tgtEl>
                                          <p:spTgt spid="34615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46160"/>
                                        </p:tgtEl>
                                        <p:attrNameLst>
                                          <p:attrName>style.visibility</p:attrName>
                                        </p:attrNameLst>
                                      </p:cBhvr>
                                      <p:to>
                                        <p:strVal val="visible"/>
                                      </p:to>
                                    </p:set>
                                    <p:animEffect transition="in" filter="wipe(down)">
                                      <p:cBhvr>
                                        <p:cTn id="19" dur="500"/>
                                        <p:tgtEl>
                                          <p:spTgt spid="34616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46161"/>
                                        </p:tgtEl>
                                        <p:attrNameLst>
                                          <p:attrName>style.visibility</p:attrName>
                                        </p:attrNameLst>
                                      </p:cBhvr>
                                      <p:to>
                                        <p:strVal val="visible"/>
                                      </p:to>
                                    </p:set>
                                    <p:animEffect transition="in" filter="wipe(down)">
                                      <p:cBhvr>
                                        <p:cTn id="22" dur="500"/>
                                        <p:tgtEl>
                                          <p:spTgt spid="34616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46162"/>
                                        </p:tgtEl>
                                        <p:attrNameLst>
                                          <p:attrName>style.visibility</p:attrName>
                                        </p:attrNameLst>
                                      </p:cBhvr>
                                      <p:to>
                                        <p:strVal val="visible"/>
                                      </p:to>
                                    </p:set>
                                    <p:animEffect transition="in" filter="wipe(down)">
                                      <p:cBhvr>
                                        <p:cTn id="25" dur="500"/>
                                        <p:tgtEl>
                                          <p:spTgt spid="346162"/>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46164"/>
                                        </p:tgtEl>
                                        <p:attrNameLst>
                                          <p:attrName>style.visibility</p:attrName>
                                        </p:attrNameLst>
                                      </p:cBhvr>
                                      <p:to>
                                        <p:strVal val="visible"/>
                                      </p:to>
                                    </p:set>
                                    <p:animEffect transition="in" filter="wipe(down)">
                                      <p:cBhvr>
                                        <p:cTn id="28" dur="500"/>
                                        <p:tgtEl>
                                          <p:spTgt spid="346164"/>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46165"/>
                                        </p:tgtEl>
                                        <p:attrNameLst>
                                          <p:attrName>style.visibility</p:attrName>
                                        </p:attrNameLst>
                                      </p:cBhvr>
                                      <p:to>
                                        <p:strVal val="visible"/>
                                      </p:to>
                                    </p:set>
                                    <p:animEffect transition="in" filter="wipe(down)">
                                      <p:cBhvr>
                                        <p:cTn id="31" dur="500"/>
                                        <p:tgtEl>
                                          <p:spTgt spid="346165"/>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46166"/>
                                        </p:tgtEl>
                                        <p:attrNameLst>
                                          <p:attrName>style.visibility</p:attrName>
                                        </p:attrNameLst>
                                      </p:cBhvr>
                                      <p:to>
                                        <p:strVal val="visible"/>
                                      </p:to>
                                    </p:set>
                                    <p:animEffect transition="in" filter="wipe(down)">
                                      <p:cBhvr>
                                        <p:cTn id="34" dur="500"/>
                                        <p:tgtEl>
                                          <p:spTgt spid="34616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46167"/>
                                        </p:tgtEl>
                                        <p:attrNameLst>
                                          <p:attrName>style.visibility</p:attrName>
                                        </p:attrNameLst>
                                      </p:cBhvr>
                                      <p:to>
                                        <p:strVal val="visible"/>
                                      </p:to>
                                    </p:set>
                                    <p:animEffect transition="in" filter="wipe(down)">
                                      <p:cBhvr>
                                        <p:cTn id="37" dur="500"/>
                                        <p:tgtEl>
                                          <p:spTgt spid="34616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46168"/>
                                        </p:tgtEl>
                                        <p:attrNameLst>
                                          <p:attrName>style.visibility</p:attrName>
                                        </p:attrNameLst>
                                      </p:cBhvr>
                                      <p:to>
                                        <p:strVal val="visible"/>
                                      </p:to>
                                    </p:set>
                                    <p:animEffect transition="in" filter="wipe(down)">
                                      <p:cBhvr>
                                        <p:cTn id="40" dur="500"/>
                                        <p:tgtEl>
                                          <p:spTgt spid="34616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wipe(down)">
                                      <p:cBhvr>
                                        <p:cTn id="4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156" grpId="0"/>
      <p:bldP spid="346157" grpId="0"/>
      <p:bldP spid="346158" grpId="0"/>
      <p:bldP spid="346160" grpId="0"/>
      <p:bldP spid="346161" grpId="0"/>
      <p:bldP spid="346162" grpId="0"/>
      <p:bldP spid="346164" grpId="0"/>
      <p:bldP spid="346165" grpId="0"/>
      <p:bldP spid="346166" grpId="0"/>
      <p:bldP spid="346167" grpId="0"/>
      <p:bldP spid="346168" grpId="0"/>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AutoShape 2"/>
          <p:cNvSpPr>
            <a:spLocks noGrp="1" noChangeArrowheads="1"/>
          </p:cNvSpPr>
          <p:nvPr>
            <p:ph type="title"/>
          </p:nvPr>
        </p:nvSpPr>
        <p:spPr>
          <a:xfrm>
            <a:off x="714375" y="714375"/>
            <a:ext cx="8229600" cy="1143000"/>
          </a:xfrm>
        </p:spPr>
        <p:txBody>
          <a:bodyPr rtlCol="0">
            <a:normAutofit/>
          </a:bodyPr>
          <a:lstStyle/>
          <a:p>
            <a:pPr>
              <a:defRPr/>
            </a:pPr>
            <a:r>
              <a:rPr lang="zh-CN" altLang="en-US" sz="2800" b="1" kern="0" dirty="0">
                <a:latin typeface="华文新魏" pitchFamily="2" charset="-122"/>
                <a:ea typeface="华文新魏" pitchFamily="2" charset="-122"/>
              </a:rPr>
              <a:t>企业发行上市的各参与方</a:t>
            </a:r>
          </a:p>
        </p:txBody>
      </p:sp>
      <p:graphicFrame>
        <p:nvGraphicFramePr>
          <p:cNvPr id="349187" name="Diagram 3"/>
          <p:cNvGraphicFramePr>
            <a:graphicFrameLocks/>
          </p:cNvGraphicFramePr>
          <p:nvPr/>
        </p:nvGraphicFramePr>
        <p:xfrm>
          <a:off x="4071938" y="1857375"/>
          <a:ext cx="4457700" cy="4457700"/>
        </p:xfrm>
        <a:graphic>
          <a:graphicData uri="http://schemas.openxmlformats.org/drawingml/2006/compatibility">
            <com:legacyDrawing xmlns:com="http://schemas.openxmlformats.org/drawingml/2006/compatibility" spid="_x0000_s2050"/>
          </a:graphicData>
        </a:graphic>
      </p:graphicFrame>
      <p:sp>
        <p:nvSpPr>
          <p:cNvPr id="349202" name="Text Box 18"/>
          <p:cNvSpPr txBox="1">
            <a:spLocks noChangeArrowheads="1"/>
          </p:cNvSpPr>
          <p:nvPr/>
        </p:nvSpPr>
        <p:spPr bwMode="auto">
          <a:xfrm>
            <a:off x="500063" y="2286000"/>
            <a:ext cx="3565525" cy="2697163"/>
          </a:xfrm>
          <a:prstGeom prst="rect">
            <a:avLst/>
          </a:prstGeom>
          <a:noFill/>
          <a:ln w="22225" algn="ctr">
            <a:noFill/>
            <a:miter lim="800000"/>
            <a:headEnd/>
            <a:tailEnd/>
          </a:ln>
        </p:spPr>
        <p:txBody>
          <a:bodyPr>
            <a:spAutoFit/>
          </a:bodyPr>
          <a:lstStyle/>
          <a:p>
            <a:pPr eaLnBrk="0" hangingPunct="0">
              <a:lnSpc>
                <a:spcPct val="145000"/>
              </a:lnSpc>
              <a:buClr>
                <a:schemeClr val="accent2"/>
              </a:buClr>
              <a:buSzPct val="70000"/>
              <a:buFont typeface="Wingdings" pitchFamily="2" charset="2"/>
              <a:buChar char="n"/>
            </a:pPr>
            <a:r>
              <a:rPr lang="en-US" altLang="zh-CN" sz="1800" b="0">
                <a:solidFill>
                  <a:schemeClr val="tx1"/>
                </a:solidFill>
                <a:latin typeface="Times New Roman" pitchFamily="18" charset="0"/>
                <a:ea typeface="宋体" pitchFamily="2" charset="-122"/>
              </a:rPr>
              <a:t> </a:t>
            </a:r>
            <a:r>
              <a:rPr lang="zh-CN" altLang="en-US" sz="2000">
                <a:solidFill>
                  <a:schemeClr val="tx1"/>
                </a:solidFill>
                <a:latin typeface="华文楷体" pitchFamily="2" charset="-122"/>
                <a:ea typeface="华文楷体" pitchFamily="2" charset="-122"/>
              </a:rPr>
              <a:t>企业的发行上市需要由发行人和各个专业的中介机构协作完成</a:t>
            </a:r>
          </a:p>
          <a:p>
            <a:pPr eaLnBrk="0" hangingPunct="0">
              <a:lnSpc>
                <a:spcPct val="145000"/>
              </a:lnSpc>
              <a:buClr>
                <a:schemeClr val="accent2"/>
              </a:buClr>
              <a:buSzPct val="70000"/>
              <a:buFont typeface="Wingdings" pitchFamily="2" charset="2"/>
              <a:buNone/>
            </a:pPr>
            <a:endParaRPr lang="zh-CN" altLang="en-US" sz="1800">
              <a:solidFill>
                <a:schemeClr val="tx1"/>
              </a:solidFill>
              <a:latin typeface="华文楷体" pitchFamily="2" charset="-122"/>
              <a:ea typeface="华文楷体" pitchFamily="2" charset="-122"/>
            </a:endParaRPr>
          </a:p>
          <a:p>
            <a:pPr eaLnBrk="0" hangingPunct="0">
              <a:lnSpc>
                <a:spcPct val="145000"/>
              </a:lnSpc>
              <a:buClr>
                <a:schemeClr val="accent2"/>
              </a:buClr>
              <a:buSzPct val="70000"/>
              <a:buFont typeface="Wingdings" pitchFamily="2" charset="2"/>
              <a:buChar char="n"/>
            </a:pPr>
            <a:r>
              <a:rPr lang="zh-CN" altLang="en-US" sz="1800">
                <a:solidFill>
                  <a:schemeClr val="tx1"/>
                </a:solidFill>
                <a:latin typeface="华文楷体" pitchFamily="2" charset="-122"/>
                <a:ea typeface="华文楷体" pitchFamily="2" charset="-122"/>
              </a:rPr>
              <a:t> </a:t>
            </a:r>
            <a:r>
              <a:rPr lang="zh-CN" altLang="en-US" sz="2000">
                <a:solidFill>
                  <a:schemeClr val="tx1"/>
                </a:solidFill>
                <a:latin typeface="华文楷体" pitchFamily="2" charset="-122"/>
                <a:ea typeface="华文楷体" pitchFamily="2" charset="-122"/>
              </a:rPr>
              <a:t>保荐机构是参与各方的总协调人</a:t>
            </a:r>
          </a:p>
        </p:txBody>
      </p:sp>
      <p:pic>
        <p:nvPicPr>
          <p:cNvPr id="2067" name="Picture 13" descr="品牌标志组合1_全色"/>
          <p:cNvPicPr>
            <a:picLocks noChangeAspect="1" noChangeArrowheads="1"/>
          </p:cNvPicPr>
          <p:nvPr/>
        </p:nvPicPr>
        <p:blipFill>
          <a:blip r:embed="rId3"/>
          <a:srcRect/>
          <a:stretch>
            <a:fillRect/>
          </a:stretch>
        </p:blipFill>
        <p:spPr bwMode="auto">
          <a:xfrm>
            <a:off x="0" y="0"/>
            <a:ext cx="2000250" cy="642938"/>
          </a:xfrm>
          <a:prstGeom prst="rect">
            <a:avLst/>
          </a:prstGeom>
          <a:noFill/>
          <a:ln w="9525">
            <a:noFill/>
            <a:miter lim="800000"/>
            <a:headEnd/>
            <a:tailEnd/>
          </a:ln>
        </p:spPr>
      </p:pic>
      <p:sp>
        <p:nvSpPr>
          <p:cNvPr id="2068"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9187"/>
                                        </p:tgtEl>
                                        <p:attrNameLst>
                                          <p:attrName>style.visibility</p:attrName>
                                        </p:attrNameLst>
                                      </p:cBhvr>
                                      <p:to>
                                        <p:strVal val="visible"/>
                                      </p:to>
                                    </p:set>
                                    <p:animEffect transition="in" filter="fade">
                                      <p:cBhvr>
                                        <p:cTn id="7" dur="2000"/>
                                        <p:tgtEl>
                                          <p:spTgt spid="34918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9202"/>
                                        </p:tgtEl>
                                        <p:attrNameLst>
                                          <p:attrName>style.visibility</p:attrName>
                                        </p:attrNameLst>
                                      </p:cBhvr>
                                      <p:to>
                                        <p:strVal val="visible"/>
                                      </p:to>
                                    </p:set>
                                    <p:animEffect transition="in" filter="fade">
                                      <p:cBhvr>
                                        <p:cTn id="10" dur="2000"/>
                                        <p:tgtEl>
                                          <p:spTgt spid="349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Dgm spid="349187" grpId="0"/>
      <p:bldP spid="34920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灯片编号占位符 3"/>
          <p:cNvSpPr>
            <a:spLocks noGrp="1"/>
          </p:cNvSpPr>
          <p:nvPr>
            <p:ph type="sldNum" sz="quarter" idx="4294967295"/>
          </p:nvPr>
        </p:nvSpPr>
        <p:spPr bwMode="auto">
          <a:xfrm>
            <a:off x="0" y="6165850"/>
            <a:ext cx="587375" cy="488950"/>
          </a:xfrm>
          <a:prstGeom prst="rect">
            <a:avLst/>
          </a:prstGeom>
          <a:noFill/>
          <a:ln>
            <a:miter lim="800000"/>
            <a:headEnd/>
            <a:tailEnd/>
          </a:ln>
        </p:spPr>
        <p:txBody>
          <a:bodyPr/>
          <a:lstStyle/>
          <a:p>
            <a:pPr algn="ctr">
              <a:spcBef>
                <a:spcPct val="50000"/>
              </a:spcBef>
            </a:pPr>
            <a:fld id="{6373B623-F8D8-48B5-904B-5742CA6BD7E0}" type="slidenum">
              <a:rPr lang="en-US" altLang="zh-CN"/>
              <a:pPr algn="ctr">
                <a:spcBef>
                  <a:spcPct val="50000"/>
                </a:spcBef>
              </a:pPr>
              <a:t>17</a:t>
            </a:fld>
            <a:endParaRPr lang="en-US" altLang="zh-CN"/>
          </a:p>
        </p:txBody>
      </p:sp>
      <p:sp>
        <p:nvSpPr>
          <p:cNvPr id="57347" name="AutoShape 2"/>
          <p:cNvSpPr>
            <a:spLocks noGrp="1" noChangeArrowheads="1"/>
          </p:cNvSpPr>
          <p:nvPr>
            <p:ph type="title" idx="4294967295"/>
          </p:nvPr>
        </p:nvSpPr>
        <p:spPr bwMode="auto">
          <a:xfrm>
            <a:off x="1219200" y="714375"/>
            <a:ext cx="7924800" cy="576263"/>
          </a:xfrm>
          <a:prstGeom prst="roundRect">
            <a:avLst>
              <a:gd name="adj" fmla="val 21667"/>
            </a:avLst>
          </a:prstGeom>
          <a:noFill/>
          <a:ln>
            <a:round/>
            <a:headEnd/>
            <a:tailEnd/>
          </a:ln>
        </p:spPr>
        <p:txBody>
          <a:bodyPr/>
          <a:lstStyle/>
          <a:p>
            <a:r>
              <a:rPr lang="en-US" altLang="zh-CN" sz="2400" b="1" dirty="0" smtClean="0">
                <a:solidFill>
                  <a:schemeClr val="tx1"/>
                </a:solidFill>
                <a:latin typeface="华文新魏" pitchFamily="2" charset="-122"/>
                <a:ea typeface="华文新魏" pitchFamily="2" charset="-122"/>
              </a:rPr>
              <a:t>A</a:t>
            </a:r>
            <a:r>
              <a:rPr lang="zh-CN" altLang="en-US" sz="2400" b="1" dirty="0" smtClean="0">
                <a:solidFill>
                  <a:schemeClr val="tx1"/>
                </a:solidFill>
                <a:latin typeface="华文新魏" pitchFamily="2" charset="-122"/>
                <a:ea typeface="华文新魏" pitchFamily="2" charset="-122"/>
              </a:rPr>
              <a:t>股</a:t>
            </a:r>
            <a:r>
              <a:rPr lang="en-US" altLang="zh-CN" sz="2400" b="1" dirty="0" smtClean="0">
                <a:solidFill>
                  <a:schemeClr val="tx1"/>
                </a:solidFill>
                <a:latin typeface="华文新魏" pitchFamily="2" charset="-122"/>
                <a:ea typeface="华文新魏" pitchFamily="2" charset="-122"/>
              </a:rPr>
              <a:t>IPO</a:t>
            </a:r>
            <a:r>
              <a:rPr lang="zh-CN" altLang="en-US" sz="2400" b="1" dirty="0" smtClean="0">
                <a:solidFill>
                  <a:schemeClr val="tx1"/>
                </a:solidFill>
                <a:latin typeface="华文新魏" pitchFamily="2" charset="-122"/>
                <a:ea typeface="华文新魏" pitchFamily="2" charset="-122"/>
              </a:rPr>
              <a:t>所需遵循的法律法规</a:t>
            </a:r>
          </a:p>
        </p:txBody>
      </p:sp>
      <p:sp>
        <p:nvSpPr>
          <p:cNvPr id="352259" name="Rectangle 3"/>
          <p:cNvSpPr>
            <a:spLocks noGrp="1" noChangeArrowheads="1"/>
          </p:cNvSpPr>
          <p:nvPr>
            <p:ph type="body" idx="4294967295"/>
          </p:nvPr>
        </p:nvSpPr>
        <p:spPr bwMode="auto">
          <a:xfrm>
            <a:off x="1357290" y="1285860"/>
            <a:ext cx="7429500" cy="5214974"/>
          </a:xfrm>
          <a:prstGeom prst="rect">
            <a:avLst/>
          </a:prstGeom>
          <a:noFill/>
          <a:ln>
            <a:miter lim="800000"/>
            <a:headEnd/>
            <a:tailEnd/>
          </a:ln>
        </p:spPr>
        <p:txBody>
          <a:bodyPr/>
          <a:lstStyle/>
          <a:p>
            <a:pPr>
              <a:buClr>
                <a:schemeClr val="tx1"/>
              </a:buClr>
              <a:buSzPct val="70000"/>
              <a:buFont typeface="Wingdings" pitchFamily="2" charset="2"/>
              <a:buChar char="n"/>
            </a:pPr>
            <a:r>
              <a:rPr lang="zh-CN" altLang="en-US" sz="1600" dirty="0" smtClean="0">
                <a:solidFill>
                  <a:srgbClr val="000066"/>
                </a:solidFill>
              </a:rPr>
              <a:t>公司法</a:t>
            </a:r>
          </a:p>
          <a:p>
            <a:pPr>
              <a:buClr>
                <a:schemeClr val="tx1"/>
              </a:buClr>
              <a:buSzPct val="70000"/>
              <a:buFont typeface="Wingdings" pitchFamily="2" charset="2"/>
              <a:buChar char="n"/>
            </a:pPr>
            <a:r>
              <a:rPr lang="zh-CN" altLang="en-US" sz="1600" dirty="0" smtClean="0">
                <a:solidFill>
                  <a:srgbClr val="000066"/>
                </a:solidFill>
              </a:rPr>
              <a:t>证券法</a:t>
            </a:r>
          </a:p>
          <a:p>
            <a:pPr>
              <a:buClr>
                <a:schemeClr val="tx1"/>
              </a:buClr>
              <a:buSzPct val="70000"/>
              <a:buFont typeface="Wingdings" pitchFamily="2" charset="2"/>
              <a:buChar char="n"/>
            </a:pPr>
            <a:r>
              <a:rPr lang="zh-CN" altLang="en-US" sz="1600" dirty="0" smtClean="0">
                <a:solidFill>
                  <a:srgbClr val="000066"/>
                </a:solidFill>
              </a:rPr>
              <a:t>首次公开发行股票并上市管理办法</a:t>
            </a:r>
            <a:endParaRPr lang="en-US" altLang="zh-CN" sz="1600" dirty="0" smtClean="0">
              <a:solidFill>
                <a:srgbClr val="000066"/>
              </a:solidFill>
            </a:endParaRPr>
          </a:p>
          <a:p>
            <a:pPr>
              <a:buClr>
                <a:schemeClr val="tx1"/>
              </a:buClr>
              <a:buSzPct val="70000"/>
              <a:buFont typeface="Wingdings" pitchFamily="2" charset="2"/>
              <a:buChar char="n"/>
            </a:pPr>
            <a:r>
              <a:rPr lang="zh-CN" altLang="en-US" sz="1600" dirty="0" smtClean="0">
                <a:solidFill>
                  <a:srgbClr val="000066"/>
                </a:solidFill>
              </a:rPr>
              <a:t>首次公开发行股票并在创业板上市管理暂行办法</a:t>
            </a:r>
          </a:p>
          <a:p>
            <a:pPr>
              <a:buClr>
                <a:schemeClr val="tx1"/>
              </a:buClr>
              <a:buSzPct val="70000"/>
              <a:buFont typeface="Wingdings" pitchFamily="2" charset="2"/>
              <a:buChar char="n"/>
            </a:pPr>
            <a:r>
              <a:rPr lang="zh-CN" altLang="en-US" sz="1600" dirty="0" smtClean="0">
                <a:solidFill>
                  <a:srgbClr val="000066"/>
                </a:solidFill>
              </a:rPr>
              <a:t>上海证券交易所和深圳证券交易所股票上市规则</a:t>
            </a:r>
          </a:p>
          <a:p>
            <a:pPr>
              <a:buClr>
                <a:schemeClr val="tx1"/>
              </a:buClr>
              <a:buSzPct val="70000"/>
              <a:buFont typeface="Wingdings" pitchFamily="2" charset="2"/>
              <a:buChar char="n"/>
            </a:pPr>
            <a:r>
              <a:rPr lang="zh-CN" altLang="en-US" sz="1600" dirty="0" smtClean="0">
                <a:solidFill>
                  <a:srgbClr val="000066"/>
                </a:solidFill>
              </a:rPr>
              <a:t>公开发行证券的公司信息披露内容与格式准则第</a:t>
            </a:r>
            <a:r>
              <a:rPr lang="en-US" altLang="zh-CN" sz="1600" dirty="0" smtClean="0">
                <a:solidFill>
                  <a:srgbClr val="000066"/>
                </a:solidFill>
              </a:rPr>
              <a:t>1</a:t>
            </a:r>
            <a:r>
              <a:rPr lang="zh-CN" altLang="en-US" sz="1600" dirty="0" smtClean="0">
                <a:solidFill>
                  <a:srgbClr val="000066"/>
                </a:solidFill>
              </a:rPr>
              <a:t>号</a:t>
            </a:r>
            <a:r>
              <a:rPr lang="en-US" altLang="zh-CN" sz="1600" dirty="0" smtClean="0">
                <a:solidFill>
                  <a:srgbClr val="000066"/>
                </a:solidFill>
              </a:rPr>
              <a:t>《</a:t>
            </a:r>
            <a:r>
              <a:rPr lang="zh-CN" altLang="en-US" sz="1600" dirty="0" smtClean="0">
                <a:solidFill>
                  <a:srgbClr val="000066"/>
                </a:solidFill>
              </a:rPr>
              <a:t>招股说明书</a:t>
            </a:r>
            <a:r>
              <a:rPr lang="en-US" altLang="zh-CN" sz="1600" dirty="0" smtClean="0">
                <a:solidFill>
                  <a:srgbClr val="000066"/>
                </a:solidFill>
              </a:rPr>
              <a:t>》</a:t>
            </a:r>
            <a:r>
              <a:rPr lang="zh-CN" altLang="en-US" sz="1600" dirty="0" smtClean="0">
                <a:solidFill>
                  <a:srgbClr val="000066"/>
                </a:solidFill>
              </a:rPr>
              <a:t>、第</a:t>
            </a:r>
            <a:r>
              <a:rPr lang="en-US" altLang="zh-CN" sz="1600" dirty="0" smtClean="0">
                <a:solidFill>
                  <a:srgbClr val="000066"/>
                </a:solidFill>
              </a:rPr>
              <a:t>28</a:t>
            </a:r>
            <a:r>
              <a:rPr lang="zh-CN" altLang="en-US" sz="1600" dirty="0" smtClean="0">
                <a:solidFill>
                  <a:srgbClr val="000066"/>
                </a:solidFill>
              </a:rPr>
              <a:t>号</a:t>
            </a:r>
            <a:r>
              <a:rPr lang="en-US" altLang="zh-CN" sz="1600" dirty="0" smtClean="0">
                <a:solidFill>
                  <a:srgbClr val="000066"/>
                </a:solidFill>
              </a:rPr>
              <a:t>《</a:t>
            </a:r>
            <a:r>
              <a:rPr lang="zh-CN" altLang="en-US" sz="1600" dirty="0" smtClean="0">
                <a:solidFill>
                  <a:srgbClr val="000066"/>
                </a:solidFill>
              </a:rPr>
              <a:t>创业板公司招股说明书</a:t>
            </a:r>
            <a:r>
              <a:rPr lang="en-US" altLang="zh-CN" sz="1600" dirty="0" smtClean="0">
                <a:solidFill>
                  <a:srgbClr val="000066"/>
                </a:solidFill>
              </a:rPr>
              <a:t>》</a:t>
            </a:r>
          </a:p>
          <a:p>
            <a:pPr>
              <a:buClr>
                <a:schemeClr val="tx1"/>
              </a:buClr>
              <a:buSzPct val="70000"/>
              <a:buFont typeface="Wingdings" pitchFamily="2" charset="2"/>
              <a:buChar char="n"/>
            </a:pPr>
            <a:r>
              <a:rPr lang="zh-CN" altLang="en-US" sz="1600" dirty="0" smtClean="0">
                <a:solidFill>
                  <a:srgbClr val="000066"/>
                </a:solidFill>
              </a:rPr>
              <a:t>公开发行证券的公司信息披露内容与格式准则第</a:t>
            </a:r>
            <a:r>
              <a:rPr lang="en-US" altLang="zh-CN" sz="1600" dirty="0" smtClean="0">
                <a:solidFill>
                  <a:srgbClr val="000066"/>
                </a:solidFill>
              </a:rPr>
              <a:t>9</a:t>
            </a:r>
            <a:r>
              <a:rPr lang="zh-CN" altLang="en-US" sz="1600" dirty="0" smtClean="0">
                <a:solidFill>
                  <a:srgbClr val="000066"/>
                </a:solidFill>
              </a:rPr>
              <a:t>号</a:t>
            </a:r>
            <a:r>
              <a:rPr lang="en-US" altLang="zh-CN" sz="1600" dirty="0" smtClean="0">
                <a:solidFill>
                  <a:srgbClr val="000066"/>
                </a:solidFill>
              </a:rPr>
              <a:t>《</a:t>
            </a:r>
            <a:r>
              <a:rPr lang="zh-CN" altLang="en-US" sz="1600" dirty="0" smtClean="0">
                <a:solidFill>
                  <a:srgbClr val="000066"/>
                </a:solidFill>
              </a:rPr>
              <a:t>首次公开发行股票并上市申请文件</a:t>
            </a:r>
            <a:r>
              <a:rPr lang="en-US" altLang="zh-CN" sz="1600" dirty="0" smtClean="0">
                <a:solidFill>
                  <a:srgbClr val="000066"/>
                </a:solidFill>
              </a:rPr>
              <a:t>》</a:t>
            </a:r>
            <a:r>
              <a:rPr lang="zh-CN" altLang="en-US" sz="1600" dirty="0" smtClean="0">
                <a:solidFill>
                  <a:srgbClr val="000066"/>
                </a:solidFill>
              </a:rPr>
              <a:t>、第</a:t>
            </a:r>
            <a:r>
              <a:rPr lang="en-US" altLang="zh-CN" sz="1600" dirty="0" smtClean="0">
                <a:solidFill>
                  <a:srgbClr val="000066"/>
                </a:solidFill>
              </a:rPr>
              <a:t>29</a:t>
            </a:r>
            <a:r>
              <a:rPr lang="zh-CN" altLang="en-US" sz="1600" dirty="0" smtClean="0">
                <a:solidFill>
                  <a:srgbClr val="000066"/>
                </a:solidFill>
              </a:rPr>
              <a:t>号</a:t>
            </a:r>
            <a:r>
              <a:rPr lang="en-US" altLang="zh-CN" sz="1600" dirty="0" smtClean="0">
                <a:solidFill>
                  <a:srgbClr val="000066"/>
                </a:solidFill>
              </a:rPr>
              <a:t>《</a:t>
            </a:r>
            <a:r>
              <a:rPr lang="zh-CN" altLang="en-US" sz="1600" dirty="0" smtClean="0">
                <a:solidFill>
                  <a:srgbClr val="000066"/>
                </a:solidFill>
              </a:rPr>
              <a:t>首次公开发行股票并在创业板上市申请文件</a:t>
            </a:r>
            <a:r>
              <a:rPr lang="en-US" altLang="zh-CN" sz="1600" dirty="0" smtClean="0">
                <a:solidFill>
                  <a:srgbClr val="000066"/>
                </a:solidFill>
              </a:rPr>
              <a:t>》</a:t>
            </a:r>
          </a:p>
          <a:p>
            <a:pPr>
              <a:buClr>
                <a:schemeClr val="tx1"/>
              </a:buClr>
              <a:buSzPct val="70000"/>
              <a:buFont typeface="Wingdings" pitchFamily="2" charset="2"/>
              <a:buChar char="n"/>
            </a:pPr>
            <a:endParaRPr lang="en-US" altLang="zh-CN" sz="1600" dirty="0" smtClean="0">
              <a:solidFill>
                <a:srgbClr val="000066"/>
              </a:solidFill>
            </a:endParaRPr>
          </a:p>
          <a:p>
            <a:pPr>
              <a:buClr>
                <a:schemeClr val="tx1"/>
              </a:buClr>
              <a:buSzPct val="70000"/>
              <a:buFont typeface="Wingdings" pitchFamily="2" charset="2"/>
              <a:buChar char="n"/>
            </a:pPr>
            <a:endParaRPr lang="en-US" altLang="zh-CN" sz="1600" dirty="0" smtClean="0">
              <a:solidFill>
                <a:srgbClr val="000066"/>
              </a:solidFill>
            </a:endParaRPr>
          </a:p>
          <a:p>
            <a:pPr>
              <a:buClr>
                <a:schemeClr val="tx1"/>
              </a:buClr>
              <a:buSzPct val="70000"/>
              <a:buFont typeface="Wingdings" pitchFamily="2" charset="2"/>
              <a:buChar char="n"/>
            </a:pPr>
            <a:endParaRPr lang="en-US" altLang="zh-CN" sz="1800" dirty="0" smtClean="0">
              <a:solidFill>
                <a:srgbClr val="000066"/>
              </a:solidFill>
            </a:endParaRPr>
          </a:p>
        </p:txBody>
      </p:sp>
      <p:sp>
        <p:nvSpPr>
          <p:cNvPr id="352260" name="Text Box 4"/>
          <p:cNvSpPr txBox="1">
            <a:spLocks noChangeArrowheads="1"/>
          </p:cNvSpPr>
          <p:nvPr/>
        </p:nvSpPr>
        <p:spPr bwMode="auto">
          <a:xfrm>
            <a:off x="1714480" y="3929066"/>
            <a:ext cx="6696075" cy="2569934"/>
          </a:xfrm>
          <a:prstGeom prst="rect">
            <a:avLst/>
          </a:prstGeom>
          <a:solidFill>
            <a:srgbClr val="FFFF99"/>
          </a:solidFill>
          <a:ln w="9525">
            <a:solidFill>
              <a:srgbClr val="FF3300"/>
            </a:solidFill>
            <a:miter lim="800000"/>
            <a:headEnd/>
            <a:tailEnd/>
          </a:ln>
        </p:spPr>
        <p:txBody>
          <a:bodyPr>
            <a:spAutoFit/>
          </a:bodyPr>
          <a:lstStyle/>
          <a:p>
            <a:pPr>
              <a:spcBef>
                <a:spcPct val="50000"/>
              </a:spcBef>
              <a:buClr>
                <a:schemeClr val="accent2"/>
              </a:buClr>
              <a:buFont typeface="Wingdings" pitchFamily="2" charset="2"/>
              <a:buChar char="p"/>
            </a:pPr>
            <a:r>
              <a:rPr kumimoji="1" lang="zh-CN" altLang="en-US" sz="1400" b="0" dirty="0">
                <a:solidFill>
                  <a:schemeClr val="tx1"/>
                </a:solidFill>
                <a:latin typeface="Times New Roman" pitchFamily="18" charset="0"/>
              </a:rPr>
              <a:t>另外，还需要关注其他法律法规，主要包括：</a:t>
            </a:r>
          </a:p>
          <a:p>
            <a:pPr lvl="1">
              <a:spcBef>
                <a:spcPct val="50000"/>
              </a:spcBef>
              <a:buClr>
                <a:schemeClr val="accent2"/>
              </a:buClr>
              <a:buFont typeface="Wingdings" pitchFamily="2" charset="2"/>
              <a:buChar char="p"/>
            </a:pPr>
            <a:r>
              <a:rPr kumimoji="1" lang="zh-CN" altLang="en-US" sz="1400" b="0" dirty="0">
                <a:solidFill>
                  <a:schemeClr val="tx1"/>
                </a:solidFill>
                <a:latin typeface="Times New Roman" pitchFamily="18" charset="0"/>
              </a:rPr>
              <a:t>与公司股权变更的相关法律法规，特别是国有</a:t>
            </a:r>
            <a:r>
              <a:rPr kumimoji="1" lang="zh-CN" altLang="en-US" sz="1400" b="0" dirty="0" smtClean="0">
                <a:solidFill>
                  <a:schemeClr val="tx1"/>
                </a:solidFill>
                <a:latin typeface="Times New Roman" pitchFamily="18" charset="0"/>
              </a:rPr>
              <a:t>企业、外商投资企业</a:t>
            </a:r>
            <a:endParaRPr kumimoji="1" lang="zh-CN" altLang="en-US" sz="1400" b="0" dirty="0">
              <a:solidFill>
                <a:schemeClr val="tx1"/>
              </a:solidFill>
              <a:latin typeface="Times New Roman" pitchFamily="18" charset="0"/>
            </a:endParaRPr>
          </a:p>
          <a:p>
            <a:pPr lvl="1">
              <a:spcBef>
                <a:spcPct val="50000"/>
              </a:spcBef>
              <a:buClr>
                <a:schemeClr val="accent2"/>
              </a:buClr>
              <a:buFont typeface="Wingdings" pitchFamily="2" charset="2"/>
              <a:buChar char="p"/>
            </a:pPr>
            <a:r>
              <a:rPr kumimoji="1" lang="zh-CN" altLang="en-US" sz="1400" b="0" dirty="0">
                <a:solidFill>
                  <a:schemeClr val="tx1"/>
                </a:solidFill>
                <a:latin typeface="Times New Roman" pitchFamily="18" charset="0"/>
              </a:rPr>
              <a:t>与财务及税务相关</a:t>
            </a:r>
            <a:r>
              <a:rPr kumimoji="1" lang="zh-CN" altLang="en-US" sz="1400" b="0" dirty="0" smtClean="0">
                <a:solidFill>
                  <a:schemeClr val="tx1"/>
                </a:solidFill>
                <a:latin typeface="Times New Roman" pitchFamily="18" charset="0"/>
              </a:rPr>
              <a:t>的各类规定</a:t>
            </a:r>
            <a:endParaRPr kumimoji="1" lang="zh-CN" altLang="en-US" sz="1400" b="0" dirty="0">
              <a:solidFill>
                <a:schemeClr val="tx1"/>
              </a:solidFill>
              <a:latin typeface="Times New Roman" pitchFamily="18" charset="0"/>
            </a:endParaRPr>
          </a:p>
          <a:p>
            <a:pPr lvl="1">
              <a:spcBef>
                <a:spcPct val="50000"/>
              </a:spcBef>
              <a:buClr>
                <a:schemeClr val="accent2"/>
              </a:buClr>
              <a:buFont typeface="Wingdings" pitchFamily="2" charset="2"/>
              <a:buChar char="p"/>
            </a:pPr>
            <a:r>
              <a:rPr kumimoji="1" lang="zh-CN" altLang="en-US" sz="1400" b="0" dirty="0">
                <a:solidFill>
                  <a:schemeClr val="tx1"/>
                </a:solidFill>
                <a:latin typeface="Times New Roman" pitchFamily="18" charset="0"/>
              </a:rPr>
              <a:t>各个地方颁布的地方性法律法规</a:t>
            </a:r>
          </a:p>
          <a:p>
            <a:pPr lvl="1">
              <a:spcBef>
                <a:spcPct val="50000"/>
              </a:spcBef>
              <a:buClr>
                <a:schemeClr val="accent2"/>
              </a:buClr>
              <a:buFont typeface="Wingdings" pitchFamily="2" charset="2"/>
              <a:buChar char="p"/>
            </a:pPr>
            <a:r>
              <a:rPr kumimoji="1" lang="zh-CN" altLang="en-US" sz="1400" b="0" dirty="0">
                <a:solidFill>
                  <a:schemeClr val="tx1"/>
                </a:solidFill>
                <a:latin typeface="Times New Roman" pitchFamily="18" charset="0"/>
              </a:rPr>
              <a:t>国家发改委相关规定：如产业政策等</a:t>
            </a:r>
          </a:p>
          <a:p>
            <a:pPr lvl="1">
              <a:spcBef>
                <a:spcPct val="50000"/>
              </a:spcBef>
              <a:buClr>
                <a:schemeClr val="accent2"/>
              </a:buClr>
              <a:buFont typeface="Wingdings" pitchFamily="2" charset="2"/>
              <a:buChar char="p"/>
            </a:pPr>
            <a:r>
              <a:rPr kumimoji="1" lang="zh-CN" altLang="en-US" sz="1400" b="0" dirty="0">
                <a:solidFill>
                  <a:schemeClr val="tx1"/>
                </a:solidFill>
                <a:latin typeface="Times New Roman" pitchFamily="18" charset="0"/>
              </a:rPr>
              <a:t>商务部相关规定：如外商投资股份有限公司的设立等</a:t>
            </a:r>
          </a:p>
          <a:p>
            <a:pPr lvl="1">
              <a:spcBef>
                <a:spcPct val="50000"/>
              </a:spcBef>
              <a:buClr>
                <a:schemeClr val="accent2"/>
              </a:buClr>
              <a:buFont typeface="Wingdings" pitchFamily="2" charset="2"/>
              <a:buChar char="p"/>
            </a:pPr>
            <a:r>
              <a:rPr kumimoji="1" lang="zh-CN" altLang="en-US" sz="1400" b="0" dirty="0">
                <a:solidFill>
                  <a:schemeClr val="tx1"/>
                </a:solidFill>
                <a:latin typeface="Times New Roman" pitchFamily="18" charset="0"/>
              </a:rPr>
              <a:t>与环保相关的法律</a:t>
            </a:r>
            <a:r>
              <a:rPr kumimoji="1" lang="zh-CN" altLang="en-US" sz="1400" b="0" dirty="0" smtClean="0">
                <a:solidFill>
                  <a:schemeClr val="tx1"/>
                </a:solidFill>
                <a:latin typeface="Times New Roman" pitchFamily="18" charset="0"/>
              </a:rPr>
              <a:t>法规</a:t>
            </a:r>
            <a:endParaRPr kumimoji="1" lang="en-US" altLang="zh-CN" sz="1400" b="0" dirty="0" smtClean="0">
              <a:solidFill>
                <a:schemeClr val="tx1"/>
              </a:solidFill>
              <a:latin typeface="Times New Roman" pitchFamily="18" charset="0"/>
            </a:endParaRPr>
          </a:p>
          <a:p>
            <a:pPr lvl="1">
              <a:spcBef>
                <a:spcPct val="50000"/>
              </a:spcBef>
              <a:buClr>
                <a:schemeClr val="accent2"/>
              </a:buClr>
              <a:buFont typeface="Wingdings" pitchFamily="2" charset="2"/>
              <a:buChar char="p"/>
            </a:pPr>
            <a:r>
              <a:rPr kumimoji="1" lang="zh-CN" altLang="en-US" sz="1400" b="0" dirty="0" smtClean="0">
                <a:solidFill>
                  <a:schemeClr val="tx1"/>
                </a:solidFill>
                <a:latin typeface="Times New Roman" pitchFamily="18" charset="0"/>
              </a:rPr>
              <a:t>与土地相关的法律法规</a:t>
            </a:r>
            <a:endParaRPr kumimoji="1" lang="zh-CN" altLang="en-US" sz="1400" b="0" dirty="0">
              <a:solidFill>
                <a:schemeClr val="tx1"/>
              </a:solidFill>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52259">
                                            <p:txEl>
                                              <p:pRg st="0" end="0"/>
                                            </p:txEl>
                                          </p:spTgt>
                                        </p:tgtEl>
                                        <p:attrNameLst>
                                          <p:attrName>style.visibility</p:attrName>
                                        </p:attrNameLst>
                                      </p:cBhvr>
                                      <p:to>
                                        <p:strVal val="visible"/>
                                      </p:to>
                                    </p:set>
                                    <p:animEffect transition="in" filter="wipe(down)">
                                      <p:cBhvr>
                                        <p:cTn id="7" dur="500"/>
                                        <p:tgtEl>
                                          <p:spTgt spid="3522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52259">
                                            <p:txEl>
                                              <p:pRg st="1" end="1"/>
                                            </p:txEl>
                                          </p:spTgt>
                                        </p:tgtEl>
                                        <p:attrNameLst>
                                          <p:attrName>style.visibility</p:attrName>
                                        </p:attrNameLst>
                                      </p:cBhvr>
                                      <p:to>
                                        <p:strVal val="visible"/>
                                      </p:to>
                                    </p:set>
                                    <p:animEffect transition="in" filter="wipe(down)">
                                      <p:cBhvr>
                                        <p:cTn id="12" dur="500"/>
                                        <p:tgtEl>
                                          <p:spTgt spid="3522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52259">
                                            <p:txEl>
                                              <p:pRg st="2" end="2"/>
                                            </p:txEl>
                                          </p:spTgt>
                                        </p:tgtEl>
                                        <p:attrNameLst>
                                          <p:attrName>style.visibility</p:attrName>
                                        </p:attrNameLst>
                                      </p:cBhvr>
                                      <p:to>
                                        <p:strVal val="visible"/>
                                      </p:to>
                                    </p:set>
                                    <p:animEffect transition="in" filter="wipe(down)">
                                      <p:cBhvr>
                                        <p:cTn id="17" dur="500"/>
                                        <p:tgtEl>
                                          <p:spTgt spid="35225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52259">
                                            <p:txEl>
                                              <p:pRg st="3" end="3"/>
                                            </p:txEl>
                                          </p:spTgt>
                                        </p:tgtEl>
                                        <p:attrNameLst>
                                          <p:attrName>style.visibility</p:attrName>
                                        </p:attrNameLst>
                                      </p:cBhvr>
                                      <p:to>
                                        <p:strVal val="visible"/>
                                      </p:to>
                                    </p:set>
                                    <p:animEffect transition="in" filter="wipe(down)">
                                      <p:cBhvr>
                                        <p:cTn id="22" dur="500"/>
                                        <p:tgtEl>
                                          <p:spTgt spid="35225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52259">
                                            <p:txEl>
                                              <p:pRg st="4" end="4"/>
                                            </p:txEl>
                                          </p:spTgt>
                                        </p:tgtEl>
                                        <p:attrNameLst>
                                          <p:attrName>style.visibility</p:attrName>
                                        </p:attrNameLst>
                                      </p:cBhvr>
                                      <p:to>
                                        <p:strVal val="visible"/>
                                      </p:to>
                                    </p:set>
                                    <p:animEffect transition="in" filter="wipe(down)">
                                      <p:cBhvr>
                                        <p:cTn id="27" dur="500"/>
                                        <p:tgtEl>
                                          <p:spTgt spid="35225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52259">
                                            <p:txEl>
                                              <p:pRg st="5" end="5"/>
                                            </p:txEl>
                                          </p:spTgt>
                                        </p:tgtEl>
                                        <p:attrNameLst>
                                          <p:attrName>style.visibility</p:attrName>
                                        </p:attrNameLst>
                                      </p:cBhvr>
                                      <p:to>
                                        <p:strVal val="visible"/>
                                      </p:to>
                                    </p:set>
                                    <p:animEffect transition="in" filter="wipe(down)">
                                      <p:cBhvr>
                                        <p:cTn id="32" dur="500"/>
                                        <p:tgtEl>
                                          <p:spTgt spid="35225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52259">
                                            <p:txEl>
                                              <p:pRg st="6" end="6"/>
                                            </p:txEl>
                                          </p:spTgt>
                                        </p:tgtEl>
                                        <p:attrNameLst>
                                          <p:attrName>style.visibility</p:attrName>
                                        </p:attrNameLst>
                                      </p:cBhvr>
                                      <p:to>
                                        <p:strVal val="visible"/>
                                      </p:to>
                                    </p:set>
                                    <p:animEffect transition="in" filter="wipe(down)">
                                      <p:cBhvr>
                                        <p:cTn id="37" dur="500"/>
                                        <p:tgtEl>
                                          <p:spTgt spid="352259">
                                            <p:txEl>
                                              <p:pRg st="6" end="6"/>
                                            </p:txEl>
                                          </p:spTgt>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52260">
                                            <p:bg/>
                                          </p:spTgt>
                                        </p:tgtEl>
                                        <p:attrNameLst>
                                          <p:attrName>style.visibility</p:attrName>
                                        </p:attrNameLst>
                                      </p:cBhvr>
                                      <p:to>
                                        <p:strVal val="visible"/>
                                      </p:to>
                                    </p:set>
                                    <p:animEffect transition="in" filter="wipe(down)">
                                      <p:cBhvr>
                                        <p:cTn id="40" dur="500"/>
                                        <p:tgtEl>
                                          <p:spTgt spid="352260">
                                            <p:bg/>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352260">
                                            <p:txEl>
                                              <p:pRg st="0" end="0"/>
                                            </p:txEl>
                                          </p:spTgt>
                                        </p:tgtEl>
                                        <p:attrNameLst>
                                          <p:attrName>style.visibility</p:attrName>
                                        </p:attrNameLst>
                                      </p:cBhvr>
                                      <p:to>
                                        <p:strVal val="visible"/>
                                      </p:to>
                                    </p:set>
                                    <p:animEffect transition="in" filter="wipe(down)">
                                      <p:cBhvr>
                                        <p:cTn id="45" dur="500"/>
                                        <p:tgtEl>
                                          <p:spTgt spid="352260">
                                            <p:txEl>
                                              <p:pRg st="0" end="0"/>
                                            </p:txEl>
                                          </p:spTgt>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52260">
                                            <p:txEl>
                                              <p:pRg st="1" end="1"/>
                                            </p:txEl>
                                          </p:spTgt>
                                        </p:tgtEl>
                                        <p:attrNameLst>
                                          <p:attrName>style.visibility</p:attrName>
                                        </p:attrNameLst>
                                      </p:cBhvr>
                                      <p:to>
                                        <p:strVal val="visible"/>
                                      </p:to>
                                    </p:set>
                                    <p:animEffect transition="in" filter="wipe(down)">
                                      <p:cBhvr>
                                        <p:cTn id="48" dur="500"/>
                                        <p:tgtEl>
                                          <p:spTgt spid="352260">
                                            <p:txEl>
                                              <p:pRg st="1" end="1"/>
                                            </p:txEl>
                                          </p:spTgt>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52260">
                                            <p:txEl>
                                              <p:pRg st="2" end="2"/>
                                            </p:txEl>
                                          </p:spTgt>
                                        </p:tgtEl>
                                        <p:attrNameLst>
                                          <p:attrName>style.visibility</p:attrName>
                                        </p:attrNameLst>
                                      </p:cBhvr>
                                      <p:to>
                                        <p:strVal val="visible"/>
                                      </p:to>
                                    </p:set>
                                    <p:animEffect transition="in" filter="wipe(down)">
                                      <p:cBhvr>
                                        <p:cTn id="51" dur="500"/>
                                        <p:tgtEl>
                                          <p:spTgt spid="352260">
                                            <p:txEl>
                                              <p:pRg st="2" end="2"/>
                                            </p:txEl>
                                          </p:spTgt>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52260">
                                            <p:txEl>
                                              <p:pRg st="3" end="3"/>
                                            </p:txEl>
                                          </p:spTgt>
                                        </p:tgtEl>
                                        <p:attrNameLst>
                                          <p:attrName>style.visibility</p:attrName>
                                        </p:attrNameLst>
                                      </p:cBhvr>
                                      <p:to>
                                        <p:strVal val="visible"/>
                                      </p:to>
                                    </p:set>
                                    <p:animEffect transition="in" filter="wipe(down)">
                                      <p:cBhvr>
                                        <p:cTn id="54" dur="500"/>
                                        <p:tgtEl>
                                          <p:spTgt spid="352260">
                                            <p:txEl>
                                              <p:pRg st="3" end="3"/>
                                            </p:txEl>
                                          </p:spTgt>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52260">
                                            <p:txEl>
                                              <p:pRg st="4" end="4"/>
                                            </p:txEl>
                                          </p:spTgt>
                                        </p:tgtEl>
                                        <p:attrNameLst>
                                          <p:attrName>style.visibility</p:attrName>
                                        </p:attrNameLst>
                                      </p:cBhvr>
                                      <p:to>
                                        <p:strVal val="visible"/>
                                      </p:to>
                                    </p:set>
                                    <p:animEffect transition="in" filter="wipe(down)">
                                      <p:cBhvr>
                                        <p:cTn id="57" dur="500"/>
                                        <p:tgtEl>
                                          <p:spTgt spid="352260">
                                            <p:txEl>
                                              <p:pRg st="4" end="4"/>
                                            </p:txEl>
                                          </p:spTgt>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352260">
                                            <p:txEl>
                                              <p:pRg st="5" end="5"/>
                                            </p:txEl>
                                          </p:spTgt>
                                        </p:tgtEl>
                                        <p:attrNameLst>
                                          <p:attrName>style.visibility</p:attrName>
                                        </p:attrNameLst>
                                      </p:cBhvr>
                                      <p:to>
                                        <p:strVal val="visible"/>
                                      </p:to>
                                    </p:set>
                                    <p:animEffect transition="in" filter="wipe(down)">
                                      <p:cBhvr>
                                        <p:cTn id="60" dur="500"/>
                                        <p:tgtEl>
                                          <p:spTgt spid="352260">
                                            <p:txEl>
                                              <p:pRg st="5" end="5"/>
                                            </p:txEl>
                                          </p:spTgt>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352260">
                                            <p:txEl>
                                              <p:pRg st="6" end="6"/>
                                            </p:txEl>
                                          </p:spTgt>
                                        </p:tgtEl>
                                        <p:attrNameLst>
                                          <p:attrName>style.visibility</p:attrName>
                                        </p:attrNameLst>
                                      </p:cBhvr>
                                      <p:to>
                                        <p:strVal val="visible"/>
                                      </p:to>
                                    </p:set>
                                    <p:animEffect transition="in" filter="wipe(down)">
                                      <p:cBhvr>
                                        <p:cTn id="63" dur="500"/>
                                        <p:tgtEl>
                                          <p:spTgt spid="352260">
                                            <p:txEl>
                                              <p:pRg st="6" end="6"/>
                                            </p:txEl>
                                          </p:spTgt>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352260">
                                            <p:txEl>
                                              <p:pRg st="7" end="7"/>
                                            </p:txEl>
                                          </p:spTgt>
                                        </p:tgtEl>
                                        <p:attrNameLst>
                                          <p:attrName>style.visibility</p:attrName>
                                        </p:attrNameLst>
                                      </p:cBhvr>
                                      <p:to>
                                        <p:strVal val="visible"/>
                                      </p:to>
                                    </p:set>
                                    <p:animEffect transition="in" filter="wipe(down)">
                                      <p:cBhvr>
                                        <p:cTn id="66" dur="500"/>
                                        <p:tgtEl>
                                          <p:spTgt spid="35226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2259" grpId="0" build="p"/>
      <p:bldP spid="352260"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5" name="Rectangle 3"/>
          <p:cNvSpPr>
            <a:spLocks noGrp="1" noChangeArrowheads="1"/>
          </p:cNvSpPr>
          <p:nvPr>
            <p:ph type="body" idx="4294967295"/>
          </p:nvPr>
        </p:nvSpPr>
        <p:spPr bwMode="auto">
          <a:xfrm>
            <a:off x="1500166" y="1785926"/>
            <a:ext cx="7399337" cy="4511675"/>
          </a:xfrm>
          <a:prstGeom prst="rect">
            <a:avLst/>
          </a:prstGeom>
          <a:noFill/>
          <a:ln>
            <a:miter lim="800000"/>
            <a:headEnd/>
            <a:tailEnd/>
          </a:ln>
        </p:spPr>
        <p:txBody>
          <a:bodyPr/>
          <a:lstStyle/>
          <a:p>
            <a:pPr>
              <a:buClr>
                <a:schemeClr val="tx1"/>
              </a:buClr>
              <a:buSzPct val="75000"/>
              <a:buFont typeface="Wingdings" pitchFamily="2" charset="2"/>
              <a:buChar char="q"/>
            </a:pPr>
            <a:r>
              <a:rPr lang="zh-CN" altLang="en-US" sz="1800" b="1" dirty="0" smtClean="0">
                <a:solidFill>
                  <a:srgbClr val="000066"/>
                </a:solidFill>
                <a:latin typeface="华文楷体" pitchFamily="2" charset="-122"/>
                <a:ea typeface="华文楷体" pitchFamily="2" charset="-122"/>
              </a:rPr>
              <a:t>股份公司设立的合法性</a:t>
            </a:r>
          </a:p>
          <a:p>
            <a:pPr>
              <a:buClr>
                <a:schemeClr val="tx1"/>
              </a:buClr>
              <a:buSzPct val="75000"/>
              <a:buFont typeface="Wingdings" pitchFamily="2" charset="2"/>
              <a:buChar char="q"/>
            </a:pPr>
            <a:r>
              <a:rPr lang="zh-CN" altLang="en-US" sz="1800" b="1" dirty="0" smtClean="0">
                <a:solidFill>
                  <a:srgbClr val="000066"/>
                </a:solidFill>
                <a:latin typeface="华文楷体" pitchFamily="2" charset="-122"/>
                <a:ea typeface="华文楷体" pitchFamily="2" charset="-122"/>
              </a:rPr>
              <a:t>最近三年经营业绩可以连续计算</a:t>
            </a:r>
          </a:p>
          <a:p>
            <a:pPr>
              <a:buClr>
                <a:schemeClr val="tx1"/>
              </a:buClr>
              <a:buSzPct val="75000"/>
              <a:buFont typeface="Wingdings" pitchFamily="2" charset="2"/>
              <a:buChar char="q"/>
            </a:pPr>
            <a:r>
              <a:rPr lang="zh-CN" altLang="en-US" sz="1800" b="1" dirty="0" smtClean="0">
                <a:solidFill>
                  <a:srgbClr val="000066"/>
                </a:solidFill>
                <a:latin typeface="华文楷体" pitchFamily="2" charset="-122"/>
                <a:ea typeface="华文楷体" pitchFamily="2" charset="-122"/>
              </a:rPr>
              <a:t>最近三年</a:t>
            </a:r>
            <a:r>
              <a:rPr lang="en-US" altLang="zh-CN" sz="1800" b="1" dirty="0" smtClean="0">
                <a:solidFill>
                  <a:srgbClr val="000066"/>
                </a:solidFill>
                <a:latin typeface="华文楷体" pitchFamily="2" charset="-122"/>
                <a:ea typeface="华文楷体" pitchFamily="2" charset="-122"/>
              </a:rPr>
              <a:t>/</a:t>
            </a:r>
            <a:r>
              <a:rPr lang="zh-CN" altLang="en-US" sz="1800" b="1" dirty="0" smtClean="0">
                <a:solidFill>
                  <a:srgbClr val="C00000"/>
                </a:solidFill>
                <a:latin typeface="华文楷体" pitchFamily="2" charset="-122"/>
                <a:ea typeface="华文楷体" pitchFamily="2" charset="-122"/>
              </a:rPr>
              <a:t>二年</a:t>
            </a:r>
            <a:r>
              <a:rPr lang="zh-CN" altLang="en-US" sz="1800" b="1" dirty="0" smtClean="0">
                <a:solidFill>
                  <a:srgbClr val="000066"/>
                </a:solidFill>
                <a:latin typeface="华文楷体" pitchFamily="2" charset="-122"/>
                <a:ea typeface="华文楷体" pitchFamily="2" charset="-122"/>
              </a:rPr>
              <a:t>主营业务和公司董事、高级管理人员没有发生重大变化</a:t>
            </a:r>
          </a:p>
          <a:p>
            <a:pPr>
              <a:buClr>
                <a:schemeClr val="tx1"/>
              </a:buClr>
              <a:buSzPct val="75000"/>
              <a:buFont typeface="Wingdings" pitchFamily="2" charset="2"/>
              <a:buChar char="q"/>
            </a:pPr>
            <a:r>
              <a:rPr lang="zh-CN" altLang="en-US" sz="1800" b="1" dirty="0" smtClean="0">
                <a:solidFill>
                  <a:srgbClr val="000066"/>
                </a:solidFill>
                <a:latin typeface="华文楷体" pitchFamily="2" charset="-122"/>
                <a:ea typeface="华文楷体" pitchFamily="2" charset="-122"/>
              </a:rPr>
              <a:t>最近三年</a:t>
            </a:r>
            <a:r>
              <a:rPr lang="en-US" altLang="zh-CN" sz="1800" b="1" dirty="0" smtClean="0">
                <a:solidFill>
                  <a:srgbClr val="000066"/>
                </a:solidFill>
                <a:latin typeface="华文楷体" pitchFamily="2" charset="-122"/>
                <a:ea typeface="华文楷体" pitchFamily="2" charset="-122"/>
              </a:rPr>
              <a:t>/</a:t>
            </a:r>
            <a:r>
              <a:rPr lang="zh-CN" altLang="en-US" sz="1800" b="1" dirty="0" smtClean="0">
                <a:solidFill>
                  <a:srgbClr val="C00000"/>
                </a:solidFill>
                <a:latin typeface="华文楷体" pitchFamily="2" charset="-122"/>
                <a:ea typeface="华文楷体" pitchFamily="2" charset="-122"/>
              </a:rPr>
              <a:t>二年</a:t>
            </a:r>
            <a:r>
              <a:rPr lang="zh-CN" altLang="en-US" sz="1800" b="1" dirty="0" smtClean="0">
                <a:solidFill>
                  <a:srgbClr val="000066"/>
                </a:solidFill>
                <a:latin typeface="华文楷体" pitchFamily="2" charset="-122"/>
                <a:ea typeface="华文楷体" pitchFamily="2" charset="-122"/>
              </a:rPr>
              <a:t>实际控制人未发生变更</a:t>
            </a:r>
          </a:p>
          <a:p>
            <a:pPr>
              <a:buClr>
                <a:schemeClr val="tx1"/>
              </a:buClr>
              <a:buSzPct val="75000"/>
              <a:buFont typeface="Wingdings" pitchFamily="2" charset="2"/>
              <a:buChar char="q"/>
            </a:pPr>
            <a:r>
              <a:rPr lang="zh-CN" altLang="en-US" sz="1800" b="1" dirty="0" smtClean="0">
                <a:solidFill>
                  <a:srgbClr val="000066"/>
                </a:solidFill>
                <a:latin typeface="华文楷体" pitchFamily="2" charset="-122"/>
                <a:ea typeface="华文楷体" pitchFamily="2" charset="-122"/>
              </a:rPr>
              <a:t>发行人注册资本已缴足</a:t>
            </a:r>
          </a:p>
          <a:p>
            <a:pPr>
              <a:buClr>
                <a:schemeClr val="tx1"/>
              </a:buClr>
              <a:buSzPct val="75000"/>
              <a:buFont typeface="Wingdings" pitchFamily="2" charset="2"/>
              <a:buChar char="q"/>
            </a:pPr>
            <a:r>
              <a:rPr lang="zh-CN" altLang="en-US" sz="1800" b="1" dirty="0" smtClean="0">
                <a:solidFill>
                  <a:srgbClr val="000066"/>
                </a:solidFill>
                <a:latin typeface="华文楷体" pitchFamily="2" charset="-122"/>
                <a:ea typeface="华文楷体" pitchFamily="2" charset="-122"/>
              </a:rPr>
              <a:t>发行人的生产经营符合法律、行政法规和公司章程的规定，符合国家产业政策</a:t>
            </a:r>
          </a:p>
          <a:p>
            <a:pPr>
              <a:buClr>
                <a:schemeClr val="tx1"/>
              </a:buClr>
              <a:buSzPct val="75000"/>
              <a:buFont typeface="Wingdings" pitchFamily="2" charset="2"/>
              <a:buChar char="q"/>
            </a:pPr>
            <a:r>
              <a:rPr lang="zh-CN" altLang="en-US" sz="1800" b="1" dirty="0" smtClean="0">
                <a:solidFill>
                  <a:srgbClr val="000066"/>
                </a:solidFill>
                <a:latin typeface="华文楷体" pitchFamily="2" charset="-122"/>
                <a:ea typeface="华文楷体" pitchFamily="2" charset="-122"/>
              </a:rPr>
              <a:t>发行人股权清晰，控股股东和受控股股东、实际控制人支配的股东持有的发行人股份不存在权属纠纷或重大不确定性。</a:t>
            </a:r>
          </a:p>
          <a:p>
            <a:pPr>
              <a:buClr>
                <a:schemeClr val="tx1"/>
              </a:buClr>
              <a:buSzPct val="75000"/>
              <a:buFont typeface="Wingdings" pitchFamily="2" charset="2"/>
              <a:buChar char="q"/>
            </a:pPr>
            <a:r>
              <a:rPr lang="zh-CN" altLang="en-US" sz="1800" b="1" dirty="0" smtClean="0">
                <a:solidFill>
                  <a:srgbClr val="000066"/>
                </a:solidFill>
                <a:latin typeface="华文楷体" pitchFamily="2" charset="-122"/>
                <a:ea typeface="华文楷体" pitchFamily="2" charset="-122"/>
              </a:rPr>
              <a:t>各项财务指标符合</a:t>
            </a:r>
            <a:r>
              <a:rPr lang="en-US" altLang="zh-CN" sz="1800" b="1" dirty="0" smtClean="0">
                <a:solidFill>
                  <a:srgbClr val="000066"/>
                </a:solidFill>
                <a:latin typeface="华文楷体" pitchFamily="2" charset="-122"/>
                <a:ea typeface="华文楷体" pitchFamily="2" charset="-122"/>
              </a:rPr>
              <a:t>《</a:t>
            </a:r>
            <a:r>
              <a:rPr lang="zh-CN" altLang="en-US" sz="1800" b="1" dirty="0" smtClean="0">
                <a:solidFill>
                  <a:srgbClr val="000066"/>
                </a:solidFill>
                <a:latin typeface="华文楷体" pitchFamily="2" charset="-122"/>
                <a:ea typeface="华文楷体" pitchFamily="2" charset="-122"/>
              </a:rPr>
              <a:t>首发管理办法</a:t>
            </a:r>
            <a:r>
              <a:rPr lang="en-US" altLang="zh-CN" sz="1800" b="1" dirty="0" smtClean="0">
                <a:solidFill>
                  <a:srgbClr val="000066"/>
                </a:solidFill>
                <a:latin typeface="华文楷体" pitchFamily="2" charset="-122"/>
                <a:ea typeface="华文楷体" pitchFamily="2" charset="-122"/>
              </a:rPr>
              <a:t>》</a:t>
            </a:r>
            <a:r>
              <a:rPr lang="zh-CN" altLang="en-US" sz="1800" b="1" dirty="0" smtClean="0">
                <a:solidFill>
                  <a:srgbClr val="000066"/>
                </a:solidFill>
                <a:latin typeface="华文楷体" pitchFamily="2" charset="-122"/>
                <a:ea typeface="华文楷体" pitchFamily="2" charset="-122"/>
              </a:rPr>
              <a:t>的规定。</a:t>
            </a:r>
          </a:p>
        </p:txBody>
      </p:sp>
      <p:sp>
        <p:nvSpPr>
          <p:cNvPr id="361481" name="AutoShape 9"/>
          <p:cNvSpPr>
            <a:spLocks noGrp="1" noChangeArrowheads="1"/>
          </p:cNvSpPr>
          <p:nvPr>
            <p:ph type="title" idx="4294967295"/>
          </p:nvPr>
        </p:nvSpPr>
        <p:spPr>
          <a:xfrm>
            <a:off x="1219200" y="642918"/>
            <a:ext cx="7924800" cy="576263"/>
          </a:xfrm>
          <a:prstGeom prst="roundRect">
            <a:avLst>
              <a:gd name="adj" fmla="val 21667"/>
            </a:avLst>
          </a:prstGeom>
        </p:spPr>
        <p:txBody>
          <a:bodyPr/>
          <a:lstStyle/>
          <a:p>
            <a:pPr>
              <a:defRPr/>
            </a:pPr>
            <a:r>
              <a:rPr lang="en-US" altLang="zh-CN" sz="2400" b="1" kern="1200" dirty="0" smtClean="0">
                <a:solidFill>
                  <a:schemeClr val="tx1"/>
                </a:solidFill>
                <a:latin typeface="华文新魏" pitchFamily="2" charset="-122"/>
                <a:ea typeface="华文新魏" pitchFamily="2" charset="-122"/>
              </a:rPr>
              <a:t>IPO</a:t>
            </a:r>
            <a:r>
              <a:rPr lang="zh-CN" altLang="en-US" sz="2400" b="1" kern="1200" dirty="0" smtClean="0">
                <a:solidFill>
                  <a:schemeClr val="tx1"/>
                </a:solidFill>
                <a:latin typeface="华文新魏" pitchFamily="2" charset="-122"/>
                <a:ea typeface="华文新魏" pitchFamily="2" charset="-122"/>
              </a:rPr>
              <a:t>申报的基本要求</a:t>
            </a:r>
            <a:endParaRPr lang="zh-CN" altLang="en-US" sz="2400" b="1" kern="1200" dirty="0">
              <a:solidFill>
                <a:schemeClr val="tx1"/>
              </a:solidFill>
              <a:latin typeface="华文新魏" pitchFamily="2" charset="-122"/>
              <a:ea typeface="华文新魏" pitchFamily="2" charset="-122"/>
            </a:endParaRPr>
          </a:p>
        </p:txBody>
      </p:sp>
      <p:sp>
        <p:nvSpPr>
          <p:cNvPr id="361476" name="Text Box 4"/>
          <p:cNvSpPr txBox="1">
            <a:spLocks noChangeArrowheads="1"/>
          </p:cNvSpPr>
          <p:nvPr/>
        </p:nvSpPr>
        <p:spPr bwMode="auto">
          <a:xfrm>
            <a:off x="1428728" y="5429264"/>
            <a:ext cx="7416800" cy="833438"/>
          </a:xfrm>
          <a:prstGeom prst="rect">
            <a:avLst/>
          </a:prstGeom>
          <a:solidFill>
            <a:srgbClr val="CCFFCC"/>
          </a:solidFill>
          <a:ln w="9525">
            <a:solidFill>
              <a:schemeClr val="accent2"/>
            </a:solidFill>
            <a:miter lim="800000"/>
            <a:headEnd/>
            <a:tailEnd/>
          </a:ln>
        </p:spPr>
        <p:txBody>
          <a:bodyPr>
            <a:spAutoFit/>
          </a:bodyPr>
          <a:lstStyle/>
          <a:p>
            <a:pPr>
              <a:spcBef>
                <a:spcPct val="50000"/>
              </a:spcBef>
              <a:buClr>
                <a:schemeClr val="accent2"/>
              </a:buClr>
              <a:buFont typeface="Wingdings" pitchFamily="2" charset="2"/>
              <a:buNone/>
            </a:pPr>
            <a:r>
              <a:rPr kumimoji="1" lang="zh-CN" altLang="en-US" sz="1200" b="0">
                <a:solidFill>
                  <a:schemeClr val="tx1"/>
                </a:solidFill>
                <a:latin typeface="Times New Roman" pitchFamily="18" charset="0"/>
              </a:rPr>
              <a:t>中介机构调查及监管部门的审核重点，在实际操作中：</a:t>
            </a:r>
          </a:p>
          <a:p>
            <a:pPr lvl="1">
              <a:spcBef>
                <a:spcPct val="50000"/>
              </a:spcBef>
              <a:buClr>
                <a:schemeClr val="accent2"/>
              </a:buClr>
              <a:buFont typeface="Wingdings" pitchFamily="2" charset="2"/>
              <a:buChar char="p"/>
            </a:pPr>
            <a:r>
              <a:rPr kumimoji="1" lang="zh-CN" altLang="en-US" sz="1200" b="0">
                <a:solidFill>
                  <a:schemeClr val="tx1"/>
                </a:solidFill>
                <a:latin typeface="Times New Roman" pitchFamily="18" charset="0"/>
              </a:rPr>
              <a:t>由于企业的情况较为特殊，对于某些事项的判断遵循重实质不重形式的原则</a:t>
            </a:r>
          </a:p>
          <a:p>
            <a:pPr lvl="1">
              <a:spcBef>
                <a:spcPct val="50000"/>
              </a:spcBef>
              <a:buClr>
                <a:schemeClr val="accent2"/>
              </a:buClr>
              <a:buFont typeface="Wingdings" pitchFamily="2" charset="2"/>
              <a:buChar char="p"/>
            </a:pPr>
            <a:r>
              <a:rPr kumimoji="1" lang="zh-CN" altLang="en-US" sz="1200" b="0">
                <a:solidFill>
                  <a:schemeClr val="tx1"/>
                </a:solidFill>
                <a:latin typeface="Times New Roman" pitchFamily="18" charset="0"/>
              </a:rPr>
              <a:t>对于没有量化指标的，主要依赖于保荐机构的专业判断</a:t>
            </a:r>
          </a:p>
        </p:txBody>
      </p:sp>
      <p:sp>
        <p:nvSpPr>
          <p:cNvPr id="361477" name="Text Box 5"/>
          <p:cNvSpPr txBox="1">
            <a:spLocks noChangeArrowheads="1"/>
          </p:cNvSpPr>
          <p:nvPr/>
        </p:nvSpPr>
        <p:spPr bwMode="auto">
          <a:xfrm>
            <a:off x="1143000" y="1500188"/>
            <a:ext cx="2808288" cy="304800"/>
          </a:xfrm>
          <a:prstGeom prst="rect">
            <a:avLst/>
          </a:prstGeom>
          <a:solidFill>
            <a:srgbClr val="9999FF"/>
          </a:solidFill>
          <a:ln w="9525">
            <a:noFill/>
            <a:miter lim="800000"/>
            <a:headEnd/>
            <a:tailEnd/>
          </a:ln>
        </p:spPr>
        <p:txBody>
          <a:bodyPr>
            <a:spAutoFit/>
          </a:bodyPr>
          <a:lstStyle/>
          <a:p>
            <a:pPr algn="ctr">
              <a:spcBef>
                <a:spcPct val="50000"/>
              </a:spcBef>
            </a:pPr>
            <a:r>
              <a:rPr kumimoji="1" lang="zh-CN" altLang="en-US" sz="1400">
                <a:solidFill>
                  <a:schemeClr val="tx1"/>
                </a:solidFill>
                <a:latin typeface="Times New Roman" pitchFamily="18" charset="0"/>
              </a:rPr>
              <a:t>关注要点</a:t>
            </a:r>
          </a:p>
        </p:txBody>
      </p:sp>
      <p:sp>
        <p:nvSpPr>
          <p:cNvPr id="361478" name="Text Box 6"/>
          <p:cNvSpPr txBox="1">
            <a:spLocks noChangeArrowheads="1"/>
          </p:cNvSpPr>
          <p:nvPr/>
        </p:nvSpPr>
        <p:spPr bwMode="auto">
          <a:xfrm>
            <a:off x="3929063" y="1214438"/>
            <a:ext cx="3314700" cy="304800"/>
          </a:xfrm>
          <a:prstGeom prst="rect">
            <a:avLst/>
          </a:prstGeom>
          <a:solidFill>
            <a:schemeClr val="accent2"/>
          </a:solidFill>
          <a:ln w="9525">
            <a:noFill/>
            <a:miter lim="800000"/>
            <a:headEnd/>
            <a:tailEnd/>
          </a:ln>
        </p:spPr>
        <p:txBody>
          <a:bodyPr>
            <a:spAutoFit/>
          </a:bodyPr>
          <a:lstStyle/>
          <a:p>
            <a:pPr algn="ctr">
              <a:spcBef>
                <a:spcPct val="50000"/>
              </a:spcBef>
            </a:pPr>
            <a:r>
              <a:rPr kumimoji="1" lang="zh-CN" altLang="en-US" sz="1400">
                <a:solidFill>
                  <a:schemeClr val="bg1"/>
                </a:solidFill>
                <a:latin typeface="Times New Roman" pitchFamily="18" charset="0"/>
              </a:rPr>
              <a:t>一、主体资格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61475">
                                            <p:txEl>
                                              <p:pRg st="0" end="0"/>
                                            </p:txEl>
                                          </p:spTgt>
                                        </p:tgtEl>
                                        <p:attrNameLst>
                                          <p:attrName>style.visibility</p:attrName>
                                        </p:attrNameLst>
                                      </p:cBhvr>
                                      <p:to>
                                        <p:strVal val="visible"/>
                                      </p:to>
                                    </p:set>
                                    <p:animEffect transition="in" filter="wipe(down)">
                                      <p:cBhvr>
                                        <p:cTn id="7" dur="500"/>
                                        <p:tgtEl>
                                          <p:spTgt spid="361475">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1475">
                                            <p:txEl>
                                              <p:pRg st="1" end="1"/>
                                            </p:txEl>
                                          </p:spTgt>
                                        </p:tgtEl>
                                        <p:attrNameLst>
                                          <p:attrName>style.visibility</p:attrName>
                                        </p:attrNameLst>
                                      </p:cBhvr>
                                      <p:to>
                                        <p:strVal val="visible"/>
                                      </p:to>
                                    </p:set>
                                    <p:animEffect transition="in" filter="wipe(down)">
                                      <p:cBhvr>
                                        <p:cTn id="10" dur="500"/>
                                        <p:tgtEl>
                                          <p:spTgt spid="361475">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61475">
                                            <p:txEl>
                                              <p:pRg st="2" end="2"/>
                                            </p:txEl>
                                          </p:spTgt>
                                        </p:tgtEl>
                                        <p:attrNameLst>
                                          <p:attrName>style.visibility</p:attrName>
                                        </p:attrNameLst>
                                      </p:cBhvr>
                                      <p:to>
                                        <p:strVal val="visible"/>
                                      </p:to>
                                    </p:set>
                                    <p:animEffect transition="in" filter="wipe(down)">
                                      <p:cBhvr>
                                        <p:cTn id="13" dur="500"/>
                                        <p:tgtEl>
                                          <p:spTgt spid="361475">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61475">
                                            <p:txEl>
                                              <p:pRg st="3" end="3"/>
                                            </p:txEl>
                                          </p:spTgt>
                                        </p:tgtEl>
                                        <p:attrNameLst>
                                          <p:attrName>style.visibility</p:attrName>
                                        </p:attrNameLst>
                                      </p:cBhvr>
                                      <p:to>
                                        <p:strVal val="visible"/>
                                      </p:to>
                                    </p:set>
                                    <p:animEffect transition="in" filter="wipe(down)">
                                      <p:cBhvr>
                                        <p:cTn id="16" dur="500"/>
                                        <p:tgtEl>
                                          <p:spTgt spid="361475">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61475">
                                            <p:txEl>
                                              <p:pRg st="4" end="4"/>
                                            </p:txEl>
                                          </p:spTgt>
                                        </p:tgtEl>
                                        <p:attrNameLst>
                                          <p:attrName>style.visibility</p:attrName>
                                        </p:attrNameLst>
                                      </p:cBhvr>
                                      <p:to>
                                        <p:strVal val="visible"/>
                                      </p:to>
                                    </p:set>
                                    <p:animEffect transition="in" filter="wipe(down)">
                                      <p:cBhvr>
                                        <p:cTn id="19" dur="500"/>
                                        <p:tgtEl>
                                          <p:spTgt spid="361475">
                                            <p:txEl>
                                              <p:pRg st="4" end="4"/>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61475">
                                            <p:txEl>
                                              <p:pRg st="5" end="5"/>
                                            </p:txEl>
                                          </p:spTgt>
                                        </p:tgtEl>
                                        <p:attrNameLst>
                                          <p:attrName>style.visibility</p:attrName>
                                        </p:attrNameLst>
                                      </p:cBhvr>
                                      <p:to>
                                        <p:strVal val="visible"/>
                                      </p:to>
                                    </p:set>
                                    <p:animEffect transition="in" filter="wipe(down)">
                                      <p:cBhvr>
                                        <p:cTn id="22" dur="500"/>
                                        <p:tgtEl>
                                          <p:spTgt spid="361475">
                                            <p:txEl>
                                              <p:pRg st="5" end="5"/>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61475">
                                            <p:txEl>
                                              <p:pRg st="6" end="6"/>
                                            </p:txEl>
                                          </p:spTgt>
                                        </p:tgtEl>
                                        <p:attrNameLst>
                                          <p:attrName>style.visibility</p:attrName>
                                        </p:attrNameLst>
                                      </p:cBhvr>
                                      <p:to>
                                        <p:strVal val="visible"/>
                                      </p:to>
                                    </p:set>
                                    <p:animEffect transition="in" filter="wipe(down)">
                                      <p:cBhvr>
                                        <p:cTn id="25" dur="500"/>
                                        <p:tgtEl>
                                          <p:spTgt spid="361475">
                                            <p:txEl>
                                              <p:pRg st="6" end="6"/>
                                            </p:tx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61475">
                                            <p:txEl>
                                              <p:pRg st="7" end="7"/>
                                            </p:txEl>
                                          </p:spTgt>
                                        </p:tgtEl>
                                        <p:attrNameLst>
                                          <p:attrName>style.visibility</p:attrName>
                                        </p:attrNameLst>
                                      </p:cBhvr>
                                      <p:to>
                                        <p:strVal val="visible"/>
                                      </p:to>
                                    </p:set>
                                    <p:animEffect transition="in" filter="wipe(down)">
                                      <p:cBhvr>
                                        <p:cTn id="28" dur="500"/>
                                        <p:tgtEl>
                                          <p:spTgt spid="361475">
                                            <p:txEl>
                                              <p:pRg st="7" end="7"/>
                                            </p:tx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61476">
                                            <p:bg/>
                                          </p:spTgt>
                                        </p:tgtEl>
                                        <p:attrNameLst>
                                          <p:attrName>style.visibility</p:attrName>
                                        </p:attrNameLst>
                                      </p:cBhvr>
                                      <p:to>
                                        <p:strVal val="visible"/>
                                      </p:to>
                                    </p:set>
                                    <p:animEffect transition="in" filter="wipe(down)">
                                      <p:cBhvr>
                                        <p:cTn id="31" dur="500"/>
                                        <p:tgtEl>
                                          <p:spTgt spid="361476">
                                            <p:bg/>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61476">
                                            <p:txEl>
                                              <p:pRg st="0" end="0"/>
                                            </p:txEl>
                                          </p:spTgt>
                                        </p:tgtEl>
                                        <p:attrNameLst>
                                          <p:attrName>style.visibility</p:attrName>
                                        </p:attrNameLst>
                                      </p:cBhvr>
                                      <p:to>
                                        <p:strVal val="visible"/>
                                      </p:to>
                                    </p:set>
                                    <p:animEffect transition="in" filter="wipe(down)">
                                      <p:cBhvr>
                                        <p:cTn id="34" dur="500"/>
                                        <p:tgtEl>
                                          <p:spTgt spid="361476">
                                            <p:txEl>
                                              <p:pRg st="0" end="0"/>
                                            </p:txEl>
                                          </p:spTgt>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61476">
                                            <p:txEl>
                                              <p:pRg st="1" end="1"/>
                                            </p:txEl>
                                          </p:spTgt>
                                        </p:tgtEl>
                                        <p:attrNameLst>
                                          <p:attrName>style.visibility</p:attrName>
                                        </p:attrNameLst>
                                      </p:cBhvr>
                                      <p:to>
                                        <p:strVal val="visible"/>
                                      </p:to>
                                    </p:set>
                                    <p:animEffect transition="in" filter="wipe(down)">
                                      <p:cBhvr>
                                        <p:cTn id="37" dur="500"/>
                                        <p:tgtEl>
                                          <p:spTgt spid="361476">
                                            <p:txEl>
                                              <p:pRg st="1" end="1"/>
                                            </p:txEl>
                                          </p:spTgt>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61476">
                                            <p:txEl>
                                              <p:pRg st="2" end="2"/>
                                            </p:txEl>
                                          </p:spTgt>
                                        </p:tgtEl>
                                        <p:attrNameLst>
                                          <p:attrName>style.visibility</p:attrName>
                                        </p:attrNameLst>
                                      </p:cBhvr>
                                      <p:to>
                                        <p:strVal val="visible"/>
                                      </p:to>
                                    </p:set>
                                    <p:animEffect transition="in" filter="wipe(down)">
                                      <p:cBhvr>
                                        <p:cTn id="40" dur="500"/>
                                        <p:tgtEl>
                                          <p:spTgt spid="361476">
                                            <p:txEl>
                                              <p:pRg st="2" end="2"/>
                                            </p:txEl>
                                          </p:spTgt>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61477">
                                            <p:bg/>
                                          </p:spTgt>
                                        </p:tgtEl>
                                        <p:attrNameLst>
                                          <p:attrName>style.visibility</p:attrName>
                                        </p:attrNameLst>
                                      </p:cBhvr>
                                      <p:to>
                                        <p:strVal val="visible"/>
                                      </p:to>
                                    </p:set>
                                    <p:animEffect transition="in" filter="wipe(down)">
                                      <p:cBhvr>
                                        <p:cTn id="43" dur="500"/>
                                        <p:tgtEl>
                                          <p:spTgt spid="361477">
                                            <p:bg/>
                                          </p:spTgt>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61477">
                                            <p:txEl>
                                              <p:pRg st="0" end="0"/>
                                            </p:txEl>
                                          </p:spTgt>
                                        </p:tgtEl>
                                        <p:attrNameLst>
                                          <p:attrName>style.visibility</p:attrName>
                                        </p:attrNameLst>
                                      </p:cBhvr>
                                      <p:to>
                                        <p:strVal val="visible"/>
                                      </p:to>
                                    </p:set>
                                    <p:animEffect transition="in" filter="wipe(down)">
                                      <p:cBhvr>
                                        <p:cTn id="46" dur="500"/>
                                        <p:tgtEl>
                                          <p:spTgt spid="361477">
                                            <p:txEl>
                                              <p:pRg st="0" end="0"/>
                                            </p:txEl>
                                          </p:spTgt>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61478">
                                            <p:bg/>
                                          </p:spTgt>
                                        </p:tgtEl>
                                        <p:attrNameLst>
                                          <p:attrName>style.visibility</p:attrName>
                                        </p:attrNameLst>
                                      </p:cBhvr>
                                      <p:to>
                                        <p:strVal val="visible"/>
                                      </p:to>
                                    </p:set>
                                    <p:animEffect transition="in" filter="wipe(down)">
                                      <p:cBhvr>
                                        <p:cTn id="49" dur="500"/>
                                        <p:tgtEl>
                                          <p:spTgt spid="361478">
                                            <p:bg/>
                                          </p:spTgt>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61478">
                                            <p:txEl>
                                              <p:pRg st="0" end="0"/>
                                            </p:txEl>
                                          </p:spTgt>
                                        </p:tgtEl>
                                        <p:attrNameLst>
                                          <p:attrName>style.visibility</p:attrName>
                                        </p:attrNameLst>
                                      </p:cBhvr>
                                      <p:to>
                                        <p:strVal val="visible"/>
                                      </p:to>
                                    </p:set>
                                    <p:animEffect transition="in" filter="wipe(down)">
                                      <p:cBhvr>
                                        <p:cTn id="52" dur="500"/>
                                        <p:tgtEl>
                                          <p:spTgt spid="36147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475" grpId="0" build="allAtOnce"/>
      <p:bldP spid="361476" grpId="0" build="allAtOnce" animBg="1"/>
      <p:bldP spid="361477" grpId="0" build="allAtOnce" animBg="1"/>
      <p:bldP spid="361478" grpId="0" build="allAtOnce"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9" name="Rectangle 3"/>
          <p:cNvSpPr>
            <a:spLocks noGrp="1" noChangeArrowheads="1"/>
          </p:cNvSpPr>
          <p:nvPr>
            <p:ph type="body" idx="4294967295"/>
          </p:nvPr>
        </p:nvSpPr>
        <p:spPr>
          <a:xfrm>
            <a:off x="357188" y="1643063"/>
            <a:ext cx="3654425" cy="4000500"/>
          </a:xfrm>
        </p:spPr>
        <p:txBody>
          <a:bodyPr/>
          <a:lstStyle/>
          <a:p>
            <a:pPr eaLnBrk="1" hangingPunct="1"/>
            <a:r>
              <a:rPr lang="zh-CN" altLang="en-US" sz="1600" smtClean="0"/>
              <a:t>收入及利润</a:t>
            </a:r>
          </a:p>
          <a:p>
            <a:pPr lvl="1" eaLnBrk="1" hangingPunct="1"/>
            <a:r>
              <a:rPr lang="zh-CN" altLang="en-US" sz="1400" smtClean="0"/>
              <a:t>最近</a:t>
            </a:r>
            <a:r>
              <a:rPr lang="en-US" altLang="zh-CN" sz="1400" smtClean="0"/>
              <a:t>3</a:t>
            </a:r>
            <a:r>
              <a:rPr lang="zh-CN" altLang="en-US" sz="1400" smtClean="0"/>
              <a:t>年净利润为正，且累计大于</a:t>
            </a:r>
            <a:r>
              <a:rPr lang="en-US" altLang="zh-CN" sz="1400" b="1" smtClean="0">
                <a:solidFill>
                  <a:schemeClr val="accent1"/>
                </a:solidFill>
              </a:rPr>
              <a:t>3000</a:t>
            </a:r>
            <a:r>
              <a:rPr lang="zh-CN" altLang="en-US" sz="1400" b="1" smtClean="0">
                <a:solidFill>
                  <a:schemeClr val="accent1"/>
                </a:solidFill>
              </a:rPr>
              <a:t>万</a:t>
            </a:r>
            <a:r>
              <a:rPr lang="zh-CN" altLang="en-US" sz="1400" smtClean="0"/>
              <a:t>（扣除非经常性损益后孰低）</a:t>
            </a:r>
          </a:p>
          <a:p>
            <a:pPr lvl="1" eaLnBrk="1" hangingPunct="1"/>
            <a:r>
              <a:rPr lang="zh-CN" altLang="en-US" sz="1400" smtClean="0"/>
              <a:t>最近</a:t>
            </a:r>
            <a:r>
              <a:rPr lang="en-US" altLang="zh-CN" sz="1400" smtClean="0"/>
              <a:t>3</a:t>
            </a:r>
            <a:r>
              <a:rPr lang="zh-CN" altLang="en-US" sz="1400" smtClean="0"/>
              <a:t>年经营活动净现金流量净额累计大于</a:t>
            </a:r>
            <a:r>
              <a:rPr lang="en-US" altLang="zh-CN" sz="1400" b="1" smtClean="0">
                <a:solidFill>
                  <a:schemeClr val="accent1"/>
                </a:solidFill>
              </a:rPr>
              <a:t>5000</a:t>
            </a:r>
            <a:r>
              <a:rPr lang="zh-CN" altLang="en-US" sz="1400" b="1" smtClean="0">
                <a:solidFill>
                  <a:schemeClr val="accent1"/>
                </a:solidFill>
              </a:rPr>
              <a:t>万元</a:t>
            </a:r>
            <a:r>
              <a:rPr lang="zh-CN" altLang="en-US" sz="1400" smtClean="0"/>
              <a:t>；</a:t>
            </a:r>
            <a:r>
              <a:rPr lang="zh-CN" altLang="en-US" sz="1400" b="1" smtClean="0"/>
              <a:t>或</a:t>
            </a:r>
            <a:r>
              <a:rPr lang="zh-CN" altLang="en-US" sz="1400" smtClean="0"/>
              <a:t>营业收入大于</a:t>
            </a:r>
            <a:r>
              <a:rPr lang="en-US" altLang="zh-CN" sz="1400" b="1" smtClean="0">
                <a:solidFill>
                  <a:schemeClr val="accent1"/>
                </a:solidFill>
              </a:rPr>
              <a:t>3</a:t>
            </a:r>
            <a:r>
              <a:rPr lang="zh-CN" altLang="en-US" sz="1400" b="1" smtClean="0">
                <a:solidFill>
                  <a:schemeClr val="accent1"/>
                </a:solidFill>
              </a:rPr>
              <a:t>亿元</a:t>
            </a:r>
            <a:endParaRPr lang="zh-CN" altLang="en-US" sz="1600" b="1" smtClean="0">
              <a:solidFill>
                <a:schemeClr val="accent1"/>
              </a:solidFill>
            </a:endParaRPr>
          </a:p>
          <a:p>
            <a:pPr eaLnBrk="1" hangingPunct="1"/>
            <a:r>
              <a:rPr lang="zh-CN" altLang="en-US" sz="1600" smtClean="0"/>
              <a:t>股本及净资产</a:t>
            </a:r>
          </a:p>
          <a:p>
            <a:pPr lvl="1" eaLnBrk="1" hangingPunct="1"/>
            <a:r>
              <a:rPr lang="zh-CN" altLang="en-US" sz="1400" smtClean="0"/>
              <a:t>发行前股本总额不少于</a:t>
            </a:r>
            <a:r>
              <a:rPr lang="en-US" altLang="zh-CN" sz="1400" b="1" smtClean="0">
                <a:solidFill>
                  <a:schemeClr val="accent1"/>
                </a:solidFill>
              </a:rPr>
              <a:t>3000</a:t>
            </a:r>
            <a:r>
              <a:rPr lang="zh-CN" altLang="en-US" sz="1400" b="1" smtClean="0">
                <a:solidFill>
                  <a:schemeClr val="accent1"/>
                </a:solidFill>
              </a:rPr>
              <a:t>万股</a:t>
            </a:r>
          </a:p>
          <a:p>
            <a:pPr lvl="1" eaLnBrk="1" hangingPunct="1"/>
            <a:r>
              <a:rPr lang="zh-CN" altLang="en-US" sz="1400" smtClean="0"/>
              <a:t>最近</a:t>
            </a:r>
            <a:r>
              <a:rPr lang="en-US" altLang="zh-CN" sz="1400" smtClean="0"/>
              <a:t>1</a:t>
            </a:r>
            <a:r>
              <a:rPr lang="zh-CN" altLang="en-US" sz="1400" smtClean="0"/>
              <a:t>期末无形资产占总资产的比例小于</a:t>
            </a:r>
            <a:r>
              <a:rPr lang="en-US" altLang="zh-CN" sz="1400" smtClean="0"/>
              <a:t>20</a:t>
            </a:r>
            <a:r>
              <a:rPr lang="zh-CN" altLang="en-US" sz="1400" smtClean="0"/>
              <a:t>％</a:t>
            </a:r>
          </a:p>
          <a:p>
            <a:pPr lvl="1" eaLnBrk="1" hangingPunct="1"/>
            <a:r>
              <a:rPr lang="zh-CN" altLang="en-US" sz="1400" smtClean="0"/>
              <a:t>最近</a:t>
            </a:r>
            <a:r>
              <a:rPr lang="en-US" altLang="zh-CN" sz="1400" smtClean="0"/>
              <a:t>1</a:t>
            </a:r>
            <a:r>
              <a:rPr lang="zh-CN" altLang="en-US" sz="1400" smtClean="0"/>
              <a:t>期末不存在未弥补亏损。</a:t>
            </a:r>
            <a:endParaRPr lang="en-US" altLang="zh-CN" sz="1400" smtClean="0"/>
          </a:p>
        </p:txBody>
      </p:sp>
      <p:sp>
        <p:nvSpPr>
          <p:cNvPr id="362500" name="Text Box 4"/>
          <p:cNvSpPr txBox="1">
            <a:spLocks noChangeArrowheads="1"/>
          </p:cNvSpPr>
          <p:nvPr/>
        </p:nvSpPr>
        <p:spPr bwMode="auto">
          <a:xfrm>
            <a:off x="4643438" y="1844675"/>
            <a:ext cx="3887787" cy="1006475"/>
          </a:xfrm>
          <a:prstGeom prst="rect">
            <a:avLst/>
          </a:prstGeom>
          <a:solidFill>
            <a:srgbClr val="CCFFCC"/>
          </a:solidFill>
          <a:ln w="9525">
            <a:noFill/>
            <a:miter lim="800000"/>
            <a:headEnd/>
            <a:tailEnd/>
          </a:ln>
        </p:spPr>
        <p:txBody>
          <a:bodyPr>
            <a:spAutoFit/>
          </a:bodyPr>
          <a:lstStyle/>
          <a:p>
            <a:pPr>
              <a:spcBef>
                <a:spcPct val="50000"/>
              </a:spcBef>
              <a:buClr>
                <a:schemeClr val="accent2"/>
              </a:buClr>
              <a:buFont typeface="Wingdings" pitchFamily="2" charset="2"/>
              <a:buChar char="p"/>
            </a:pPr>
            <a:r>
              <a:rPr kumimoji="1" lang="zh-CN" altLang="en-US" sz="1200" b="0">
                <a:solidFill>
                  <a:schemeClr val="tx1"/>
                </a:solidFill>
                <a:latin typeface="Times New Roman" pitchFamily="18" charset="0"/>
              </a:rPr>
              <a:t>借鉴境外市场，规定净利润、现金流量、营业收入三个关键指标</a:t>
            </a:r>
          </a:p>
          <a:p>
            <a:pPr>
              <a:spcBef>
                <a:spcPct val="50000"/>
              </a:spcBef>
              <a:buClr>
                <a:schemeClr val="accent2"/>
              </a:buClr>
              <a:buFont typeface="Wingdings" pitchFamily="2" charset="2"/>
              <a:buChar char="p"/>
            </a:pPr>
            <a:r>
              <a:rPr kumimoji="1" lang="zh-CN" altLang="en-US" sz="1200" b="0">
                <a:solidFill>
                  <a:schemeClr val="tx1"/>
                </a:solidFill>
                <a:latin typeface="Times New Roman" pitchFamily="18" charset="0"/>
              </a:rPr>
              <a:t>三个指标的满足基本上说明了企业的持续经营能力</a:t>
            </a:r>
          </a:p>
          <a:p>
            <a:pPr>
              <a:spcBef>
                <a:spcPct val="50000"/>
              </a:spcBef>
              <a:buClr>
                <a:schemeClr val="accent2"/>
              </a:buClr>
              <a:buFont typeface="Wingdings" pitchFamily="2" charset="2"/>
              <a:buChar char="p"/>
            </a:pPr>
            <a:r>
              <a:rPr kumimoji="1" lang="zh-CN" altLang="en-US" sz="1200" b="0">
                <a:solidFill>
                  <a:schemeClr val="tx1"/>
                </a:solidFill>
                <a:latin typeface="Times New Roman" pitchFamily="18" charset="0"/>
              </a:rPr>
              <a:t>较充分地考虑了不同类型企业的财务特征</a:t>
            </a:r>
          </a:p>
        </p:txBody>
      </p:sp>
      <p:sp>
        <p:nvSpPr>
          <p:cNvPr id="362501" name="Text Box 5"/>
          <p:cNvSpPr txBox="1">
            <a:spLocks noChangeArrowheads="1"/>
          </p:cNvSpPr>
          <p:nvPr/>
        </p:nvSpPr>
        <p:spPr bwMode="auto">
          <a:xfrm>
            <a:off x="4643438" y="3429000"/>
            <a:ext cx="3959225" cy="823913"/>
          </a:xfrm>
          <a:prstGeom prst="rect">
            <a:avLst/>
          </a:prstGeom>
          <a:solidFill>
            <a:srgbClr val="CCFFCC"/>
          </a:solidFill>
          <a:ln w="9525">
            <a:noFill/>
            <a:miter lim="800000"/>
            <a:headEnd/>
            <a:tailEnd/>
          </a:ln>
        </p:spPr>
        <p:txBody>
          <a:bodyPr>
            <a:spAutoFit/>
          </a:bodyPr>
          <a:lstStyle/>
          <a:p>
            <a:pPr>
              <a:spcBef>
                <a:spcPct val="50000"/>
              </a:spcBef>
              <a:buClr>
                <a:schemeClr val="accent2"/>
              </a:buClr>
              <a:buFont typeface="Wingdings" pitchFamily="2" charset="2"/>
              <a:buChar char="p"/>
            </a:pPr>
            <a:r>
              <a:rPr kumimoji="1" lang="zh-CN" altLang="en-US" sz="1200" b="0" dirty="0">
                <a:solidFill>
                  <a:schemeClr val="tx1"/>
                </a:solidFill>
                <a:latin typeface="Times New Roman" pitchFamily="18" charset="0"/>
              </a:rPr>
              <a:t>保证发行前拥有一定的净资产规模</a:t>
            </a:r>
          </a:p>
          <a:p>
            <a:pPr>
              <a:spcBef>
                <a:spcPct val="50000"/>
              </a:spcBef>
              <a:buClr>
                <a:schemeClr val="accent2"/>
              </a:buClr>
              <a:buFont typeface="Wingdings" pitchFamily="2" charset="2"/>
              <a:buChar char="p"/>
            </a:pPr>
            <a:r>
              <a:rPr kumimoji="1" lang="zh-CN" altLang="en-US" sz="1200" b="0" dirty="0" smtClean="0">
                <a:solidFill>
                  <a:schemeClr val="tx1"/>
                </a:solidFill>
                <a:latin typeface="Times New Roman" pitchFamily="18" charset="0"/>
              </a:rPr>
              <a:t>防止发行人</a:t>
            </a:r>
            <a:r>
              <a:rPr kumimoji="1" lang="zh-CN" altLang="en-US" sz="1200" b="0" dirty="0">
                <a:solidFill>
                  <a:schemeClr val="tx1"/>
                </a:solidFill>
                <a:latin typeface="Times New Roman" pitchFamily="18" charset="0"/>
              </a:rPr>
              <a:t>资产结构存在较大的风险</a:t>
            </a:r>
          </a:p>
          <a:p>
            <a:pPr>
              <a:spcBef>
                <a:spcPct val="50000"/>
              </a:spcBef>
              <a:buClr>
                <a:schemeClr val="accent2"/>
              </a:buClr>
              <a:buFont typeface="Wingdings" pitchFamily="2" charset="2"/>
              <a:buChar char="p"/>
            </a:pPr>
            <a:r>
              <a:rPr kumimoji="1" lang="zh-CN" altLang="en-US" sz="1200" b="0" dirty="0">
                <a:solidFill>
                  <a:schemeClr val="tx1"/>
                </a:solidFill>
                <a:latin typeface="Times New Roman" pitchFamily="18" charset="0"/>
              </a:rPr>
              <a:t>上市后具备向股东分红的基本能力</a:t>
            </a:r>
          </a:p>
        </p:txBody>
      </p:sp>
      <p:sp>
        <p:nvSpPr>
          <p:cNvPr id="362502" name="Text Box 6"/>
          <p:cNvSpPr txBox="1">
            <a:spLocks noChangeArrowheads="1"/>
          </p:cNvSpPr>
          <p:nvPr/>
        </p:nvSpPr>
        <p:spPr bwMode="auto">
          <a:xfrm>
            <a:off x="1357313" y="5000625"/>
            <a:ext cx="7272337" cy="923330"/>
          </a:xfrm>
          <a:prstGeom prst="rect">
            <a:avLst/>
          </a:prstGeom>
          <a:noFill/>
          <a:ln w="9525">
            <a:solidFill>
              <a:schemeClr val="tx2"/>
            </a:solidFill>
            <a:miter lim="800000"/>
            <a:headEnd/>
            <a:tailEnd/>
          </a:ln>
        </p:spPr>
        <p:txBody>
          <a:bodyPr>
            <a:spAutoFit/>
          </a:bodyPr>
          <a:lstStyle/>
          <a:p>
            <a:pPr>
              <a:spcBef>
                <a:spcPct val="50000"/>
              </a:spcBef>
              <a:buClr>
                <a:srgbClr val="FF0066"/>
              </a:buClr>
              <a:buFont typeface="Wingdings" pitchFamily="2" charset="2"/>
              <a:buChar char="p"/>
            </a:pPr>
            <a:r>
              <a:rPr kumimoji="1" lang="zh-CN" altLang="en-US" sz="1200" b="0" dirty="0" smtClean="0">
                <a:solidFill>
                  <a:schemeClr val="tx1"/>
                </a:solidFill>
                <a:latin typeface="Times New Roman" pitchFamily="18" charset="0"/>
              </a:rPr>
              <a:t>基本</a:t>
            </a:r>
            <a:r>
              <a:rPr kumimoji="1" lang="zh-CN" altLang="en-US" sz="1200" b="0" dirty="0">
                <a:solidFill>
                  <a:schemeClr val="tx1"/>
                </a:solidFill>
                <a:latin typeface="Times New Roman" pitchFamily="18" charset="0"/>
              </a:rPr>
              <a:t>财务指标背后的数据：毛利率、净利率、流动比率、应收帐款周转率、存货周转率等基本财务指标及其变动趋势，以及最近</a:t>
            </a:r>
            <a:r>
              <a:rPr kumimoji="1" lang="en-US" altLang="zh-CN" sz="1200" b="0" dirty="0">
                <a:solidFill>
                  <a:schemeClr val="tx1"/>
                </a:solidFill>
                <a:latin typeface="Times New Roman" pitchFamily="18" charset="0"/>
              </a:rPr>
              <a:t>3</a:t>
            </a:r>
            <a:r>
              <a:rPr kumimoji="1" lang="zh-CN" altLang="en-US" sz="1200" b="0" dirty="0">
                <a:solidFill>
                  <a:schemeClr val="tx1"/>
                </a:solidFill>
                <a:latin typeface="Times New Roman" pitchFamily="18" charset="0"/>
              </a:rPr>
              <a:t>年的营业收入增长率、净利润增长率等数据，显示公司最基本的经营能力和盈利质量。</a:t>
            </a:r>
          </a:p>
          <a:p>
            <a:pPr>
              <a:spcBef>
                <a:spcPct val="50000"/>
              </a:spcBef>
              <a:buClr>
                <a:srgbClr val="FF0066"/>
              </a:buClr>
              <a:buFont typeface="Wingdings" pitchFamily="2" charset="2"/>
              <a:buChar char="p"/>
            </a:pPr>
            <a:r>
              <a:rPr kumimoji="1" lang="zh-CN" altLang="en-US" sz="1200" b="0" dirty="0">
                <a:solidFill>
                  <a:schemeClr val="tx1"/>
                </a:solidFill>
                <a:latin typeface="Times New Roman" pitchFamily="18" charset="0"/>
              </a:rPr>
              <a:t>要充分</a:t>
            </a:r>
            <a:r>
              <a:rPr kumimoji="1" lang="zh-CN" altLang="en-US" sz="1200" b="0" dirty="0" smtClean="0">
                <a:solidFill>
                  <a:schemeClr val="tx1"/>
                </a:solidFill>
                <a:latin typeface="Times New Roman" pitchFamily="18" charset="0"/>
              </a:rPr>
              <a:t>考虑会计</a:t>
            </a:r>
            <a:r>
              <a:rPr kumimoji="1" lang="zh-CN" altLang="en-US" sz="1200" b="0" dirty="0">
                <a:solidFill>
                  <a:schemeClr val="tx1"/>
                </a:solidFill>
                <a:latin typeface="Times New Roman" pitchFamily="18" charset="0"/>
              </a:rPr>
              <a:t>准则对公司财务指标的</a:t>
            </a:r>
            <a:r>
              <a:rPr kumimoji="1" lang="zh-CN" altLang="en-US" sz="1200" b="0" dirty="0" smtClean="0">
                <a:solidFill>
                  <a:schemeClr val="tx1"/>
                </a:solidFill>
                <a:latin typeface="Times New Roman" pitchFamily="18" charset="0"/>
              </a:rPr>
              <a:t>影响。</a:t>
            </a:r>
            <a:endParaRPr kumimoji="1" lang="zh-CN" altLang="en-US" sz="1200" b="0" dirty="0">
              <a:solidFill>
                <a:schemeClr val="tx1"/>
              </a:solidFill>
              <a:latin typeface="Times New Roman" pitchFamily="18" charset="0"/>
            </a:endParaRPr>
          </a:p>
        </p:txBody>
      </p:sp>
      <p:sp>
        <p:nvSpPr>
          <p:cNvPr id="362504" name="Text Box 8"/>
          <p:cNvSpPr txBox="1">
            <a:spLocks noChangeArrowheads="1"/>
          </p:cNvSpPr>
          <p:nvPr/>
        </p:nvSpPr>
        <p:spPr bwMode="auto">
          <a:xfrm>
            <a:off x="3132138" y="785813"/>
            <a:ext cx="2879725" cy="400050"/>
          </a:xfrm>
          <a:prstGeom prst="rect">
            <a:avLst/>
          </a:prstGeom>
          <a:solidFill>
            <a:schemeClr val="accent2"/>
          </a:solidFill>
          <a:ln w="9525">
            <a:noFill/>
            <a:miter lim="800000"/>
            <a:headEnd/>
            <a:tailEnd/>
          </a:ln>
        </p:spPr>
        <p:txBody>
          <a:bodyPr>
            <a:spAutoFit/>
          </a:bodyPr>
          <a:lstStyle/>
          <a:p>
            <a:pPr algn="ctr">
              <a:spcBef>
                <a:spcPct val="50000"/>
              </a:spcBef>
            </a:pPr>
            <a:r>
              <a:rPr kumimoji="1" lang="zh-CN" altLang="en-US" sz="1400">
                <a:solidFill>
                  <a:schemeClr val="bg1"/>
                </a:solidFill>
                <a:latin typeface="Times New Roman" pitchFamily="18" charset="0"/>
              </a:rPr>
              <a:t>二、财务指标</a:t>
            </a:r>
            <a:r>
              <a:rPr lang="en-US" altLang="zh-CN" sz="1400">
                <a:latin typeface="华文新魏" pitchFamily="2" charset="-122"/>
                <a:ea typeface="华文新魏" pitchFamily="2" charset="-122"/>
              </a:rPr>
              <a:t>——</a:t>
            </a:r>
            <a:r>
              <a:rPr lang="zh-CN" altLang="en-US" sz="2000">
                <a:solidFill>
                  <a:srgbClr val="0070C0"/>
                </a:solidFill>
                <a:latin typeface="华文新魏" pitchFamily="2" charset="-122"/>
                <a:ea typeface="华文新魏" pitchFamily="2" charset="-122"/>
              </a:rPr>
              <a:t>主板</a:t>
            </a:r>
            <a:endParaRPr kumimoji="1" lang="zh-CN" altLang="en-US" sz="2000">
              <a:solidFill>
                <a:schemeClr val="bg1"/>
              </a:solidFill>
              <a:latin typeface="Times New Roman" pitchFamily="18" charset="0"/>
            </a:endParaRPr>
          </a:p>
        </p:txBody>
      </p:sp>
      <p:sp>
        <p:nvSpPr>
          <p:cNvPr id="362505" name="Text Box 9"/>
          <p:cNvSpPr txBox="1">
            <a:spLocks noChangeArrowheads="1"/>
          </p:cNvSpPr>
          <p:nvPr/>
        </p:nvSpPr>
        <p:spPr bwMode="auto">
          <a:xfrm>
            <a:off x="5357813" y="1285875"/>
            <a:ext cx="2447925" cy="304800"/>
          </a:xfrm>
          <a:prstGeom prst="rect">
            <a:avLst/>
          </a:prstGeom>
          <a:solidFill>
            <a:srgbClr val="9999FF"/>
          </a:solidFill>
          <a:ln w="9525">
            <a:noFill/>
            <a:miter lim="800000"/>
            <a:headEnd/>
            <a:tailEnd/>
          </a:ln>
        </p:spPr>
        <p:txBody>
          <a:bodyPr>
            <a:spAutoFit/>
          </a:bodyPr>
          <a:lstStyle/>
          <a:p>
            <a:pPr algn="ctr">
              <a:spcBef>
                <a:spcPct val="50000"/>
              </a:spcBef>
            </a:pPr>
            <a:r>
              <a:rPr kumimoji="1" lang="zh-CN" altLang="en-US" sz="1400">
                <a:solidFill>
                  <a:schemeClr val="tx1"/>
                </a:solidFill>
                <a:latin typeface="Times New Roman" pitchFamily="18" charset="0"/>
              </a:rPr>
              <a:t>解析</a:t>
            </a:r>
          </a:p>
        </p:txBody>
      </p:sp>
      <p:sp>
        <p:nvSpPr>
          <p:cNvPr id="362506" name="Text Box 10"/>
          <p:cNvSpPr txBox="1">
            <a:spLocks noChangeArrowheads="1"/>
          </p:cNvSpPr>
          <p:nvPr/>
        </p:nvSpPr>
        <p:spPr bwMode="auto">
          <a:xfrm>
            <a:off x="714348" y="4857760"/>
            <a:ext cx="406400" cy="1223963"/>
          </a:xfrm>
          <a:prstGeom prst="rect">
            <a:avLst/>
          </a:prstGeom>
          <a:solidFill>
            <a:srgbClr val="9999FF"/>
          </a:solidFill>
          <a:ln w="9525">
            <a:solidFill>
              <a:schemeClr val="tx1"/>
            </a:solidFill>
            <a:miter lim="800000"/>
            <a:headEnd/>
            <a:tailEnd/>
          </a:ln>
        </p:spPr>
        <p:txBody>
          <a:bodyPr vert="eaVert">
            <a:spAutoFit/>
          </a:bodyPr>
          <a:lstStyle/>
          <a:p>
            <a:pPr algn="ctr">
              <a:spcBef>
                <a:spcPct val="50000"/>
              </a:spcBef>
            </a:pPr>
            <a:r>
              <a:rPr kumimoji="1" lang="zh-CN" altLang="en-US" sz="1400">
                <a:solidFill>
                  <a:schemeClr val="tx1"/>
                </a:solidFill>
                <a:latin typeface="Times New Roman" pitchFamily="18" charset="0"/>
              </a:rPr>
              <a:t>其他考虑</a:t>
            </a:r>
          </a:p>
        </p:txBody>
      </p:sp>
      <p:sp>
        <p:nvSpPr>
          <p:cNvPr id="362510" name="Text Box 14"/>
          <p:cNvSpPr txBox="1">
            <a:spLocks noChangeArrowheads="1"/>
          </p:cNvSpPr>
          <p:nvPr/>
        </p:nvSpPr>
        <p:spPr bwMode="auto">
          <a:xfrm>
            <a:off x="1143000" y="1285875"/>
            <a:ext cx="2592388" cy="304800"/>
          </a:xfrm>
          <a:prstGeom prst="rect">
            <a:avLst/>
          </a:prstGeom>
          <a:solidFill>
            <a:srgbClr val="9999FF"/>
          </a:solidFill>
          <a:ln w="9525">
            <a:noFill/>
            <a:miter lim="800000"/>
            <a:headEnd/>
            <a:tailEnd/>
          </a:ln>
        </p:spPr>
        <p:txBody>
          <a:bodyPr>
            <a:spAutoFit/>
          </a:bodyPr>
          <a:lstStyle/>
          <a:p>
            <a:pPr algn="ctr">
              <a:spcBef>
                <a:spcPct val="50000"/>
              </a:spcBef>
            </a:pPr>
            <a:r>
              <a:rPr kumimoji="1" lang="zh-CN" altLang="en-US" sz="1400">
                <a:solidFill>
                  <a:schemeClr val="tx1"/>
                </a:solidFill>
                <a:latin typeface="Times New Roman" pitchFamily="18" charset="0"/>
              </a:rPr>
              <a:t>基本要求</a:t>
            </a:r>
          </a:p>
        </p:txBody>
      </p:sp>
      <p:pic>
        <p:nvPicPr>
          <p:cNvPr id="62474"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2475"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62499">
                                            <p:txEl>
                                              <p:pRg st="0" end="0"/>
                                            </p:txEl>
                                          </p:spTgt>
                                        </p:tgtEl>
                                        <p:attrNameLst>
                                          <p:attrName>style.visibility</p:attrName>
                                        </p:attrNameLst>
                                      </p:cBhvr>
                                      <p:to>
                                        <p:strVal val="visible"/>
                                      </p:to>
                                    </p:set>
                                    <p:animEffect transition="in" filter="wipe(down)">
                                      <p:cBhvr>
                                        <p:cTn id="7" dur="500"/>
                                        <p:tgtEl>
                                          <p:spTgt spid="362499">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2499">
                                            <p:txEl>
                                              <p:pRg st="1" end="1"/>
                                            </p:txEl>
                                          </p:spTgt>
                                        </p:tgtEl>
                                        <p:attrNameLst>
                                          <p:attrName>style.visibility</p:attrName>
                                        </p:attrNameLst>
                                      </p:cBhvr>
                                      <p:to>
                                        <p:strVal val="visible"/>
                                      </p:to>
                                    </p:set>
                                    <p:animEffect transition="in" filter="wipe(down)">
                                      <p:cBhvr>
                                        <p:cTn id="10" dur="500"/>
                                        <p:tgtEl>
                                          <p:spTgt spid="362499">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62499">
                                            <p:txEl>
                                              <p:pRg st="2" end="2"/>
                                            </p:txEl>
                                          </p:spTgt>
                                        </p:tgtEl>
                                        <p:attrNameLst>
                                          <p:attrName>style.visibility</p:attrName>
                                        </p:attrNameLst>
                                      </p:cBhvr>
                                      <p:to>
                                        <p:strVal val="visible"/>
                                      </p:to>
                                    </p:set>
                                    <p:animEffect transition="in" filter="wipe(down)">
                                      <p:cBhvr>
                                        <p:cTn id="13" dur="500"/>
                                        <p:tgtEl>
                                          <p:spTgt spid="362499">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62499">
                                            <p:txEl>
                                              <p:pRg st="3" end="3"/>
                                            </p:txEl>
                                          </p:spTgt>
                                        </p:tgtEl>
                                        <p:attrNameLst>
                                          <p:attrName>style.visibility</p:attrName>
                                        </p:attrNameLst>
                                      </p:cBhvr>
                                      <p:to>
                                        <p:strVal val="visible"/>
                                      </p:to>
                                    </p:set>
                                    <p:animEffect transition="in" filter="wipe(down)">
                                      <p:cBhvr>
                                        <p:cTn id="16" dur="500"/>
                                        <p:tgtEl>
                                          <p:spTgt spid="362499">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62499">
                                            <p:txEl>
                                              <p:pRg st="4" end="4"/>
                                            </p:txEl>
                                          </p:spTgt>
                                        </p:tgtEl>
                                        <p:attrNameLst>
                                          <p:attrName>style.visibility</p:attrName>
                                        </p:attrNameLst>
                                      </p:cBhvr>
                                      <p:to>
                                        <p:strVal val="visible"/>
                                      </p:to>
                                    </p:set>
                                    <p:animEffect transition="in" filter="wipe(down)">
                                      <p:cBhvr>
                                        <p:cTn id="19" dur="500"/>
                                        <p:tgtEl>
                                          <p:spTgt spid="362499">
                                            <p:txEl>
                                              <p:pRg st="4" end="4"/>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62499">
                                            <p:txEl>
                                              <p:pRg st="5" end="5"/>
                                            </p:txEl>
                                          </p:spTgt>
                                        </p:tgtEl>
                                        <p:attrNameLst>
                                          <p:attrName>style.visibility</p:attrName>
                                        </p:attrNameLst>
                                      </p:cBhvr>
                                      <p:to>
                                        <p:strVal val="visible"/>
                                      </p:to>
                                    </p:set>
                                    <p:animEffect transition="in" filter="wipe(down)">
                                      <p:cBhvr>
                                        <p:cTn id="22" dur="500"/>
                                        <p:tgtEl>
                                          <p:spTgt spid="362499">
                                            <p:txEl>
                                              <p:pRg st="5" end="5"/>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62499">
                                            <p:txEl>
                                              <p:pRg st="6" end="6"/>
                                            </p:txEl>
                                          </p:spTgt>
                                        </p:tgtEl>
                                        <p:attrNameLst>
                                          <p:attrName>style.visibility</p:attrName>
                                        </p:attrNameLst>
                                      </p:cBhvr>
                                      <p:to>
                                        <p:strVal val="visible"/>
                                      </p:to>
                                    </p:set>
                                    <p:animEffect transition="in" filter="wipe(down)">
                                      <p:cBhvr>
                                        <p:cTn id="25" dur="500"/>
                                        <p:tgtEl>
                                          <p:spTgt spid="362499">
                                            <p:txEl>
                                              <p:pRg st="6" end="6"/>
                                            </p:tx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62500">
                                            <p:bg/>
                                          </p:spTgt>
                                        </p:tgtEl>
                                        <p:attrNameLst>
                                          <p:attrName>style.visibility</p:attrName>
                                        </p:attrNameLst>
                                      </p:cBhvr>
                                      <p:to>
                                        <p:strVal val="visible"/>
                                      </p:to>
                                    </p:set>
                                    <p:animEffect transition="in" filter="wipe(down)">
                                      <p:cBhvr>
                                        <p:cTn id="28" dur="500"/>
                                        <p:tgtEl>
                                          <p:spTgt spid="362500">
                                            <p:bg/>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62500">
                                            <p:txEl>
                                              <p:pRg st="0" end="0"/>
                                            </p:txEl>
                                          </p:spTgt>
                                        </p:tgtEl>
                                        <p:attrNameLst>
                                          <p:attrName>style.visibility</p:attrName>
                                        </p:attrNameLst>
                                      </p:cBhvr>
                                      <p:to>
                                        <p:strVal val="visible"/>
                                      </p:to>
                                    </p:set>
                                    <p:animEffect transition="in" filter="wipe(down)">
                                      <p:cBhvr>
                                        <p:cTn id="31" dur="500"/>
                                        <p:tgtEl>
                                          <p:spTgt spid="362500">
                                            <p:txEl>
                                              <p:pRg st="0" end="0"/>
                                            </p:txEl>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62500">
                                            <p:txEl>
                                              <p:pRg st="1" end="1"/>
                                            </p:txEl>
                                          </p:spTgt>
                                        </p:tgtEl>
                                        <p:attrNameLst>
                                          <p:attrName>style.visibility</p:attrName>
                                        </p:attrNameLst>
                                      </p:cBhvr>
                                      <p:to>
                                        <p:strVal val="visible"/>
                                      </p:to>
                                    </p:set>
                                    <p:animEffect transition="in" filter="wipe(down)">
                                      <p:cBhvr>
                                        <p:cTn id="34" dur="500"/>
                                        <p:tgtEl>
                                          <p:spTgt spid="362500">
                                            <p:txEl>
                                              <p:pRg st="1" end="1"/>
                                            </p:txEl>
                                          </p:spTgt>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62500">
                                            <p:txEl>
                                              <p:pRg st="2" end="2"/>
                                            </p:txEl>
                                          </p:spTgt>
                                        </p:tgtEl>
                                        <p:attrNameLst>
                                          <p:attrName>style.visibility</p:attrName>
                                        </p:attrNameLst>
                                      </p:cBhvr>
                                      <p:to>
                                        <p:strVal val="visible"/>
                                      </p:to>
                                    </p:set>
                                    <p:animEffect transition="in" filter="wipe(down)">
                                      <p:cBhvr>
                                        <p:cTn id="37" dur="500"/>
                                        <p:tgtEl>
                                          <p:spTgt spid="362500">
                                            <p:txEl>
                                              <p:pRg st="2" end="2"/>
                                            </p:txEl>
                                          </p:spTgt>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62501">
                                            <p:bg/>
                                          </p:spTgt>
                                        </p:tgtEl>
                                        <p:attrNameLst>
                                          <p:attrName>style.visibility</p:attrName>
                                        </p:attrNameLst>
                                      </p:cBhvr>
                                      <p:to>
                                        <p:strVal val="visible"/>
                                      </p:to>
                                    </p:set>
                                    <p:animEffect transition="in" filter="wipe(down)">
                                      <p:cBhvr>
                                        <p:cTn id="40" dur="500"/>
                                        <p:tgtEl>
                                          <p:spTgt spid="362501">
                                            <p:bg/>
                                          </p:spTgt>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62501">
                                            <p:txEl>
                                              <p:pRg st="0" end="0"/>
                                            </p:txEl>
                                          </p:spTgt>
                                        </p:tgtEl>
                                        <p:attrNameLst>
                                          <p:attrName>style.visibility</p:attrName>
                                        </p:attrNameLst>
                                      </p:cBhvr>
                                      <p:to>
                                        <p:strVal val="visible"/>
                                      </p:to>
                                    </p:set>
                                    <p:animEffect transition="in" filter="wipe(down)">
                                      <p:cBhvr>
                                        <p:cTn id="43" dur="500"/>
                                        <p:tgtEl>
                                          <p:spTgt spid="362501">
                                            <p:txEl>
                                              <p:pRg st="0" end="0"/>
                                            </p:txEl>
                                          </p:spTgt>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62501">
                                            <p:txEl>
                                              <p:pRg st="1" end="1"/>
                                            </p:txEl>
                                          </p:spTgt>
                                        </p:tgtEl>
                                        <p:attrNameLst>
                                          <p:attrName>style.visibility</p:attrName>
                                        </p:attrNameLst>
                                      </p:cBhvr>
                                      <p:to>
                                        <p:strVal val="visible"/>
                                      </p:to>
                                    </p:set>
                                    <p:animEffect transition="in" filter="wipe(down)">
                                      <p:cBhvr>
                                        <p:cTn id="46" dur="500"/>
                                        <p:tgtEl>
                                          <p:spTgt spid="362501">
                                            <p:txEl>
                                              <p:pRg st="1" end="1"/>
                                            </p:txEl>
                                          </p:spTgt>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62501">
                                            <p:txEl>
                                              <p:pRg st="2" end="2"/>
                                            </p:txEl>
                                          </p:spTgt>
                                        </p:tgtEl>
                                        <p:attrNameLst>
                                          <p:attrName>style.visibility</p:attrName>
                                        </p:attrNameLst>
                                      </p:cBhvr>
                                      <p:to>
                                        <p:strVal val="visible"/>
                                      </p:to>
                                    </p:set>
                                    <p:animEffect transition="in" filter="wipe(down)">
                                      <p:cBhvr>
                                        <p:cTn id="49" dur="500"/>
                                        <p:tgtEl>
                                          <p:spTgt spid="362501">
                                            <p:txEl>
                                              <p:pRg st="2" end="2"/>
                                            </p:txEl>
                                          </p:spTgt>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62502">
                                            <p:bg/>
                                          </p:spTgt>
                                        </p:tgtEl>
                                        <p:attrNameLst>
                                          <p:attrName>style.visibility</p:attrName>
                                        </p:attrNameLst>
                                      </p:cBhvr>
                                      <p:to>
                                        <p:strVal val="visible"/>
                                      </p:to>
                                    </p:set>
                                    <p:animEffect transition="in" filter="wipe(down)">
                                      <p:cBhvr>
                                        <p:cTn id="52" dur="500"/>
                                        <p:tgtEl>
                                          <p:spTgt spid="362502">
                                            <p:bg/>
                                          </p:spTgt>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62502">
                                            <p:txEl>
                                              <p:pRg st="0" end="0"/>
                                            </p:txEl>
                                          </p:spTgt>
                                        </p:tgtEl>
                                        <p:attrNameLst>
                                          <p:attrName>style.visibility</p:attrName>
                                        </p:attrNameLst>
                                      </p:cBhvr>
                                      <p:to>
                                        <p:strVal val="visible"/>
                                      </p:to>
                                    </p:set>
                                    <p:animEffect transition="in" filter="wipe(down)">
                                      <p:cBhvr>
                                        <p:cTn id="55" dur="500"/>
                                        <p:tgtEl>
                                          <p:spTgt spid="362502">
                                            <p:txEl>
                                              <p:pRg st="0" end="0"/>
                                            </p:txEl>
                                          </p:spTgt>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62502">
                                            <p:txEl>
                                              <p:pRg st="1" end="1"/>
                                            </p:txEl>
                                          </p:spTgt>
                                        </p:tgtEl>
                                        <p:attrNameLst>
                                          <p:attrName>style.visibility</p:attrName>
                                        </p:attrNameLst>
                                      </p:cBhvr>
                                      <p:to>
                                        <p:strVal val="visible"/>
                                      </p:to>
                                    </p:set>
                                    <p:animEffect transition="in" filter="wipe(down)">
                                      <p:cBhvr>
                                        <p:cTn id="58" dur="500"/>
                                        <p:tgtEl>
                                          <p:spTgt spid="362502">
                                            <p:txEl>
                                              <p:pRg st="1" end="1"/>
                                            </p:txEl>
                                          </p:spTgt>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362504">
                                            <p:bg/>
                                          </p:spTgt>
                                        </p:tgtEl>
                                        <p:attrNameLst>
                                          <p:attrName>style.visibility</p:attrName>
                                        </p:attrNameLst>
                                      </p:cBhvr>
                                      <p:to>
                                        <p:strVal val="visible"/>
                                      </p:to>
                                    </p:set>
                                    <p:animEffect transition="in" filter="wipe(down)">
                                      <p:cBhvr>
                                        <p:cTn id="61" dur="500"/>
                                        <p:tgtEl>
                                          <p:spTgt spid="362504">
                                            <p:bg/>
                                          </p:spTgt>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362504">
                                            <p:txEl>
                                              <p:pRg st="0" end="0"/>
                                            </p:txEl>
                                          </p:spTgt>
                                        </p:tgtEl>
                                        <p:attrNameLst>
                                          <p:attrName>style.visibility</p:attrName>
                                        </p:attrNameLst>
                                      </p:cBhvr>
                                      <p:to>
                                        <p:strVal val="visible"/>
                                      </p:to>
                                    </p:set>
                                    <p:animEffect transition="in" filter="wipe(down)">
                                      <p:cBhvr>
                                        <p:cTn id="64" dur="500"/>
                                        <p:tgtEl>
                                          <p:spTgt spid="362504">
                                            <p:txEl>
                                              <p:pRg st="0" end="0"/>
                                            </p:txEl>
                                          </p:spTgt>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62505">
                                            <p:bg/>
                                          </p:spTgt>
                                        </p:tgtEl>
                                        <p:attrNameLst>
                                          <p:attrName>style.visibility</p:attrName>
                                        </p:attrNameLst>
                                      </p:cBhvr>
                                      <p:to>
                                        <p:strVal val="visible"/>
                                      </p:to>
                                    </p:set>
                                    <p:animEffect transition="in" filter="wipe(down)">
                                      <p:cBhvr>
                                        <p:cTn id="67" dur="500"/>
                                        <p:tgtEl>
                                          <p:spTgt spid="362505">
                                            <p:bg/>
                                          </p:spTgt>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362505">
                                            <p:txEl>
                                              <p:pRg st="0" end="0"/>
                                            </p:txEl>
                                          </p:spTgt>
                                        </p:tgtEl>
                                        <p:attrNameLst>
                                          <p:attrName>style.visibility</p:attrName>
                                        </p:attrNameLst>
                                      </p:cBhvr>
                                      <p:to>
                                        <p:strVal val="visible"/>
                                      </p:to>
                                    </p:set>
                                    <p:animEffect transition="in" filter="wipe(down)">
                                      <p:cBhvr>
                                        <p:cTn id="70" dur="500"/>
                                        <p:tgtEl>
                                          <p:spTgt spid="362505">
                                            <p:txEl>
                                              <p:pRg st="0" end="0"/>
                                            </p:txEl>
                                          </p:spTgt>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362506">
                                            <p:bg/>
                                          </p:spTgt>
                                        </p:tgtEl>
                                        <p:attrNameLst>
                                          <p:attrName>style.visibility</p:attrName>
                                        </p:attrNameLst>
                                      </p:cBhvr>
                                      <p:to>
                                        <p:strVal val="visible"/>
                                      </p:to>
                                    </p:set>
                                    <p:animEffect transition="in" filter="wipe(down)">
                                      <p:cBhvr>
                                        <p:cTn id="73" dur="500"/>
                                        <p:tgtEl>
                                          <p:spTgt spid="362506">
                                            <p:bg/>
                                          </p:spTgt>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362506">
                                            <p:txEl>
                                              <p:pRg st="0" end="0"/>
                                            </p:txEl>
                                          </p:spTgt>
                                        </p:tgtEl>
                                        <p:attrNameLst>
                                          <p:attrName>style.visibility</p:attrName>
                                        </p:attrNameLst>
                                      </p:cBhvr>
                                      <p:to>
                                        <p:strVal val="visible"/>
                                      </p:to>
                                    </p:set>
                                    <p:animEffect transition="in" filter="wipe(down)">
                                      <p:cBhvr>
                                        <p:cTn id="76" dur="500"/>
                                        <p:tgtEl>
                                          <p:spTgt spid="362506">
                                            <p:txEl>
                                              <p:pRg st="0" end="0"/>
                                            </p:txEl>
                                          </p:spTgt>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362510">
                                            <p:bg/>
                                          </p:spTgt>
                                        </p:tgtEl>
                                        <p:attrNameLst>
                                          <p:attrName>style.visibility</p:attrName>
                                        </p:attrNameLst>
                                      </p:cBhvr>
                                      <p:to>
                                        <p:strVal val="visible"/>
                                      </p:to>
                                    </p:set>
                                    <p:animEffect transition="in" filter="wipe(down)">
                                      <p:cBhvr>
                                        <p:cTn id="79" dur="500"/>
                                        <p:tgtEl>
                                          <p:spTgt spid="362510">
                                            <p:bg/>
                                          </p:spTgt>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362510">
                                            <p:txEl>
                                              <p:pRg st="0" end="0"/>
                                            </p:txEl>
                                          </p:spTgt>
                                        </p:tgtEl>
                                        <p:attrNameLst>
                                          <p:attrName>style.visibility</p:attrName>
                                        </p:attrNameLst>
                                      </p:cBhvr>
                                      <p:to>
                                        <p:strVal val="visible"/>
                                      </p:to>
                                    </p:set>
                                    <p:animEffect transition="in" filter="wipe(down)">
                                      <p:cBhvr>
                                        <p:cTn id="82" dur="500"/>
                                        <p:tgtEl>
                                          <p:spTgt spid="3625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499" grpId="0" build="allAtOnce"/>
      <p:bldP spid="362500" grpId="0" build="allAtOnce" animBg="1"/>
      <p:bldP spid="362501" grpId="0" build="allAtOnce" animBg="1"/>
      <p:bldP spid="362502" grpId="0" build="allAtOnce" animBg="1"/>
      <p:bldP spid="362504" grpId="0" build="allAtOnce" animBg="1"/>
      <p:bldP spid="362505" grpId="0" build="allAtOnce" animBg="1"/>
      <p:bldP spid="362506" grpId="0" build="allAtOnce" animBg="1"/>
      <p:bldP spid="362510" grpId="0" build="allAtOnce"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4"/>
          <p:cNvSpPr txBox="1">
            <a:spLocks noChangeArrowheads="1"/>
          </p:cNvSpPr>
          <p:nvPr/>
        </p:nvSpPr>
        <p:spPr bwMode="auto">
          <a:xfrm>
            <a:off x="1928813" y="928688"/>
            <a:ext cx="6286500" cy="1123950"/>
          </a:xfrm>
          <a:prstGeom prst="rect">
            <a:avLst/>
          </a:prstGeom>
          <a:noFill/>
          <a:ln w="9525">
            <a:noFill/>
            <a:miter lim="800000"/>
            <a:headEnd/>
            <a:tailEnd/>
          </a:ln>
        </p:spPr>
        <p:txBody>
          <a:bodyPr>
            <a:spAutoFit/>
          </a:bodyPr>
          <a:lstStyle/>
          <a:p>
            <a:pPr algn="ctr">
              <a:spcBef>
                <a:spcPct val="50000"/>
              </a:spcBef>
            </a:pPr>
            <a:r>
              <a:rPr lang="zh-CN" altLang="en-US" sz="4000">
                <a:ea typeface="黑体" pitchFamily="2" charset="-122"/>
              </a:rPr>
              <a:t>目  录</a:t>
            </a:r>
          </a:p>
          <a:p>
            <a:pPr algn="ctr">
              <a:spcBef>
                <a:spcPct val="50000"/>
              </a:spcBef>
            </a:pPr>
            <a:endParaRPr lang="zh-CN" altLang="en-US">
              <a:ea typeface="黑体" pitchFamily="2" charset="-122"/>
            </a:endParaRPr>
          </a:p>
        </p:txBody>
      </p:sp>
      <p:pic>
        <p:nvPicPr>
          <p:cNvPr id="26627" name="Picture 13" descr="品牌标志组合1_全色"/>
          <p:cNvPicPr>
            <a:picLocks noChangeAspect="1" noChangeArrowheads="1"/>
          </p:cNvPicPr>
          <p:nvPr/>
        </p:nvPicPr>
        <p:blipFill>
          <a:blip r:embed="rId3"/>
          <a:srcRect/>
          <a:stretch>
            <a:fillRect/>
          </a:stretch>
        </p:blipFill>
        <p:spPr bwMode="auto">
          <a:xfrm>
            <a:off x="0" y="0"/>
            <a:ext cx="2195513" cy="715963"/>
          </a:xfrm>
          <a:prstGeom prst="rect">
            <a:avLst/>
          </a:prstGeom>
          <a:noFill/>
          <a:ln w="9525">
            <a:noFill/>
            <a:miter lim="800000"/>
            <a:headEnd/>
            <a:tailEnd/>
          </a:ln>
        </p:spPr>
      </p:pic>
      <p:graphicFrame>
        <p:nvGraphicFramePr>
          <p:cNvPr id="5" name="图示 4"/>
          <p:cNvGraphicFramePr/>
          <p:nvPr/>
        </p:nvGraphicFramePr>
        <p:xfrm>
          <a:off x="642910" y="2000240"/>
          <a:ext cx="8286808" cy="307183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椭圆 5"/>
          <p:cNvSpPr/>
          <p:nvPr/>
        </p:nvSpPr>
        <p:spPr>
          <a:xfrm>
            <a:off x="2571736" y="4500570"/>
            <a:ext cx="187021" cy="502893"/>
          </a:xfrm>
          <a:prstGeom prst="ellipse">
            <a:avLst/>
          </a:prstGeom>
          <a:blipFill rotWithShape="0">
            <a:blip r:embed="rId8"/>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graphicEl>
                                              <a:dgm id="{A966BFAE-C2BE-4D87-BCD4-204D41FD8EA5}"/>
                                            </p:graphicEl>
                                          </p:spTgt>
                                        </p:tgtEl>
                                        <p:attrNameLst>
                                          <p:attrName>style.visibility</p:attrName>
                                        </p:attrNameLst>
                                      </p:cBhvr>
                                      <p:to>
                                        <p:strVal val="visible"/>
                                      </p:to>
                                    </p:set>
                                    <p:animEffect transition="in" filter="wipe(down)">
                                      <p:cBhvr>
                                        <p:cTn id="7" dur="500"/>
                                        <p:tgtEl>
                                          <p:spTgt spid="5">
                                            <p:graphicEl>
                                              <a:dgm id="{A966BFAE-C2BE-4D87-BCD4-204D41FD8EA5}"/>
                                            </p:graphic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graphicEl>
                                              <a:dgm id="{8F4C5F52-9FA6-40E5-9D0F-756717DB6F41}"/>
                                            </p:graphicEl>
                                          </p:spTgt>
                                        </p:tgtEl>
                                        <p:attrNameLst>
                                          <p:attrName>style.visibility</p:attrName>
                                        </p:attrNameLst>
                                      </p:cBhvr>
                                      <p:to>
                                        <p:strVal val="visible"/>
                                      </p:to>
                                    </p:set>
                                    <p:animEffect transition="in" filter="wipe(down)">
                                      <p:cBhvr>
                                        <p:cTn id="10" dur="500"/>
                                        <p:tgtEl>
                                          <p:spTgt spid="5">
                                            <p:graphicEl>
                                              <a:dgm id="{8F4C5F52-9FA6-40E5-9D0F-756717DB6F41}"/>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graphicEl>
                                              <a:dgm id="{94412484-3820-4C05-B768-E79EBABAEBC4}"/>
                                            </p:graphicEl>
                                          </p:spTgt>
                                        </p:tgtEl>
                                        <p:attrNameLst>
                                          <p:attrName>style.visibility</p:attrName>
                                        </p:attrNameLst>
                                      </p:cBhvr>
                                      <p:to>
                                        <p:strVal val="visible"/>
                                      </p:to>
                                    </p:set>
                                    <p:animEffect transition="in" filter="wipe(down)">
                                      <p:cBhvr>
                                        <p:cTn id="15" dur="500"/>
                                        <p:tgtEl>
                                          <p:spTgt spid="5">
                                            <p:graphicEl>
                                              <a:dgm id="{94412484-3820-4C05-B768-E79EBABAEBC4}"/>
                                            </p:graphic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
                                            <p:graphicEl>
                                              <a:dgm id="{6664363D-2E55-4BE8-BC62-8A9972089278}"/>
                                            </p:graphicEl>
                                          </p:spTgt>
                                        </p:tgtEl>
                                        <p:attrNameLst>
                                          <p:attrName>style.visibility</p:attrName>
                                        </p:attrNameLst>
                                      </p:cBhvr>
                                      <p:to>
                                        <p:strVal val="visible"/>
                                      </p:to>
                                    </p:set>
                                    <p:animEffect transition="in" filter="wipe(down)">
                                      <p:cBhvr>
                                        <p:cTn id="18" dur="500"/>
                                        <p:tgtEl>
                                          <p:spTgt spid="5">
                                            <p:graphicEl>
                                              <a:dgm id="{6664363D-2E55-4BE8-BC62-8A9972089278}"/>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graphicEl>
                                              <a:dgm id="{46449CA6-E6E3-4BF2-9272-DD6756F924F7}"/>
                                            </p:graphicEl>
                                          </p:spTgt>
                                        </p:tgtEl>
                                        <p:attrNameLst>
                                          <p:attrName>style.visibility</p:attrName>
                                        </p:attrNameLst>
                                      </p:cBhvr>
                                      <p:to>
                                        <p:strVal val="visible"/>
                                      </p:to>
                                    </p:set>
                                    <p:animEffect transition="in" filter="wipe(down)">
                                      <p:cBhvr>
                                        <p:cTn id="23" dur="500"/>
                                        <p:tgtEl>
                                          <p:spTgt spid="5">
                                            <p:graphicEl>
                                              <a:dgm id="{46449CA6-E6E3-4BF2-9272-DD6756F924F7}"/>
                                            </p:graphic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
                                            <p:graphicEl>
                                              <a:dgm id="{D55EE233-BDA9-481F-8816-0E807332421E}"/>
                                            </p:graphicEl>
                                          </p:spTgt>
                                        </p:tgtEl>
                                        <p:attrNameLst>
                                          <p:attrName>style.visibility</p:attrName>
                                        </p:attrNameLst>
                                      </p:cBhvr>
                                      <p:to>
                                        <p:strVal val="visible"/>
                                      </p:to>
                                    </p:set>
                                    <p:animEffect transition="in" filter="wipe(down)">
                                      <p:cBhvr>
                                        <p:cTn id="26" dur="500"/>
                                        <p:tgtEl>
                                          <p:spTgt spid="5">
                                            <p:graphicEl>
                                              <a:dgm id="{D55EE233-BDA9-481F-8816-0E807332421E}"/>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5">
                                            <p:graphicEl>
                                              <a:dgm id="{460684AE-AA51-44C1-A1C9-C0D7F8D605C1}"/>
                                            </p:graphicEl>
                                          </p:spTgt>
                                        </p:tgtEl>
                                        <p:attrNameLst>
                                          <p:attrName>style.visibility</p:attrName>
                                        </p:attrNameLst>
                                      </p:cBhvr>
                                      <p:to>
                                        <p:strVal val="visible"/>
                                      </p:to>
                                    </p:set>
                                    <p:animEffect transition="in" filter="wipe(down)">
                                      <p:cBhvr>
                                        <p:cTn id="31" dur="500"/>
                                        <p:tgtEl>
                                          <p:spTgt spid="5">
                                            <p:graphicEl>
                                              <a:dgm id="{460684AE-AA51-44C1-A1C9-C0D7F8D605C1}"/>
                                            </p:graphicEl>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5">
                                            <p:graphicEl>
                                              <a:dgm id="{33B3DD1D-7B35-45C8-911F-D4394293A184}"/>
                                            </p:graphicEl>
                                          </p:spTgt>
                                        </p:tgtEl>
                                        <p:attrNameLst>
                                          <p:attrName>style.visibility</p:attrName>
                                        </p:attrNameLst>
                                      </p:cBhvr>
                                      <p:to>
                                        <p:strVal val="visible"/>
                                      </p:to>
                                    </p:set>
                                    <p:animEffect transition="in" filter="wipe(down)">
                                      <p:cBhvr>
                                        <p:cTn id="34" dur="500"/>
                                        <p:tgtEl>
                                          <p:spTgt spid="5">
                                            <p:graphicEl>
                                              <a:dgm id="{33B3DD1D-7B35-45C8-911F-D4394293A184}"/>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5">
                                            <p:graphicEl>
                                              <a:dgm id="{F169F703-1349-45FE-8E3F-B011E707FE65}"/>
                                            </p:graphicEl>
                                          </p:spTgt>
                                        </p:tgtEl>
                                        <p:attrNameLst>
                                          <p:attrName>style.visibility</p:attrName>
                                        </p:attrNameLst>
                                      </p:cBhvr>
                                      <p:to>
                                        <p:strVal val="visible"/>
                                      </p:to>
                                    </p:set>
                                    <p:animEffect transition="in" filter="wipe(down)">
                                      <p:cBhvr>
                                        <p:cTn id="39" dur="500"/>
                                        <p:tgtEl>
                                          <p:spTgt spid="5">
                                            <p:graphicEl>
                                              <a:dgm id="{F169F703-1349-45FE-8E3F-B011E707FE65}"/>
                                            </p:graphicEl>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5">
                                            <p:graphicEl>
                                              <a:dgm id="{67BE3379-1180-46B0-9C4C-8EF7FCB34B22}"/>
                                            </p:graphicEl>
                                          </p:spTgt>
                                        </p:tgtEl>
                                        <p:attrNameLst>
                                          <p:attrName>style.visibility</p:attrName>
                                        </p:attrNameLst>
                                      </p:cBhvr>
                                      <p:to>
                                        <p:strVal val="visible"/>
                                      </p:to>
                                    </p:set>
                                    <p:animEffect transition="in" filter="wipe(down)">
                                      <p:cBhvr>
                                        <p:cTn id="42" dur="500"/>
                                        <p:tgtEl>
                                          <p:spTgt spid="5">
                                            <p:graphicEl>
                                              <a:dgm id="{67BE3379-1180-46B0-9C4C-8EF7FCB34B2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9" name="Rectangle 3"/>
          <p:cNvSpPr>
            <a:spLocks noGrp="1" noChangeArrowheads="1"/>
          </p:cNvSpPr>
          <p:nvPr>
            <p:ph type="body" idx="4294967295"/>
          </p:nvPr>
        </p:nvSpPr>
        <p:spPr>
          <a:xfrm>
            <a:off x="357188" y="2357438"/>
            <a:ext cx="3654425" cy="4000500"/>
          </a:xfrm>
        </p:spPr>
        <p:txBody>
          <a:bodyPr rtlCol="0">
            <a:normAutofit/>
          </a:bodyPr>
          <a:lstStyle/>
          <a:p>
            <a:pPr eaLnBrk="1" fontAlgn="auto" hangingPunct="1">
              <a:spcAft>
                <a:spcPts val="0"/>
              </a:spcAft>
              <a:buFont typeface="Arial" pitchFamily="34" charset="0"/>
              <a:buChar char="•"/>
              <a:defRPr/>
            </a:pPr>
            <a:r>
              <a:rPr lang="zh-CN" altLang="en-US" sz="1600" dirty="0"/>
              <a:t>收入及利润</a:t>
            </a:r>
          </a:p>
          <a:p>
            <a:pPr lvl="1" eaLnBrk="1" fontAlgn="auto" hangingPunct="1">
              <a:spcAft>
                <a:spcPts val="0"/>
              </a:spcAft>
              <a:buFont typeface="Arial" pitchFamily="34" charset="0"/>
              <a:buChar char="–"/>
              <a:defRPr/>
            </a:pPr>
            <a:r>
              <a:rPr lang="zh-CN" altLang="en-US" sz="1400" dirty="0" smtClean="0"/>
              <a:t>最近</a:t>
            </a:r>
            <a:r>
              <a:rPr lang="en-US" altLang="zh-CN" sz="1400" dirty="0" smtClean="0"/>
              <a:t>2</a:t>
            </a:r>
            <a:r>
              <a:rPr lang="zh-CN" altLang="en-US" sz="1400" dirty="0" smtClean="0"/>
              <a:t>年连续盈利，最近</a:t>
            </a:r>
            <a:r>
              <a:rPr lang="en-US" altLang="zh-CN" sz="1400" dirty="0" smtClean="0"/>
              <a:t>2</a:t>
            </a:r>
            <a:r>
              <a:rPr lang="zh-CN" altLang="en-US" sz="1400" dirty="0" smtClean="0"/>
              <a:t>年净利润累计不少于</a:t>
            </a:r>
            <a:r>
              <a:rPr lang="en-US" altLang="zh-CN" sz="1400" dirty="0" smtClean="0"/>
              <a:t>1000</a:t>
            </a:r>
            <a:r>
              <a:rPr lang="zh-CN" altLang="en-US" sz="1400" dirty="0" smtClean="0"/>
              <a:t>万元，且持续增长；</a:t>
            </a:r>
            <a:endParaRPr lang="en-US" altLang="zh-CN" sz="1400" dirty="0" smtClean="0"/>
          </a:p>
          <a:p>
            <a:pPr lvl="1" eaLnBrk="1" fontAlgn="auto" hangingPunct="1">
              <a:spcAft>
                <a:spcPts val="0"/>
              </a:spcAft>
              <a:buFont typeface="Arial" pitchFamily="34" charset="0"/>
              <a:buChar char="–"/>
              <a:defRPr/>
            </a:pPr>
            <a:r>
              <a:rPr lang="zh-CN" altLang="en-US" sz="1400" dirty="0" smtClean="0"/>
              <a:t>或者最近</a:t>
            </a:r>
            <a:r>
              <a:rPr lang="en-US" altLang="zh-CN" sz="1400" dirty="0" smtClean="0"/>
              <a:t>1</a:t>
            </a:r>
            <a:r>
              <a:rPr lang="zh-CN" altLang="en-US" sz="1400" dirty="0" smtClean="0"/>
              <a:t>年盈利，且净利润不少于</a:t>
            </a:r>
            <a:r>
              <a:rPr lang="en-US" altLang="zh-CN" sz="1400" dirty="0" smtClean="0"/>
              <a:t>500</a:t>
            </a:r>
            <a:r>
              <a:rPr lang="zh-CN" altLang="en-US" sz="1400" dirty="0" smtClean="0"/>
              <a:t>万元，最近</a:t>
            </a:r>
            <a:r>
              <a:rPr lang="en-US" altLang="zh-CN" sz="1400" dirty="0" smtClean="0"/>
              <a:t>1</a:t>
            </a:r>
            <a:r>
              <a:rPr lang="zh-CN" altLang="en-US" sz="1400" dirty="0" smtClean="0"/>
              <a:t>年营业收入不少于</a:t>
            </a:r>
            <a:r>
              <a:rPr lang="en-US" altLang="zh-CN" sz="1400" dirty="0" smtClean="0"/>
              <a:t>5000</a:t>
            </a:r>
            <a:r>
              <a:rPr lang="zh-CN" altLang="en-US" sz="1400" dirty="0" smtClean="0"/>
              <a:t>万元，最近</a:t>
            </a:r>
            <a:r>
              <a:rPr lang="en-US" altLang="zh-CN" sz="1400" dirty="0" smtClean="0"/>
              <a:t>2</a:t>
            </a:r>
            <a:r>
              <a:rPr lang="zh-CN" altLang="en-US" sz="1400" dirty="0" smtClean="0"/>
              <a:t>年营业收入增长率均不低于</a:t>
            </a:r>
            <a:r>
              <a:rPr lang="en-US" altLang="zh-CN" sz="1400" dirty="0" smtClean="0"/>
              <a:t>30%</a:t>
            </a:r>
            <a:r>
              <a:rPr lang="zh-CN" altLang="en-US" sz="1400" dirty="0" smtClean="0"/>
              <a:t>。</a:t>
            </a:r>
            <a:endParaRPr lang="en-US" altLang="zh-CN" sz="1400" dirty="0" smtClean="0"/>
          </a:p>
          <a:p>
            <a:pPr lvl="1" eaLnBrk="1" fontAlgn="auto" hangingPunct="1">
              <a:spcAft>
                <a:spcPts val="0"/>
              </a:spcAft>
              <a:buFont typeface="Arial" pitchFamily="34" charset="0"/>
              <a:buChar char="–"/>
              <a:defRPr/>
            </a:pPr>
            <a:endParaRPr lang="en-US" altLang="zh-CN" sz="1400" dirty="0" smtClean="0"/>
          </a:p>
          <a:p>
            <a:pPr marL="342900" lvl="1" indent="-342900" eaLnBrk="1" fontAlgn="auto" hangingPunct="1">
              <a:spcAft>
                <a:spcPts val="0"/>
              </a:spcAft>
              <a:buFont typeface="Arial" pitchFamily="34" charset="0"/>
              <a:buChar char="•"/>
              <a:defRPr/>
            </a:pPr>
            <a:r>
              <a:rPr lang="zh-CN" altLang="en-US" sz="1600" dirty="0" smtClean="0"/>
              <a:t>股本及净资产</a:t>
            </a:r>
          </a:p>
          <a:p>
            <a:pPr lvl="1" eaLnBrk="1" fontAlgn="auto" hangingPunct="1">
              <a:spcAft>
                <a:spcPts val="0"/>
              </a:spcAft>
              <a:buFont typeface="Arial" pitchFamily="34" charset="0"/>
              <a:buChar char="–"/>
              <a:defRPr/>
            </a:pPr>
            <a:r>
              <a:rPr lang="zh-CN" altLang="en-US" sz="1400" dirty="0" smtClean="0"/>
              <a:t>最近一期末净资产不少于</a:t>
            </a:r>
            <a:r>
              <a:rPr lang="en-US" altLang="zh-CN" sz="1400" dirty="0" smtClean="0"/>
              <a:t>2000</a:t>
            </a:r>
            <a:r>
              <a:rPr lang="zh-CN" altLang="en-US" sz="1400" dirty="0" smtClean="0"/>
              <a:t>万元，且不存在未弥补亏损。</a:t>
            </a:r>
            <a:endParaRPr lang="zh-CN" altLang="en-US" sz="1400" dirty="0"/>
          </a:p>
          <a:p>
            <a:pPr lvl="1" eaLnBrk="1" fontAlgn="auto" hangingPunct="1">
              <a:spcAft>
                <a:spcPts val="0"/>
              </a:spcAft>
              <a:buFont typeface="Arial" pitchFamily="34" charset="0"/>
              <a:buChar char="–"/>
              <a:defRPr/>
            </a:pPr>
            <a:r>
              <a:rPr lang="zh-CN" altLang="en-US" sz="1400" dirty="0" smtClean="0"/>
              <a:t>发行后股本总额不少于三千万元。</a:t>
            </a:r>
            <a:endParaRPr lang="en-US" altLang="zh-CN" sz="1400" dirty="0"/>
          </a:p>
        </p:txBody>
      </p:sp>
      <p:sp>
        <p:nvSpPr>
          <p:cNvPr id="362500" name="Text Box 4"/>
          <p:cNvSpPr txBox="1">
            <a:spLocks noChangeArrowheads="1"/>
          </p:cNvSpPr>
          <p:nvPr/>
        </p:nvSpPr>
        <p:spPr bwMode="auto">
          <a:xfrm>
            <a:off x="4643438" y="2786058"/>
            <a:ext cx="3887787" cy="1016000"/>
          </a:xfrm>
          <a:prstGeom prst="rect">
            <a:avLst/>
          </a:prstGeom>
          <a:solidFill>
            <a:srgbClr val="CCFFCC"/>
          </a:solidFill>
          <a:ln w="9525">
            <a:noFill/>
            <a:miter lim="800000"/>
            <a:headEnd/>
            <a:tailEnd/>
          </a:ln>
        </p:spPr>
        <p:txBody>
          <a:bodyPr>
            <a:spAutoFit/>
          </a:bodyPr>
          <a:lstStyle/>
          <a:p>
            <a:pPr>
              <a:spcBef>
                <a:spcPct val="50000"/>
              </a:spcBef>
              <a:buClr>
                <a:schemeClr val="accent2"/>
              </a:buClr>
              <a:buFont typeface="Wingdings" pitchFamily="2" charset="2"/>
              <a:buChar char="p"/>
            </a:pPr>
            <a:r>
              <a:rPr kumimoji="1" lang="zh-CN" altLang="en-US" sz="1200" b="0" dirty="0">
                <a:solidFill>
                  <a:schemeClr val="tx1"/>
                </a:solidFill>
                <a:latin typeface="Times New Roman" pitchFamily="18" charset="0"/>
              </a:rPr>
              <a:t>规定净利润、营业收入及其增长率等关键指标</a:t>
            </a:r>
          </a:p>
          <a:p>
            <a:pPr>
              <a:spcBef>
                <a:spcPct val="50000"/>
              </a:spcBef>
              <a:buClr>
                <a:schemeClr val="accent2"/>
              </a:buClr>
              <a:buFont typeface="Wingdings" pitchFamily="2" charset="2"/>
              <a:buChar char="p"/>
            </a:pPr>
            <a:r>
              <a:rPr kumimoji="1" lang="zh-CN" altLang="en-US" sz="1200" b="0" dirty="0">
                <a:solidFill>
                  <a:schemeClr val="tx1"/>
                </a:solidFill>
                <a:latin typeface="Times New Roman" pitchFamily="18" charset="0"/>
              </a:rPr>
              <a:t>指标的要求基本上说明了对企业的持续经营能力和成长性的要求</a:t>
            </a:r>
          </a:p>
          <a:p>
            <a:pPr>
              <a:spcBef>
                <a:spcPct val="50000"/>
              </a:spcBef>
              <a:buClr>
                <a:schemeClr val="accent2"/>
              </a:buClr>
              <a:buFont typeface="Wingdings" pitchFamily="2" charset="2"/>
              <a:buChar char="p"/>
            </a:pPr>
            <a:r>
              <a:rPr kumimoji="1" lang="zh-CN" altLang="en-US" sz="1200" b="0" dirty="0">
                <a:solidFill>
                  <a:schemeClr val="tx1"/>
                </a:solidFill>
                <a:latin typeface="Times New Roman" pitchFamily="18" charset="0"/>
              </a:rPr>
              <a:t>较充分地考虑了不同类型企业的财务特征</a:t>
            </a:r>
          </a:p>
        </p:txBody>
      </p:sp>
      <p:sp>
        <p:nvSpPr>
          <p:cNvPr id="362501" name="Text Box 5"/>
          <p:cNvSpPr txBox="1">
            <a:spLocks noChangeArrowheads="1"/>
          </p:cNvSpPr>
          <p:nvPr/>
        </p:nvSpPr>
        <p:spPr bwMode="auto">
          <a:xfrm>
            <a:off x="4643438" y="4429132"/>
            <a:ext cx="3959225" cy="1108075"/>
          </a:xfrm>
          <a:prstGeom prst="rect">
            <a:avLst/>
          </a:prstGeom>
          <a:solidFill>
            <a:srgbClr val="CCFFCC"/>
          </a:solidFill>
          <a:ln w="9525">
            <a:noFill/>
            <a:miter lim="800000"/>
            <a:headEnd/>
            <a:tailEnd/>
          </a:ln>
        </p:spPr>
        <p:txBody>
          <a:bodyPr>
            <a:spAutoFit/>
          </a:bodyPr>
          <a:lstStyle/>
          <a:p>
            <a:pPr>
              <a:spcBef>
                <a:spcPct val="50000"/>
              </a:spcBef>
              <a:buClr>
                <a:schemeClr val="accent2"/>
              </a:buClr>
              <a:buFont typeface="Wingdings" pitchFamily="2" charset="2"/>
              <a:buChar char="p"/>
            </a:pPr>
            <a:r>
              <a:rPr kumimoji="1" lang="zh-CN" altLang="en-US" sz="1200" b="0" dirty="0">
                <a:solidFill>
                  <a:schemeClr val="tx1"/>
                </a:solidFill>
                <a:latin typeface="Times New Roman" pitchFamily="18" charset="0"/>
              </a:rPr>
              <a:t>保证发行前拥有一定的净资产规模</a:t>
            </a:r>
          </a:p>
          <a:p>
            <a:pPr>
              <a:spcBef>
                <a:spcPct val="50000"/>
              </a:spcBef>
              <a:buClr>
                <a:schemeClr val="accent2"/>
              </a:buClr>
              <a:buFont typeface="Wingdings" pitchFamily="2" charset="2"/>
              <a:buChar char="p"/>
            </a:pPr>
            <a:r>
              <a:rPr kumimoji="1" lang="zh-CN" altLang="en-US" sz="1200" b="0" dirty="0">
                <a:solidFill>
                  <a:schemeClr val="tx1"/>
                </a:solidFill>
                <a:latin typeface="Times New Roman" pitchFamily="18" charset="0"/>
              </a:rPr>
              <a:t>上市后具备向股东分红的基本能力</a:t>
            </a:r>
            <a:endParaRPr kumimoji="1" lang="en-US" altLang="zh-CN" sz="1200" b="0" dirty="0">
              <a:solidFill>
                <a:schemeClr val="tx1"/>
              </a:solidFill>
              <a:latin typeface="Times New Roman" pitchFamily="18" charset="0"/>
            </a:endParaRPr>
          </a:p>
          <a:p>
            <a:pPr>
              <a:spcBef>
                <a:spcPct val="50000"/>
              </a:spcBef>
              <a:buClr>
                <a:schemeClr val="accent2"/>
              </a:buClr>
              <a:buFont typeface="Wingdings" pitchFamily="2" charset="2"/>
              <a:buChar char="p"/>
            </a:pPr>
            <a:r>
              <a:rPr kumimoji="1" lang="zh-CN" altLang="en-US" sz="1200" b="0" dirty="0">
                <a:solidFill>
                  <a:schemeClr val="tx1"/>
                </a:solidFill>
                <a:latin typeface="Times New Roman" pitchFamily="18" charset="0"/>
              </a:rPr>
              <a:t>保证发行人后拥有一定的股本规模</a:t>
            </a:r>
          </a:p>
          <a:p>
            <a:pPr>
              <a:spcBef>
                <a:spcPct val="50000"/>
              </a:spcBef>
              <a:buClr>
                <a:schemeClr val="accent2"/>
              </a:buClr>
              <a:buFont typeface="Wingdings" pitchFamily="2" charset="2"/>
              <a:buChar char="p"/>
            </a:pPr>
            <a:endParaRPr kumimoji="1" lang="zh-CN" altLang="en-US" sz="1200" b="0" dirty="0">
              <a:solidFill>
                <a:schemeClr val="tx1"/>
              </a:solidFill>
              <a:latin typeface="Times New Roman" pitchFamily="18" charset="0"/>
            </a:endParaRPr>
          </a:p>
        </p:txBody>
      </p:sp>
      <p:sp>
        <p:nvSpPr>
          <p:cNvPr id="362504" name="Text Box 8"/>
          <p:cNvSpPr txBox="1">
            <a:spLocks noChangeArrowheads="1"/>
          </p:cNvSpPr>
          <p:nvPr/>
        </p:nvSpPr>
        <p:spPr bwMode="auto">
          <a:xfrm>
            <a:off x="3132138" y="1000125"/>
            <a:ext cx="2879725" cy="400050"/>
          </a:xfrm>
          <a:prstGeom prst="rect">
            <a:avLst/>
          </a:prstGeom>
          <a:solidFill>
            <a:schemeClr val="accent2"/>
          </a:solidFill>
          <a:ln w="9525">
            <a:noFill/>
            <a:miter lim="800000"/>
            <a:headEnd/>
            <a:tailEnd/>
          </a:ln>
        </p:spPr>
        <p:txBody>
          <a:bodyPr>
            <a:spAutoFit/>
          </a:bodyPr>
          <a:lstStyle/>
          <a:p>
            <a:pPr algn="ctr">
              <a:spcBef>
                <a:spcPct val="50000"/>
              </a:spcBef>
            </a:pPr>
            <a:r>
              <a:rPr kumimoji="1" lang="zh-CN" altLang="en-US" sz="1400">
                <a:solidFill>
                  <a:schemeClr val="bg1"/>
                </a:solidFill>
                <a:latin typeface="Times New Roman" pitchFamily="18" charset="0"/>
              </a:rPr>
              <a:t>二、财务指标</a:t>
            </a:r>
            <a:r>
              <a:rPr lang="en-US" altLang="zh-CN" sz="1200">
                <a:latin typeface="华文新魏" pitchFamily="2" charset="-122"/>
                <a:ea typeface="华文新魏" pitchFamily="2" charset="-122"/>
              </a:rPr>
              <a:t>——</a:t>
            </a:r>
            <a:r>
              <a:rPr lang="zh-CN" altLang="en-US" sz="2000">
                <a:solidFill>
                  <a:srgbClr val="0070C0"/>
                </a:solidFill>
                <a:latin typeface="华文新魏" pitchFamily="2" charset="-122"/>
                <a:ea typeface="华文新魏" pitchFamily="2" charset="-122"/>
              </a:rPr>
              <a:t>创业板</a:t>
            </a:r>
            <a:endParaRPr kumimoji="1" lang="zh-CN" altLang="en-US" sz="2000">
              <a:solidFill>
                <a:schemeClr val="bg1"/>
              </a:solidFill>
              <a:latin typeface="Times New Roman" pitchFamily="18" charset="0"/>
            </a:endParaRPr>
          </a:p>
        </p:txBody>
      </p:sp>
      <p:sp>
        <p:nvSpPr>
          <p:cNvPr id="362505" name="Text Box 9"/>
          <p:cNvSpPr txBox="1">
            <a:spLocks noChangeArrowheads="1"/>
          </p:cNvSpPr>
          <p:nvPr/>
        </p:nvSpPr>
        <p:spPr bwMode="auto">
          <a:xfrm>
            <a:off x="5357813" y="2000250"/>
            <a:ext cx="2447925" cy="304800"/>
          </a:xfrm>
          <a:prstGeom prst="rect">
            <a:avLst/>
          </a:prstGeom>
          <a:solidFill>
            <a:srgbClr val="9999FF"/>
          </a:solidFill>
          <a:ln w="9525">
            <a:noFill/>
            <a:miter lim="800000"/>
            <a:headEnd/>
            <a:tailEnd/>
          </a:ln>
        </p:spPr>
        <p:txBody>
          <a:bodyPr>
            <a:spAutoFit/>
          </a:bodyPr>
          <a:lstStyle/>
          <a:p>
            <a:pPr algn="ctr">
              <a:spcBef>
                <a:spcPct val="50000"/>
              </a:spcBef>
            </a:pPr>
            <a:r>
              <a:rPr kumimoji="1" lang="zh-CN" altLang="en-US" sz="1400">
                <a:solidFill>
                  <a:schemeClr val="tx1"/>
                </a:solidFill>
                <a:latin typeface="Times New Roman" pitchFamily="18" charset="0"/>
              </a:rPr>
              <a:t>解析</a:t>
            </a:r>
          </a:p>
        </p:txBody>
      </p:sp>
      <p:sp>
        <p:nvSpPr>
          <p:cNvPr id="362510" name="Text Box 14"/>
          <p:cNvSpPr txBox="1">
            <a:spLocks noChangeArrowheads="1"/>
          </p:cNvSpPr>
          <p:nvPr/>
        </p:nvSpPr>
        <p:spPr bwMode="auto">
          <a:xfrm>
            <a:off x="1143000" y="2000250"/>
            <a:ext cx="2592388" cy="304800"/>
          </a:xfrm>
          <a:prstGeom prst="rect">
            <a:avLst/>
          </a:prstGeom>
          <a:solidFill>
            <a:srgbClr val="9999FF"/>
          </a:solidFill>
          <a:ln w="9525">
            <a:noFill/>
            <a:miter lim="800000"/>
            <a:headEnd/>
            <a:tailEnd/>
          </a:ln>
        </p:spPr>
        <p:txBody>
          <a:bodyPr>
            <a:spAutoFit/>
          </a:bodyPr>
          <a:lstStyle/>
          <a:p>
            <a:pPr algn="ctr">
              <a:spcBef>
                <a:spcPct val="50000"/>
              </a:spcBef>
            </a:pPr>
            <a:r>
              <a:rPr kumimoji="1" lang="zh-CN" altLang="en-US" sz="1400">
                <a:solidFill>
                  <a:schemeClr val="tx1"/>
                </a:solidFill>
                <a:latin typeface="Times New Roman" pitchFamily="18" charset="0"/>
              </a:rPr>
              <a:t>基本要求</a:t>
            </a:r>
          </a:p>
        </p:txBody>
      </p:sp>
      <p:pic>
        <p:nvPicPr>
          <p:cNvPr id="63496"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3497"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62499">
                                            <p:txEl>
                                              <p:pRg st="0" end="0"/>
                                            </p:txEl>
                                          </p:spTgt>
                                        </p:tgtEl>
                                        <p:attrNameLst>
                                          <p:attrName>style.visibility</p:attrName>
                                        </p:attrNameLst>
                                      </p:cBhvr>
                                      <p:to>
                                        <p:strVal val="visible"/>
                                      </p:to>
                                    </p:set>
                                    <p:animEffect transition="in" filter="wipe(down)">
                                      <p:cBhvr>
                                        <p:cTn id="7" dur="500"/>
                                        <p:tgtEl>
                                          <p:spTgt spid="362499">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2499">
                                            <p:txEl>
                                              <p:pRg st="1" end="1"/>
                                            </p:txEl>
                                          </p:spTgt>
                                        </p:tgtEl>
                                        <p:attrNameLst>
                                          <p:attrName>style.visibility</p:attrName>
                                        </p:attrNameLst>
                                      </p:cBhvr>
                                      <p:to>
                                        <p:strVal val="visible"/>
                                      </p:to>
                                    </p:set>
                                    <p:animEffect transition="in" filter="wipe(down)">
                                      <p:cBhvr>
                                        <p:cTn id="10" dur="500"/>
                                        <p:tgtEl>
                                          <p:spTgt spid="362499">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62499">
                                            <p:txEl>
                                              <p:pRg st="2" end="2"/>
                                            </p:txEl>
                                          </p:spTgt>
                                        </p:tgtEl>
                                        <p:attrNameLst>
                                          <p:attrName>style.visibility</p:attrName>
                                        </p:attrNameLst>
                                      </p:cBhvr>
                                      <p:to>
                                        <p:strVal val="visible"/>
                                      </p:to>
                                    </p:set>
                                    <p:animEffect transition="in" filter="wipe(down)">
                                      <p:cBhvr>
                                        <p:cTn id="13" dur="500"/>
                                        <p:tgtEl>
                                          <p:spTgt spid="362499">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62499">
                                            <p:txEl>
                                              <p:pRg st="4" end="4"/>
                                            </p:txEl>
                                          </p:spTgt>
                                        </p:tgtEl>
                                        <p:attrNameLst>
                                          <p:attrName>style.visibility</p:attrName>
                                        </p:attrNameLst>
                                      </p:cBhvr>
                                      <p:to>
                                        <p:strVal val="visible"/>
                                      </p:to>
                                    </p:set>
                                    <p:animEffect transition="in" filter="wipe(down)">
                                      <p:cBhvr>
                                        <p:cTn id="16" dur="500"/>
                                        <p:tgtEl>
                                          <p:spTgt spid="362499">
                                            <p:txEl>
                                              <p:pRg st="4" end="4"/>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62499">
                                            <p:txEl>
                                              <p:pRg st="5" end="5"/>
                                            </p:txEl>
                                          </p:spTgt>
                                        </p:tgtEl>
                                        <p:attrNameLst>
                                          <p:attrName>style.visibility</p:attrName>
                                        </p:attrNameLst>
                                      </p:cBhvr>
                                      <p:to>
                                        <p:strVal val="visible"/>
                                      </p:to>
                                    </p:set>
                                    <p:animEffect transition="in" filter="wipe(down)">
                                      <p:cBhvr>
                                        <p:cTn id="19" dur="500"/>
                                        <p:tgtEl>
                                          <p:spTgt spid="362499">
                                            <p:txEl>
                                              <p:pRg st="5" end="5"/>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62500">
                                            <p:bg/>
                                          </p:spTgt>
                                        </p:tgtEl>
                                        <p:attrNameLst>
                                          <p:attrName>style.visibility</p:attrName>
                                        </p:attrNameLst>
                                      </p:cBhvr>
                                      <p:to>
                                        <p:strVal val="visible"/>
                                      </p:to>
                                    </p:set>
                                    <p:animEffect transition="in" filter="wipe(down)">
                                      <p:cBhvr>
                                        <p:cTn id="22" dur="500"/>
                                        <p:tgtEl>
                                          <p:spTgt spid="362500">
                                            <p:bg/>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62500">
                                            <p:txEl>
                                              <p:pRg st="0" end="0"/>
                                            </p:txEl>
                                          </p:spTgt>
                                        </p:tgtEl>
                                        <p:attrNameLst>
                                          <p:attrName>style.visibility</p:attrName>
                                        </p:attrNameLst>
                                      </p:cBhvr>
                                      <p:to>
                                        <p:strVal val="visible"/>
                                      </p:to>
                                    </p:set>
                                    <p:animEffect transition="in" filter="wipe(down)">
                                      <p:cBhvr>
                                        <p:cTn id="25" dur="500"/>
                                        <p:tgtEl>
                                          <p:spTgt spid="362500">
                                            <p:txEl>
                                              <p:pRg st="0" end="0"/>
                                            </p:tx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62500">
                                            <p:txEl>
                                              <p:pRg st="1" end="1"/>
                                            </p:txEl>
                                          </p:spTgt>
                                        </p:tgtEl>
                                        <p:attrNameLst>
                                          <p:attrName>style.visibility</p:attrName>
                                        </p:attrNameLst>
                                      </p:cBhvr>
                                      <p:to>
                                        <p:strVal val="visible"/>
                                      </p:to>
                                    </p:set>
                                    <p:animEffect transition="in" filter="wipe(down)">
                                      <p:cBhvr>
                                        <p:cTn id="28" dur="500"/>
                                        <p:tgtEl>
                                          <p:spTgt spid="362500">
                                            <p:txEl>
                                              <p:pRg st="1" end="1"/>
                                            </p:tx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62500">
                                            <p:txEl>
                                              <p:pRg st="2" end="2"/>
                                            </p:txEl>
                                          </p:spTgt>
                                        </p:tgtEl>
                                        <p:attrNameLst>
                                          <p:attrName>style.visibility</p:attrName>
                                        </p:attrNameLst>
                                      </p:cBhvr>
                                      <p:to>
                                        <p:strVal val="visible"/>
                                      </p:to>
                                    </p:set>
                                    <p:animEffect transition="in" filter="wipe(down)">
                                      <p:cBhvr>
                                        <p:cTn id="31" dur="500"/>
                                        <p:tgtEl>
                                          <p:spTgt spid="362500">
                                            <p:txEl>
                                              <p:pRg st="2" end="2"/>
                                            </p:txEl>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62501">
                                            <p:bg/>
                                          </p:spTgt>
                                        </p:tgtEl>
                                        <p:attrNameLst>
                                          <p:attrName>style.visibility</p:attrName>
                                        </p:attrNameLst>
                                      </p:cBhvr>
                                      <p:to>
                                        <p:strVal val="visible"/>
                                      </p:to>
                                    </p:set>
                                    <p:animEffect transition="in" filter="wipe(down)">
                                      <p:cBhvr>
                                        <p:cTn id="34" dur="500"/>
                                        <p:tgtEl>
                                          <p:spTgt spid="362501">
                                            <p:bg/>
                                          </p:spTgt>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62501">
                                            <p:txEl>
                                              <p:pRg st="0" end="0"/>
                                            </p:txEl>
                                          </p:spTgt>
                                        </p:tgtEl>
                                        <p:attrNameLst>
                                          <p:attrName>style.visibility</p:attrName>
                                        </p:attrNameLst>
                                      </p:cBhvr>
                                      <p:to>
                                        <p:strVal val="visible"/>
                                      </p:to>
                                    </p:set>
                                    <p:animEffect transition="in" filter="wipe(down)">
                                      <p:cBhvr>
                                        <p:cTn id="37" dur="500"/>
                                        <p:tgtEl>
                                          <p:spTgt spid="362501">
                                            <p:txEl>
                                              <p:pRg st="0" end="0"/>
                                            </p:txEl>
                                          </p:spTgt>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62501">
                                            <p:txEl>
                                              <p:pRg st="1" end="1"/>
                                            </p:txEl>
                                          </p:spTgt>
                                        </p:tgtEl>
                                        <p:attrNameLst>
                                          <p:attrName>style.visibility</p:attrName>
                                        </p:attrNameLst>
                                      </p:cBhvr>
                                      <p:to>
                                        <p:strVal val="visible"/>
                                      </p:to>
                                    </p:set>
                                    <p:animEffect transition="in" filter="wipe(down)">
                                      <p:cBhvr>
                                        <p:cTn id="40" dur="500"/>
                                        <p:tgtEl>
                                          <p:spTgt spid="362501">
                                            <p:txEl>
                                              <p:pRg st="1" end="1"/>
                                            </p:txEl>
                                          </p:spTgt>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62501">
                                            <p:txEl>
                                              <p:pRg st="2" end="2"/>
                                            </p:txEl>
                                          </p:spTgt>
                                        </p:tgtEl>
                                        <p:attrNameLst>
                                          <p:attrName>style.visibility</p:attrName>
                                        </p:attrNameLst>
                                      </p:cBhvr>
                                      <p:to>
                                        <p:strVal val="visible"/>
                                      </p:to>
                                    </p:set>
                                    <p:animEffect transition="in" filter="wipe(down)">
                                      <p:cBhvr>
                                        <p:cTn id="43" dur="500"/>
                                        <p:tgtEl>
                                          <p:spTgt spid="362501">
                                            <p:txEl>
                                              <p:pRg st="2" end="2"/>
                                            </p:txEl>
                                          </p:spTgt>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62504">
                                            <p:bg/>
                                          </p:spTgt>
                                        </p:tgtEl>
                                        <p:attrNameLst>
                                          <p:attrName>style.visibility</p:attrName>
                                        </p:attrNameLst>
                                      </p:cBhvr>
                                      <p:to>
                                        <p:strVal val="visible"/>
                                      </p:to>
                                    </p:set>
                                    <p:animEffect transition="in" filter="wipe(down)">
                                      <p:cBhvr>
                                        <p:cTn id="46" dur="500"/>
                                        <p:tgtEl>
                                          <p:spTgt spid="362504">
                                            <p:bg/>
                                          </p:spTgt>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62504">
                                            <p:txEl>
                                              <p:pRg st="0" end="0"/>
                                            </p:txEl>
                                          </p:spTgt>
                                        </p:tgtEl>
                                        <p:attrNameLst>
                                          <p:attrName>style.visibility</p:attrName>
                                        </p:attrNameLst>
                                      </p:cBhvr>
                                      <p:to>
                                        <p:strVal val="visible"/>
                                      </p:to>
                                    </p:set>
                                    <p:animEffect transition="in" filter="wipe(down)">
                                      <p:cBhvr>
                                        <p:cTn id="49" dur="500"/>
                                        <p:tgtEl>
                                          <p:spTgt spid="362504">
                                            <p:txEl>
                                              <p:pRg st="0" end="0"/>
                                            </p:txEl>
                                          </p:spTgt>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62505">
                                            <p:bg/>
                                          </p:spTgt>
                                        </p:tgtEl>
                                        <p:attrNameLst>
                                          <p:attrName>style.visibility</p:attrName>
                                        </p:attrNameLst>
                                      </p:cBhvr>
                                      <p:to>
                                        <p:strVal val="visible"/>
                                      </p:to>
                                    </p:set>
                                    <p:animEffect transition="in" filter="wipe(down)">
                                      <p:cBhvr>
                                        <p:cTn id="52" dur="500"/>
                                        <p:tgtEl>
                                          <p:spTgt spid="362505">
                                            <p:bg/>
                                          </p:spTgt>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62505">
                                            <p:txEl>
                                              <p:pRg st="0" end="0"/>
                                            </p:txEl>
                                          </p:spTgt>
                                        </p:tgtEl>
                                        <p:attrNameLst>
                                          <p:attrName>style.visibility</p:attrName>
                                        </p:attrNameLst>
                                      </p:cBhvr>
                                      <p:to>
                                        <p:strVal val="visible"/>
                                      </p:to>
                                    </p:set>
                                    <p:animEffect transition="in" filter="wipe(down)">
                                      <p:cBhvr>
                                        <p:cTn id="55" dur="500"/>
                                        <p:tgtEl>
                                          <p:spTgt spid="362505">
                                            <p:txEl>
                                              <p:pRg st="0" end="0"/>
                                            </p:txEl>
                                          </p:spTgt>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62510">
                                            <p:bg/>
                                          </p:spTgt>
                                        </p:tgtEl>
                                        <p:attrNameLst>
                                          <p:attrName>style.visibility</p:attrName>
                                        </p:attrNameLst>
                                      </p:cBhvr>
                                      <p:to>
                                        <p:strVal val="visible"/>
                                      </p:to>
                                    </p:set>
                                    <p:animEffect transition="in" filter="wipe(down)">
                                      <p:cBhvr>
                                        <p:cTn id="58" dur="500"/>
                                        <p:tgtEl>
                                          <p:spTgt spid="362510">
                                            <p:bg/>
                                          </p:spTgt>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362510">
                                            <p:txEl>
                                              <p:pRg st="0" end="0"/>
                                            </p:txEl>
                                          </p:spTgt>
                                        </p:tgtEl>
                                        <p:attrNameLst>
                                          <p:attrName>style.visibility</p:attrName>
                                        </p:attrNameLst>
                                      </p:cBhvr>
                                      <p:to>
                                        <p:strVal val="visible"/>
                                      </p:to>
                                    </p:set>
                                    <p:animEffect transition="in" filter="wipe(down)">
                                      <p:cBhvr>
                                        <p:cTn id="61" dur="500"/>
                                        <p:tgtEl>
                                          <p:spTgt spid="3625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499" grpId="0" build="allAtOnce"/>
      <p:bldP spid="362500" grpId="0" build="allAtOnce" animBg="1"/>
      <p:bldP spid="362501" grpId="0" build="allAtOnce" animBg="1"/>
      <p:bldP spid="362504" grpId="0" build="allAtOnce" animBg="1"/>
      <p:bldP spid="362505" grpId="0" build="allAtOnce" animBg="1"/>
      <p:bldP spid="362510" grpId="0" build="allAtOnce"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灯片编号占位符 3"/>
          <p:cNvSpPr>
            <a:spLocks noGrp="1"/>
          </p:cNvSpPr>
          <p:nvPr>
            <p:ph type="sldNum" sz="quarter" idx="4294967295"/>
          </p:nvPr>
        </p:nvSpPr>
        <p:spPr bwMode="auto">
          <a:xfrm>
            <a:off x="0" y="6165850"/>
            <a:ext cx="587375" cy="488950"/>
          </a:xfrm>
          <a:prstGeom prst="rect">
            <a:avLst/>
          </a:prstGeom>
          <a:noFill/>
          <a:ln>
            <a:miter lim="800000"/>
            <a:headEnd/>
            <a:tailEnd/>
          </a:ln>
        </p:spPr>
        <p:txBody>
          <a:bodyPr/>
          <a:lstStyle/>
          <a:p>
            <a:pPr algn="ctr">
              <a:spcBef>
                <a:spcPct val="50000"/>
              </a:spcBef>
            </a:pPr>
            <a:fld id="{E38FCE2D-5078-4012-AA1E-1CC53B5E7710}" type="slidenum">
              <a:rPr lang="en-US" altLang="zh-CN"/>
              <a:pPr algn="ctr">
                <a:spcBef>
                  <a:spcPct val="50000"/>
                </a:spcBef>
              </a:pPr>
              <a:t>21</a:t>
            </a:fld>
            <a:endParaRPr lang="en-US" altLang="zh-CN"/>
          </a:p>
        </p:txBody>
      </p:sp>
      <p:sp>
        <p:nvSpPr>
          <p:cNvPr id="6" name="Text Box 5"/>
          <p:cNvSpPr txBox="1">
            <a:spLocks noChangeArrowheads="1"/>
          </p:cNvSpPr>
          <p:nvPr/>
        </p:nvSpPr>
        <p:spPr bwMode="auto">
          <a:xfrm>
            <a:off x="2428860" y="2428868"/>
            <a:ext cx="1422185" cy="461665"/>
          </a:xfrm>
          <a:prstGeom prst="rect">
            <a:avLst/>
          </a:prstGeom>
          <a:noFill/>
          <a:ln w="22225" algn="ctr">
            <a:noFill/>
            <a:miter lim="800000"/>
            <a:headEnd/>
            <a:tailEnd/>
          </a:ln>
        </p:spPr>
        <p:txBody>
          <a:bodyPr wrap="none">
            <a:spAutoFit/>
          </a:bodyPr>
          <a:lstStyle/>
          <a:p>
            <a:pPr algn="ctr" eaLnBrk="0" hangingPunct="0"/>
            <a:r>
              <a:rPr lang="zh-CN" altLang="en-US" sz="2400" dirty="0" smtClean="0">
                <a:solidFill>
                  <a:srgbClr val="003366"/>
                </a:solidFill>
                <a:latin typeface="Times New Roman" pitchFamily="18" charset="0"/>
                <a:ea typeface="宋体" pitchFamily="2" charset="-122"/>
              </a:rPr>
              <a:t>第三部分</a:t>
            </a:r>
            <a:endParaRPr lang="zh-CN" altLang="en-US" sz="2400" dirty="0">
              <a:solidFill>
                <a:srgbClr val="003366"/>
              </a:solidFill>
              <a:latin typeface="Times New Roman" pitchFamily="18" charset="0"/>
              <a:ea typeface="宋体" pitchFamily="2" charset="-122"/>
            </a:endParaRPr>
          </a:p>
        </p:txBody>
      </p:sp>
      <p:sp>
        <p:nvSpPr>
          <p:cNvPr id="7" name="Rectangle 3"/>
          <p:cNvSpPr>
            <a:spLocks noChangeArrowheads="1"/>
          </p:cNvSpPr>
          <p:nvPr/>
        </p:nvSpPr>
        <p:spPr bwMode="auto">
          <a:xfrm>
            <a:off x="2285984" y="2286000"/>
            <a:ext cx="5384817" cy="1339850"/>
          </a:xfrm>
          <a:prstGeom prst="rect">
            <a:avLst/>
          </a:prstGeom>
          <a:noFill/>
          <a:ln w="9525">
            <a:noFill/>
            <a:miter lim="800000"/>
            <a:headEnd/>
            <a:tailEnd/>
          </a:ln>
        </p:spPr>
        <p:txBody>
          <a:bodyPr anchor="b"/>
          <a:lstStyle/>
          <a:p>
            <a:pPr>
              <a:spcBef>
                <a:spcPct val="20000"/>
              </a:spcBef>
              <a:buClr>
                <a:schemeClr val="tx1"/>
              </a:buClr>
              <a:buSzPct val="75000"/>
              <a:buFont typeface="Wingdings" pitchFamily="2" charset="2"/>
              <a:buChar char="q"/>
            </a:pPr>
            <a:r>
              <a:rPr lang="en-US" altLang="zh-CN" sz="2800" dirty="0" smtClean="0">
                <a:solidFill>
                  <a:srgbClr val="000066"/>
                </a:solidFill>
                <a:latin typeface="华文新魏" pitchFamily="2" charset="-122"/>
                <a:ea typeface="华文新魏" pitchFamily="2" charset="-122"/>
              </a:rPr>
              <a:t>IPO</a:t>
            </a:r>
            <a:r>
              <a:rPr lang="zh-CN" altLang="en-US" sz="2800" dirty="0" smtClean="0">
                <a:solidFill>
                  <a:srgbClr val="000066"/>
                </a:solidFill>
                <a:latin typeface="华文新魏" pitchFamily="2" charset="-122"/>
                <a:ea typeface="华文新魏" pitchFamily="2" charset="-122"/>
              </a:rPr>
              <a:t>审核重点关注问题</a:t>
            </a:r>
            <a:endParaRPr lang="zh-CN" altLang="en-US" sz="2800" dirty="0">
              <a:solidFill>
                <a:srgbClr val="000066"/>
              </a:solidFill>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7"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9" name="AutoShape 9"/>
          <p:cNvSpPr txBox="1">
            <a:spLocks noChangeArrowheads="1"/>
          </p:cNvSpPr>
          <p:nvPr/>
        </p:nvSpPr>
        <p:spPr>
          <a:xfrm>
            <a:off x="642910" y="714356"/>
            <a:ext cx="7924800" cy="576263"/>
          </a:xfrm>
          <a:prstGeom prst="roundRect">
            <a:avLst>
              <a:gd name="adj" fmla="val 21667"/>
            </a:avLst>
          </a:prstGeom>
          <a:noFill/>
          <a:ln/>
        </p:spPr>
        <p:txBody>
          <a:bodyPr anchor="ctr">
            <a:normAutofit/>
          </a:bodyPr>
          <a:lstStyle/>
          <a:p>
            <a:pPr algn="ctr" fontAlgn="auto">
              <a:spcAft>
                <a:spcPts val="0"/>
              </a:spcAft>
              <a:defRPr/>
            </a:pPr>
            <a:r>
              <a:rPr lang="zh-CN" altLang="en-US" sz="2400" dirty="0" smtClean="0">
                <a:solidFill>
                  <a:schemeClr val="tx1"/>
                </a:solidFill>
                <a:latin typeface="华文新魏" pitchFamily="2" charset="-122"/>
                <a:ea typeface="华文新魏" pitchFamily="2" charset="-122"/>
                <a:cs typeface="+mj-cs"/>
              </a:rPr>
              <a:t>核  准  制</a:t>
            </a:r>
            <a:endParaRPr lang="zh-CN" altLang="en-US" sz="2400" dirty="0">
              <a:solidFill>
                <a:schemeClr val="tx1"/>
              </a:solidFill>
              <a:latin typeface="华文新魏" pitchFamily="2" charset="-122"/>
              <a:ea typeface="华文新魏" pitchFamily="2" charset="-122"/>
              <a:cs typeface="+mj-cs"/>
            </a:endParaRPr>
          </a:p>
        </p:txBody>
      </p:sp>
      <p:sp>
        <p:nvSpPr>
          <p:cNvPr id="10" name="Rectangle 5"/>
          <p:cNvSpPr>
            <a:spLocks noChangeArrowheads="1"/>
          </p:cNvSpPr>
          <p:nvPr/>
        </p:nvSpPr>
        <p:spPr bwMode="auto">
          <a:xfrm>
            <a:off x="1285852" y="1285860"/>
            <a:ext cx="3429024" cy="4897437"/>
          </a:xfrm>
          <a:prstGeom prst="rect">
            <a:avLst/>
          </a:prstGeom>
          <a:noFill/>
          <a:ln w="9525">
            <a:solidFill>
              <a:srgbClr val="FF9900"/>
            </a:solidFill>
            <a:miter lim="800000"/>
            <a:headEnd/>
            <a:tailEnd/>
          </a:ln>
          <a:effectLst/>
        </p:spPr>
        <p:txBody>
          <a:bodyPr/>
          <a:lstStyle/>
          <a:p>
            <a:pPr marL="342900" indent="-342900" algn="l">
              <a:lnSpc>
                <a:spcPct val="90000"/>
              </a:lnSpc>
              <a:spcBef>
                <a:spcPct val="20000"/>
              </a:spcBef>
              <a:buClr>
                <a:srgbClr val="0000FF"/>
              </a:buClr>
              <a:buSzPct val="65000"/>
              <a:buFont typeface="Wingdings" pitchFamily="2" charset="2"/>
              <a:buChar char="q"/>
            </a:pPr>
            <a:r>
              <a:rPr lang="zh-CN" altLang="en-US" dirty="0" smtClean="0">
                <a:solidFill>
                  <a:schemeClr val="tx1"/>
                </a:solidFill>
              </a:rPr>
              <a:t>核准制</a:t>
            </a:r>
            <a:endParaRPr lang="zh-CN" altLang="en-US" dirty="0" smtClean="0">
              <a:solidFill>
                <a:schemeClr val="tx1"/>
              </a:solidFill>
              <a:ea typeface="楷体_GB2312" pitchFamily="49" charset="-122"/>
            </a:endParaRPr>
          </a:p>
          <a:p>
            <a:pPr marL="742950" lvl="1" indent="-285750" algn="l">
              <a:lnSpc>
                <a:spcPct val="105000"/>
              </a:lnSpc>
              <a:spcBef>
                <a:spcPct val="20000"/>
              </a:spcBef>
              <a:buClr>
                <a:srgbClr val="FF9900"/>
              </a:buClr>
              <a:buFont typeface="Wingdings" pitchFamily="2" charset="2"/>
              <a:buChar char="§"/>
            </a:pPr>
            <a:r>
              <a:rPr lang="zh-CN" altLang="en-US" sz="1400" b="0" dirty="0" smtClean="0">
                <a:solidFill>
                  <a:schemeClr val="tx1"/>
                </a:solidFill>
              </a:rPr>
              <a:t>境内证券市场发展阶段：新兴加转轨、市场约束等约束机制不健全、诚信意识缺失</a:t>
            </a:r>
            <a:endParaRPr lang="en-US" altLang="zh-CN" sz="1400" b="0" dirty="0" smtClean="0">
              <a:solidFill>
                <a:schemeClr val="tx1"/>
              </a:solidFill>
            </a:endParaRPr>
          </a:p>
          <a:p>
            <a:pPr marL="742950" lvl="1" indent="-285750" algn="l">
              <a:lnSpc>
                <a:spcPct val="105000"/>
              </a:lnSpc>
              <a:spcBef>
                <a:spcPct val="20000"/>
              </a:spcBef>
              <a:buClr>
                <a:srgbClr val="FF9900"/>
              </a:buClr>
              <a:buFont typeface="Wingdings" pitchFamily="2" charset="2"/>
              <a:buChar char="§"/>
            </a:pPr>
            <a:r>
              <a:rPr lang="zh-CN" altLang="en-US" sz="1400" b="0" dirty="0" smtClean="0">
                <a:solidFill>
                  <a:schemeClr val="tx1"/>
                </a:solidFill>
              </a:rPr>
              <a:t>核准制的目标：源头上提高上市公司质量</a:t>
            </a:r>
            <a:endParaRPr lang="zh-CN" altLang="en-US" sz="1400" b="0" dirty="0">
              <a:solidFill>
                <a:schemeClr val="tx1"/>
              </a:solidFill>
            </a:endParaRPr>
          </a:p>
          <a:p>
            <a:pPr marL="742950" lvl="1" indent="-285750" algn="l">
              <a:lnSpc>
                <a:spcPct val="105000"/>
              </a:lnSpc>
              <a:spcBef>
                <a:spcPct val="20000"/>
              </a:spcBef>
              <a:buClr>
                <a:srgbClr val="FF9900"/>
              </a:buClr>
              <a:buFont typeface="Wingdings" pitchFamily="2" charset="2"/>
              <a:buChar char="§"/>
            </a:pPr>
            <a:r>
              <a:rPr lang="zh-CN" altLang="en-US" sz="1400" b="0" dirty="0" smtClean="0">
                <a:solidFill>
                  <a:schemeClr val="tx1"/>
                </a:solidFill>
              </a:rPr>
              <a:t>核准制的理念：强化中介机构责任、强制性信息披露、发行部合规性审核、发审委的独立专业判断</a:t>
            </a:r>
            <a:endParaRPr lang="en-US" altLang="zh-CN" sz="1400" b="0" dirty="0" smtClean="0">
              <a:solidFill>
                <a:schemeClr val="tx1"/>
              </a:solidFill>
            </a:endParaRPr>
          </a:p>
          <a:p>
            <a:pPr marL="342900" indent="-342900" algn="l">
              <a:lnSpc>
                <a:spcPct val="90000"/>
              </a:lnSpc>
              <a:spcBef>
                <a:spcPct val="20000"/>
              </a:spcBef>
              <a:buClr>
                <a:srgbClr val="0000FF"/>
              </a:buClr>
              <a:buSzPct val="65000"/>
              <a:buFont typeface="Wingdings" pitchFamily="2" charset="2"/>
              <a:buChar char="q"/>
            </a:pPr>
            <a:r>
              <a:rPr lang="zh-CN" altLang="en-US" dirty="0" smtClean="0">
                <a:solidFill>
                  <a:schemeClr val="tx1"/>
                </a:solidFill>
                <a:ea typeface="楷体_GB2312" pitchFamily="49" charset="-122"/>
              </a:rPr>
              <a:t>审核程序</a:t>
            </a:r>
            <a:endParaRPr lang="zh-CN" altLang="en-US" dirty="0">
              <a:solidFill>
                <a:schemeClr val="tx1"/>
              </a:solidFill>
              <a:ea typeface="楷体_GB2312" pitchFamily="49" charset="-122"/>
            </a:endParaRPr>
          </a:p>
          <a:p>
            <a:pPr marL="742950" lvl="1" indent="-285750" algn="l">
              <a:lnSpc>
                <a:spcPct val="105000"/>
              </a:lnSpc>
              <a:spcBef>
                <a:spcPct val="20000"/>
              </a:spcBef>
              <a:buClr>
                <a:srgbClr val="FF9900"/>
              </a:buClr>
              <a:buFont typeface="Wingdings" pitchFamily="2" charset="2"/>
              <a:buChar char="§"/>
            </a:pPr>
            <a:r>
              <a:rPr lang="zh-CN" altLang="en-US" sz="1400" b="0" dirty="0">
                <a:solidFill>
                  <a:schemeClr val="tx1"/>
                </a:solidFill>
              </a:rPr>
              <a:t>受理</a:t>
            </a:r>
          </a:p>
          <a:p>
            <a:pPr marL="742950" lvl="1" indent="-285750" algn="l">
              <a:lnSpc>
                <a:spcPct val="105000"/>
              </a:lnSpc>
              <a:spcBef>
                <a:spcPct val="20000"/>
              </a:spcBef>
              <a:buClr>
                <a:srgbClr val="FF9900"/>
              </a:buClr>
              <a:buFont typeface="Wingdings" pitchFamily="2" charset="2"/>
              <a:buChar char="§"/>
            </a:pPr>
            <a:r>
              <a:rPr lang="zh-CN" altLang="en-US" sz="1400" b="0" dirty="0">
                <a:solidFill>
                  <a:schemeClr val="tx1"/>
                </a:solidFill>
              </a:rPr>
              <a:t>见面会</a:t>
            </a:r>
          </a:p>
          <a:p>
            <a:pPr marL="742950" lvl="1" indent="-285750" algn="l">
              <a:lnSpc>
                <a:spcPct val="105000"/>
              </a:lnSpc>
              <a:spcBef>
                <a:spcPct val="20000"/>
              </a:spcBef>
              <a:buClr>
                <a:srgbClr val="FF9900"/>
              </a:buClr>
              <a:buFont typeface="Wingdings" pitchFamily="2" charset="2"/>
              <a:buChar char="§"/>
            </a:pPr>
            <a:r>
              <a:rPr lang="zh-CN" altLang="en-US" sz="1400" b="0" dirty="0">
                <a:solidFill>
                  <a:schemeClr val="tx1"/>
                </a:solidFill>
              </a:rPr>
              <a:t>反馈会</a:t>
            </a:r>
          </a:p>
          <a:p>
            <a:pPr marL="742950" lvl="1" indent="-285750" algn="l">
              <a:lnSpc>
                <a:spcPct val="105000"/>
              </a:lnSpc>
              <a:spcBef>
                <a:spcPct val="20000"/>
              </a:spcBef>
              <a:buClr>
                <a:srgbClr val="FF9900"/>
              </a:buClr>
              <a:buFont typeface="Wingdings" pitchFamily="2" charset="2"/>
              <a:buChar char="§"/>
            </a:pPr>
            <a:r>
              <a:rPr lang="zh-CN" altLang="en-US" sz="1400" b="0" dirty="0">
                <a:solidFill>
                  <a:schemeClr val="tx1"/>
                </a:solidFill>
              </a:rPr>
              <a:t>初审会</a:t>
            </a:r>
          </a:p>
          <a:p>
            <a:pPr marL="742950" lvl="1" indent="-285750" algn="l">
              <a:lnSpc>
                <a:spcPct val="105000"/>
              </a:lnSpc>
              <a:spcBef>
                <a:spcPct val="20000"/>
              </a:spcBef>
              <a:buClr>
                <a:srgbClr val="FF9900"/>
              </a:buClr>
              <a:buFont typeface="Wingdings" pitchFamily="2" charset="2"/>
              <a:buChar char="§"/>
            </a:pPr>
            <a:r>
              <a:rPr lang="zh-CN" altLang="en-US" sz="1400" b="0" dirty="0">
                <a:solidFill>
                  <a:schemeClr val="tx1"/>
                </a:solidFill>
              </a:rPr>
              <a:t>发审会</a:t>
            </a:r>
          </a:p>
          <a:p>
            <a:pPr marL="742950" lvl="1" indent="-285750" algn="l">
              <a:lnSpc>
                <a:spcPct val="105000"/>
              </a:lnSpc>
              <a:spcBef>
                <a:spcPct val="20000"/>
              </a:spcBef>
              <a:buClr>
                <a:srgbClr val="FF9900"/>
              </a:buClr>
              <a:buFont typeface="Wingdings" pitchFamily="2" charset="2"/>
              <a:buChar char="§"/>
            </a:pPr>
            <a:r>
              <a:rPr lang="zh-CN" altLang="en-US" sz="1400" b="0" dirty="0">
                <a:solidFill>
                  <a:schemeClr val="tx1"/>
                </a:solidFill>
              </a:rPr>
              <a:t>封卷</a:t>
            </a:r>
          </a:p>
          <a:p>
            <a:pPr marL="742950" lvl="1" indent="-285750" algn="l">
              <a:lnSpc>
                <a:spcPct val="105000"/>
              </a:lnSpc>
              <a:spcBef>
                <a:spcPct val="20000"/>
              </a:spcBef>
              <a:buClr>
                <a:srgbClr val="FF9900"/>
              </a:buClr>
              <a:buFont typeface="Wingdings" pitchFamily="2" charset="2"/>
              <a:buChar char="§"/>
            </a:pPr>
            <a:r>
              <a:rPr lang="zh-CN" altLang="en-US" sz="1400" b="0" dirty="0">
                <a:solidFill>
                  <a:schemeClr val="tx1"/>
                </a:solidFill>
              </a:rPr>
              <a:t>批文</a:t>
            </a:r>
          </a:p>
          <a:p>
            <a:pPr marL="742950" lvl="1" indent="-285750" algn="l">
              <a:lnSpc>
                <a:spcPct val="105000"/>
              </a:lnSpc>
              <a:spcBef>
                <a:spcPct val="20000"/>
              </a:spcBef>
              <a:buClr>
                <a:srgbClr val="FF9900"/>
              </a:buClr>
              <a:buFont typeface="Wingdings" pitchFamily="2" charset="2"/>
              <a:buNone/>
            </a:pPr>
            <a:endParaRPr lang="en-US" altLang="zh-CN" sz="1400" b="0" dirty="0">
              <a:solidFill>
                <a:schemeClr val="tx1"/>
              </a:solidFill>
              <a:ea typeface="黑体" pitchFamily="2" charset="-122"/>
            </a:endParaRPr>
          </a:p>
        </p:txBody>
      </p:sp>
      <p:sp>
        <p:nvSpPr>
          <p:cNvPr id="11" name="Rectangle 6"/>
          <p:cNvSpPr>
            <a:spLocks noChangeArrowheads="1"/>
          </p:cNvSpPr>
          <p:nvPr/>
        </p:nvSpPr>
        <p:spPr bwMode="auto">
          <a:xfrm>
            <a:off x="5076825" y="1268413"/>
            <a:ext cx="3527425" cy="4897437"/>
          </a:xfrm>
          <a:prstGeom prst="rect">
            <a:avLst/>
          </a:prstGeom>
          <a:noFill/>
          <a:ln w="9525">
            <a:solidFill>
              <a:srgbClr val="FF9900"/>
            </a:solidFill>
            <a:miter lim="800000"/>
            <a:headEnd/>
            <a:tailEnd/>
          </a:ln>
          <a:effectLst/>
        </p:spPr>
        <p:txBody>
          <a:bodyPr/>
          <a:lstStyle/>
          <a:p>
            <a:pPr marL="342900" indent="-342900" algn="l">
              <a:lnSpc>
                <a:spcPct val="90000"/>
              </a:lnSpc>
              <a:spcBef>
                <a:spcPct val="20000"/>
              </a:spcBef>
              <a:buClr>
                <a:srgbClr val="0000FF"/>
              </a:buClr>
              <a:buSzPct val="65000"/>
              <a:buFont typeface="Wingdings" pitchFamily="2" charset="2"/>
              <a:buChar char="q"/>
            </a:pPr>
            <a:r>
              <a:rPr lang="zh-CN" altLang="en-US" dirty="0">
                <a:solidFill>
                  <a:schemeClr val="tx1"/>
                </a:solidFill>
                <a:ea typeface="楷体_GB2312" pitchFamily="49" charset="-122"/>
              </a:rPr>
              <a:t>初审重在合规</a:t>
            </a:r>
          </a:p>
          <a:p>
            <a:pPr marL="742950" lvl="1" indent="-285750" algn="l">
              <a:lnSpc>
                <a:spcPct val="105000"/>
              </a:lnSpc>
              <a:spcBef>
                <a:spcPct val="20000"/>
              </a:spcBef>
              <a:buClr>
                <a:srgbClr val="FF9900"/>
              </a:buClr>
              <a:buFont typeface="Wingdings" pitchFamily="2" charset="2"/>
              <a:buChar char="§"/>
            </a:pPr>
            <a:r>
              <a:rPr lang="zh-CN" altLang="en-US" sz="1400" b="0" dirty="0">
                <a:solidFill>
                  <a:schemeClr val="tx1"/>
                </a:solidFill>
              </a:rPr>
              <a:t>信息披露的真实、准确、完整</a:t>
            </a:r>
          </a:p>
          <a:p>
            <a:pPr marL="742950" lvl="1" indent="-285750" algn="l">
              <a:lnSpc>
                <a:spcPct val="105000"/>
              </a:lnSpc>
              <a:spcBef>
                <a:spcPct val="20000"/>
              </a:spcBef>
              <a:buClr>
                <a:srgbClr val="FF9900"/>
              </a:buClr>
              <a:buFont typeface="Wingdings" pitchFamily="2" charset="2"/>
              <a:buChar char="§"/>
            </a:pPr>
            <a:r>
              <a:rPr lang="zh-CN" altLang="zh-CN" sz="1400" b="0" dirty="0">
                <a:solidFill>
                  <a:schemeClr val="tx1"/>
                </a:solidFill>
              </a:rPr>
              <a:t>改制过程的合法、合规，股权是否清晰，是否存在纠纷</a:t>
            </a:r>
            <a:r>
              <a:rPr lang="zh-CN" altLang="en-US" sz="1400" b="0" dirty="0">
                <a:solidFill>
                  <a:schemeClr val="tx1"/>
                </a:solidFill>
              </a:rPr>
              <a:t>，申报前的增资行为</a:t>
            </a:r>
          </a:p>
          <a:p>
            <a:pPr marL="742950" lvl="1" indent="-285750" algn="l">
              <a:lnSpc>
                <a:spcPct val="105000"/>
              </a:lnSpc>
              <a:spcBef>
                <a:spcPct val="20000"/>
              </a:spcBef>
              <a:buClr>
                <a:srgbClr val="FF9900"/>
              </a:buClr>
              <a:buFont typeface="Wingdings" pitchFamily="2" charset="2"/>
              <a:buChar char="§"/>
            </a:pPr>
            <a:r>
              <a:rPr lang="zh-CN" altLang="en-US" sz="1400" b="0" dirty="0">
                <a:solidFill>
                  <a:schemeClr val="tx1"/>
                </a:solidFill>
              </a:rPr>
              <a:t>独立性和关联交易、同业竞争的情况</a:t>
            </a:r>
          </a:p>
          <a:p>
            <a:pPr marL="742950" lvl="1" indent="-285750" algn="l">
              <a:lnSpc>
                <a:spcPct val="105000"/>
              </a:lnSpc>
              <a:spcBef>
                <a:spcPct val="20000"/>
              </a:spcBef>
              <a:buClr>
                <a:srgbClr val="FF9900"/>
              </a:buClr>
              <a:buFont typeface="Wingdings" pitchFamily="2" charset="2"/>
              <a:buChar char="§"/>
            </a:pPr>
            <a:r>
              <a:rPr lang="zh-CN" altLang="en-US" sz="1400" b="0" dirty="0">
                <a:solidFill>
                  <a:schemeClr val="tx1"/>
                </a:solidFill>
              </a:rPr>
              <a:t>税务、土地、环保等情况</a:t>
            </a:r>
          </a:p>
          <a:p>
            <a:pPr marL="742950" lvl="1" indent="-285750" algn="l">
              <a:lnSpc>
                <a:spcPct val="105000"/>
              </a:lnSpc>
              <a:spcBef>
                <a:spcPct val="20000"/>
              </a:spcBef>
              <a:buClr>
                <a:srgbClr val="FF9900"/>
              </a:buClr>
              <a:buFont typeface="Wingdings" pitchFamily="2" charset="2"/>
              <a:buChar char="§"/>
            </a:pPr>
            <a:r>
              <a:rPr lang="zh-CN" altLang="en-US" sz="1400" b="0" dirty="0">
                <a:solidFill>
                  <a:schemeClr val="tx1"/>
                </a:solidFill>
              </a:rPr>
              <a:t>财务审计、评估、验资情况，内控是否</a:t>
            </a:r>
            <a:r>
              <a:rPr lang="zh-CN" altLang="en-US" sz="1400" b="0" dirty="0" smtClean="0">
                <a:solidFill>
                  <a:schemeClr val="tx1"/>
                </a:solidFill>
              </a:rPr>
              <a:t>完备</a:t>
            </a:r>
            <a:endParaRPr lang="en-US" altLang="zh-CN" sz="1400" b="0" dirty="0" smtClean="0">
              <a:solidFill>
                <a:schemeClr val="tx1"/>
              </a:solidFill>
            </a:endParaRPr>
          </a:p>
          <a:p>
            <a:pPr marL="742950" lvl="1" indent="-285750" algn="l">
              <a:lnSpc>
                <a:spcPct val="105000"/>
              </a:lnSpc>
              <a:spcBef>
                <a:spcPct val="20000"/>
              </a:spcBef>
              <a:buClr>
                <a:srgbClr val="FF9900"/>
              </a:buClr>
              <a:buFont typeface="Wingdings" pitchFamily="2" charset="2"/>
              <a:buChar char="§"/>
            </a:pPr>
            <a:r>
              <a:rPr lang="zh-CN" altLang="en-US" sz="1400" b="0" dirty="0" smtClean="0">
                <a:solidFill>
                  <a:schemeClr val="tx1"/>
                </a:solidFill>
                <a:ea typeface="楷体_GB2312" pitchFamily="49" charset="-122"/>
              </a:rPr>
              <a:t>经营业绩的真实性</a:t>
            </a:r>
            <a:endParaRPr lang="zh-CN" altLang="en-US" sz="1600" b="0" dirty="0">
              <a:solidFill>
                <a:schemeClr val="tx1"/>
              </a:solidFill>
              <a:ea typeface="楷体_GB2312" pitchFamily="49" charset="-122"/>
            </a:endParaRPr>
          </a:p>
          <a:p>
            <a:pPr marL="342900" indent="-342900" algn="l">
              <a:lnSpc>
                <a:spcPct val="90000"/>
              </a:lnSpc>
              <a:spcBef>
                <a:spcPct val="20000"/>
              </a:spcBef>
              <a:buClr>
                <a:srgbClr val="0000FF"/>
              </a:buClr>
              <a:buSzPct val="65000"/>
              <a:buFont typeface="Wingdings" pitchFamily="2" charset="2"/>
              <a:buChar char="q"/>
            </a:pPr>
            <a:r>
              <a:rPr lang="zh-CN" altLang="en-US" dirty="0">
                <a:solidFill>
                  <a:schemeClr val="tx1"/>
                </a:solidFill>
                <a:ea typeface="楷体_GB2312" pitchFamily="49" charset="-122"/>
              </a:rPr>
              <a:t>发</a:t>
            </a:r>
            <a:r>
              <a:rPr lang="zh-CN" altLang="en-US" dirty="0" smtClean="0">
                <a:solidFill>
                  <a:schemeClr val="tx1"/>
                </a:solidFill>
                <a:ea typeface="楷体_GB2312" pitchFamily="49" charset="-122"/>
              </a:rPr>
              <a:t>审委重在独立、实质</a:t>
            </a:r>
            <a:endParaRPr lang="zh-CN" altLang="en-US" dirty="0">
              <a:solidFill>
                <a:schemeClr val="tx1"/>
              </a:solidFill>
              <a:ea typeface="楷体_GB2312" pitchFamily="49" charset="-122"/>
            </a:endParaRPr>
          </a:p>
          <a:p>
            <a:pPr marL="742950" lvl="1" indent="-285750" algn="l">
              <a:lnSpc>
                <a:spcPct val="105000"/>
              </a:lnSpc>
              <a:spcBef>
                <a:spcPct val="20000"/>
              </a:spcBef>
              <a:buClr>
                <a:srgbClr val="FF9900"/>
              </a:buClr>
              <a:buFont typeface="Wingdings" pitchFamily="2" charset="2"/>
              <a:buChar char="§"/>
            </a:pPr>
            <a:r>
              <a:rPr lang="zh-CN" altLang="en-US" sz="1400" b="0" dirty="0">
                <a:solidFill>
                  <a:schemeClr val="tx1"/>
                </a:solidFill>
              </a:rPr>
              <a:t>不存在重大障碍的企业都会提交发审会审议</a:t>
            </a:r>
          </a:p>
          <a:p>
            <a:pPr marL="742950" lvl="1" indent="-285750" algn="l">
              <a:lnSpc>
                <a:spcPct val="105000"/>
              </a:lnSpc>
              <a:spcBef>
                <a:spcPct val="20000"/>
              </a:spcBef>
              <a:buClr>
                <a:srgbClr val="FF9900"/>
              </a:buClr>
              <a:buFont typeface="Wingdings" pitchFamily="2" charset="2"/>
              <a:buChar char="§"/>
            </a:pPr>
            <a:r>
              <a:rPr lang="zh-CN" altLang="zh-CN" sz="1400" b="0" dirty="0">
                <a:solidFill>
                  <a:schemeClr val="tx1"/>
                </a:solidFill>
              </a:rPr>
              <a:t>独立性和持续盈利能力</a:t>
            </a:r>
            <a:r>
              <a:rPr lang="zh-CN" altLang="en-US" sz="1400" b="0" dirty="0">
                <a:solidFill>
                  <a:schemeClr val="tx1"/>
                </a:solidFill>
              </a:rPr>
              <a:t>是审核重点</a:t>
            </a:r>
          </a:p>
          <a:p>
            <a:pPr marL="742950" lvl="1" indent="-285750" algn="l">
              <a:lnSpc>
                <a:spcPct val="105000"/>
              </a:lnSpc>
              <a:spcBef>
                <a:spcPct val="20000"/>
              </a:spcBef>
              <a:buClr>
                <a:srgbClr val="FF9900"/>
              </a:buClr>
              <a:buFont typeface="Wingdings" pitchFamily="2" charset="2"/>
              <a:buChar char="§"/>
            </a:pPr>
            <a:r>
              <a:rPr lang="zh-CN" altLang="en-US" sz="1400" b="0" dirty="0">
                <a:solidFill>
                  <a:schemeClr val="tx1"/>
                </a:solidFill>
              </a:rPr>
              <a:t>重视企业经营模式成熟、盈利能力持续稳定</a:t>
            </a:r>
          </a:p>
          <a:p>
            <a:pPr marL="742950" lvl="1" indent="-285750" algn="l">
              <a:lnSpc>
                <a:spcPct val="105000"/>
              </a:lnSpc>
              <a:spcBef>
                <a:spcPct val="20000"/>
              </a:spcBef>
              <a:buClr>
                <a:srgbClr val="FF9900"/>
              </a:buClr>
              <a:buFont typeface="Wingdings" pitchFamily="2" charset="2"/>
              <a:buChar char="§"/>
            </a:pPr>
            <a:r>
              <a:rPr lang="zh-CN" altLang="en-US" sz="1400" b="0" dirty="0">
                <a:solidFill>
                  <a:schemeClr val="tx1"/>
                </a:solidFill>
              </a:rPr>
              <a:t>历史沿革的合法合规</a:t>
            </a:r>
          </a:p>
          <a:p>
            <a:pPr marL="742950" lvl="1" indent="-285750" algn="l">
              <a:lnSpc>
                <a:spcPct val="105000"/>
              </a:lnSpc>
              <a:spcBef>
                <a:spcPct val="20000"/>
              </a:spcBef>
              <a:buClr>
                <a:srgbClr val="FF9900"/>
              </a:buClr>
              <a:buFont typeface="Wingdings" pitchFamily="2" charset="2"/>
              <a:buNone/>
            </a:pPr>
            <a:endParaRPr lang="en-US" altLang="zh-CN" sz="1400" b="0" dirty="0">
              <a:solidFill>
                <a:schemeClr val="tx1"/>
              </a:solidFill>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灯片编号占位符 3"/>
          <p:cNvSpPr>
            <a:spLocks noGrp="1"/>
          </p:cNvSpPr>
          <p:nvPr>
            <p:ph type="sldNum" sz="quarter" idx="4294967295"/>
          </p:nvPr>
        </p:nvSpPr>
        <p:spPr bwMode="auto">
          <a:xfrm>
            <a:off x="0" y="6165850"/>
            <a:ext cx="587375" cy="488950"/>
          </a:xfrm>
          <a:prstGeom prst="rect">
            <a:avLst/>
          </a:prstGeom>
          <a:noFill/>
          <a:ln>
            <a:miter lim="800000"/>
            <a:headEnd/>
            <a:tailEnd/>
          </a:ln>
        </p:spPr>
        <p:txBody>
          <a:bodyPr/>
          <a:lstStyle/>
          <a:p>
            <a:pPr algn="ctr">
              <a:spcBef>
                <a:spcPct val="50000"/>
              </a:spcBef>
            </a:pPr>
            <a:fld id="{E38FCE2D-5078-4012-AA1E-1CC53B5E7710}" type="slidenum">
              <a:rPr lang="en-US" altLang="zh-CN"/>
              <a:pPr algn="ctr">
                <a:spcBef>
                  <a:spcPct val="50000"/>
                </a:spcBef>
              </a:pPr>
              <a:t>23</a:t>
            </a:fld>
            <a:endParaRPr lang="en-US" altLang="zh-CN"/>
          </a:p>
        </p:txBody>
      </p:sp>
      <p:sp>
        <p:nvSpPr>
          <p:cNvPr id="7" name="Rectangle 3"/>
          <p:cNvSpPr>
            <a:spLocks noChangeArrowheads="1"/>
          </p:cNvSpPr>
          <p:nvPr/>
        </p:nvSpPr>
        <p:spPr bwMode="auto">
          <a:xfrm>
            <a:off x="2285984" y="2286000"/>
            <a:ext cx="5384817" cy="1339850"/>
          </a:xfrm>
          <a:prstGeom prst="rect">
            <a:avLst/>
          </a:prstGeom>
          <a:noFill/>
          <a:ln w="9525">
            <a:noFill/>
            <a:miter lim="800000"/>
            <a:headEnd/>
            <a:tailEnd/>
          </a:ln>
        </p:spPr>
        <p:txBody>
          <a:bodyPr anchor="b"/>
          <a:lstStyle/>
          <a:p>
            <a:pPr>
              <a:spcBef>
                <a:spcPct val="20000"/>
              </a:spcBef>
              <a:buClr>
                <a:schemeClr val="tx1"/>
              </a:buClr>
              <a:buSzPct val="75000"/>
              <a:buFont typeface="Wingdings" pitchFamily="2" charset="2"/>
              <a:buChar char="q"/>
            </a:pPr>
            <a:r>
              <a:rPr lang="en-US" altLang="zh-CN" sz="2800" dirty="0" smtClean="0">
                <a:solidFill>
                  <a:srgbClr val="000066"/>
                </a:solidFill>
                <a:latin typeface="华文新魏" pitchFamily="2" charset="-122"/>
                <a:ea typeface="华文新魏" pitchFamily="2" charset="-122"/>
              </a:rPr>
              <a:t>IPO</a:t>
            </a:r>
            <a:r>
              <a:rPr lang="zh-CN" altLang="en-US" sz="2800" dirty="0" smtClean="0">
                <a:solidFill>
                  <a:srgbClr val="000066"/>
                </a:solidFill>
                <a:latin typeface="华文新魏" pitchFamily="2" charset="-122"/>
                <a:ea typeface="华文新魏" pitchFamily="2" charset="-122"/>
              </a:rPr>
              <a:t>审核主要法律问题</a:t>
            </a:r>
            <a:endParaRPr lang="zh-CN" altLang="en-US" sz="2800" dirty="0">
              <a:solidFill>
                <a:srgbClr val="000066"/>
              </a:solidFill>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一、</a:t>
            </a:r>
            <a:r>
              <a:rPr kumimoji="1" lang="zh-CN" altLang="en-US" dirty="0">
                <a:solidFill>
                  <a:schemeClr val="bg1"/>
                </a:solidFill>
                <a:latin typeface="Times New Roman" pitchFamily="18" charset="0"/>
              </a:rPr>
              <a:t>股本演变及历史沿革</a:t>
            </a: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7715303" cy="4857784"/>
          </a:xfrm>
          <a:prstGeom prst="rect">
            <a:avLst/>
          </a:prstGeom>
          <a:noFill/>
          <a:ln>
            <a:miter lim="800000"/>
            <a:headEnd/>
            <a:tailEnd/>
          </a:ln>
        </p:spPr>
        <p:txBody>
          <a:bodyPr/>
          <a:lstStyle/>
          <a:p>
            <a:pPr marL="381000" lvl="0" indent="-3810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latin typeface="+mn-lt"/>
                <a:ea typeface="宋体" pitchFamily="2" charset="-122"/>
              </a:rPr>
              <a:t>基本原则：股东历次出资足额到位、历次股权转让法律手续完备</a:t>
            </a:r>
            <a:endParaRPr lang="en-US" altLang="zh-CN" sz="1400" b="0" dirty="0" smtClean="0">
              <a:solidFill>
                <a:schemeClr val="tx1"/>
              </a:solidFill>
              <a:latin typeface="+mn-lt"/>
              <a:ea typeface="宋体" pitchFamily="2" charset="-122"/>
            </a:endParaRPr>
          </a:p>
          <a:p>
            <a:pPr marL="381000" lvl="0" indent="-381000" eaLnBrk="0" hangingPunct="0">
              <a:lnSpc>
                <a:spcPct val="120000"/>
              </a:lnSpc>
              <a:spcBef>
                <a:spcPct val="20000"/>
              </a:spcBef>
              <a:buClr>
                <a:schemeClr val="accent2"/>
              </a:buClr>
              <a:buSzPct val="80000"/>
              <a:buFont typeface="Wingdings" pitchFamily="2" charset="2"/>
              <a:buChar char="n"/>
            </a:pPr>
            <a:endParaRPr lang="zh-CN" altLang="en-US" sz="1200" b="0" dirty="0" smtClean="0">
              <a:solidFill>
                <a:schemeClr val="tx1"/>
              </a:solidFill>
              <a:latin typeface="+mn-lt"/>
              <a:ea typeface="宋体" pitchFamily="2" charset="-122"/>
            </a:endParaRPr>
          </a:p>
          <a:p>
            <a:pPr marL="381000" lvl="0" indent="-381000" eaLnBrk="0" hangingPunct="0">
              <a:lnSpc>
                <a:spcPct val="120000"/>
              </a:lnSpc>
              <a:spcBef>
                <a:spcPct val="20000"/>
              </a:spcBef>
              <a:buClr>
                <a:schemeClr val="accent2"/>
              </a:buClr>
              <a:buSzPct val="80000"/>
              <a:buFont typeface="Wingdings" pitchFamily="2" charset="2"/>
              <a:buChar char="n"/>
            </a:pPr>
            <a:r>
              <a:rPr kumimoji="0" lang="zh-CN" altLang="en-US" sz="1400" b="0" i="0" u="none" strike="noStrike" kern="1200" cap="none" spc="0" normalizeH="0" baseline="0" noProof="0" dirty="0" smtClean="0">
                <a:ln>
                  <a:noFill/>
                </a:ln>
                <a:solidFill>
                  <a:schemeClr val="tx1"/>
                </a:solidFill>
                <a:effectLst/>
                <a:uLnTx/>
                <a:uFillTx/>
                <a:latin typeface="+mn-lt"/>
                <a:ea typeface="宋体" pitchFamily="2" charset="-122"/>
                <a:cs typeface="+mn-cs"/>
              </a:rPr>
              <a:t>涉及国有资产、集体资产、工会资产转让等问题</a:t>
            </a:r>
          </a:p>
          <a:p>
            <a:pPr marL="800100" marR="0" lvl="1" indent="-342900" algn="l" defTabSz="914400" rtl="0" eaLnBrk="0" fontAlgn="base" latinLnBrk="0" hangingPunct="0">
              <a:lnSpc>
                <a:spcPct val="120000"/>
              </a:lnSpc>
              <a:spcBef>
                <a:spcPct val="20000"/>
              </a:spcBef>
              <a:spcAft>
                <a:spcPct val="0"/>
              </a:spcAft>
              <a:buClr>
                <a:schemeClr val="accent2"/>
              </a:buClr>
              <a:buSzPct val="80000"/>
              <a:buFont typeface="Wingdings" pitchFamily="2" charset="2"/>
              <a:buChar char="l"/>
              <a:tabLst/>
              <a:defRPr/>
            </a:pPr>
            <a:r>
              <a:rPr kumimoji="0" lang="zh-CN" altLang="en-US" sz="1300" b="0" i="0" u="none" strike="noStrike" kern="1200" cap="none" spc="0" normalizeH="0" baseline="0" noProof="0" dirty="0" smtClean="0">
                <a:ln>
                  <a:noFill/>
                </a:ln>
                <a:solidFill>
                  <a:schemeClr val="tx1"/>
                </a:solidFill>
                <a:effectLst/>
                <a:uLnTx/>
                <a:uFillTx/>
                <a:latin typeface="+mn-lt"/>
                <a:ea typeface="宋体" pitchFamily="2" charset="-122"/>
                <a:cs typeface="+mn-cs"/>
              </a:rPr>
              <a:t>重点关注国有资产转给自然人时的资产评估合理性、审核程序与相关批准文件齐备性、受让人员身份明确、转让资金来源合法并按照协议约定及时支付；就该类问题要求相关中介机构明确发表意见；对于在改制过程中故意将原企业压为亏损甚至导致清算破产或低价受让等类似没有履行好受托义务的会重点关注。</a:t>
            </a:r>
            <a:endParaRPr kumimoji="0" lang="en-US" altLang="zh-CN" sz="1300" b="0" i="0" u="none" strike="noStrike" kern="1200" cap="none" spc="0" normalizeH="0" baseline="0" noProof="0" dirty="0" smtClean="0">
              <a:ln>
                <a:noFill/>
              </a:ln>
              <a:solidFill>
                <a:schemeClr val="tx1"/>
              </a:solidFill>
              <a:effectLst/>
              <a:uLnTx/>
              <a:uFillTx/>
              <a:latin typeface="+mn-lt"/>
              <a:ea typeface="宋体" pitchFamily="2" charset="-122"/>
              <a:cs typeface="+mn-cs"/>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将集体资产奖励给个人，需提供省级政府对该奖励合法性的确认文件；集体资产量化的，要求详细披露是否有相关依据，是否有完善的决策程序，范围是如何确定的，并会要求省级人民政府出具相关意见。</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将国有资产量化或奖励给个人，需提供省级国资部门的确认文件。</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对于工会将其持有公司股份奖励给个人的，应说明奖励的依据和履行的法律程序，以及是否存在潜在纠纷。</a:t>
            </a:r>
            <a:r>
              <a:rPr kumimoji="0" lang="zh-CN" altLang="en-US" sz="1300" b="0" i="0" u="none" strike="noStrike" kern="1200" cap="none" spc="0" normalizeH="0" baseline="0" noProof="0" dirty="0" smtClean="0">
                <a:ln>
                  <a:noFill/>
                </a:ln>
                <a:solidFill>
                  <a:schemeClr val="tx1"/>
                </a:solidFill>
                <a:effectLst/>
                <a:uLnTx/>
                <a:uFillTx/>
                <a:latin typeface="+mn-lt"/>
                <a:ea typeface="宋体" pitchFamily="2" charset="-122"/>
                <a:cs typeface="+mn-cs"/>
              </a:rPr>
              <a:t>      </a:t>
            </a:r>
            <a:endParaRPr kumimoji="0" lang="en-US" altLang="zh-CN" sz="1300" b="0" i="0" u="none" strike="noStrike" kern="1200" cap="none" spc="0" normalizeH="0" baseline="0" noProof="0" dirty="0" smtClean="0">
              <a:ln>
                <a:noFill/>
              </a:ln>
              <a:solidFill>
                <a:schemeClr val="tx1"/>
              </a:solidFill>
              <a:effectLst/>
              <a:uLnTx/>
              <a:uFillTx/>
              <a:latin typeface="+mn-lt"/>
              <a:ea typeface="宋体" pitchFamily="2" charset="-122"/>
              <a:cs typeface="+mn-cs"/>
            </a:endParaRPr>
          </a:p>
          <a:p>
            <a:pPr marL="800100" lvl="1" indent="-342900" eaLnBrk="0" hangingPunct="0">
              <a:lnSpc>
                <a:spcPct val="120000"/>
              </a:lnSpc>
              <a:spcBef>
                <a:spcPct val="20000"/>
              </a:spcBef>
              <a:buClr>
                <a:schemeClr val="accent2"/>
              </a:buClr>
              <a:buSzPct val="80000"/>
              <a:buFont typeface="Wingdings" pitchFamily="2" charset="2"/>
              <a:buChar char="l"/>
            </a:pPr>
            <a:endParaRPr kumimoji="0" lang="zh-CN" altLang="en-US" sz="1200" b="0" i="0" u="none" strike="noStrike" kern="1200" cap="none" spc="0" normalizeH="0" baseline="0" noProof="0" dirty="0" smtClean="0">
              <a:ln>
                <a:noFill/>
              </a:ln>
              <a:solidFill>
                <a:schemeClr val="tx1"/>
              </a:solidFill>
              <a:effectLst/>
              <a:uLnTx/>
              <a:uFillTx/>
              <a:latin typeface="+mn-lt"/>
              <a:ea typeface="宋体" pitchFamily="2" charset="-122"/>
              <a:cs typeface="+mn-cs"/>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latin typeface="+mn-lt"/>
                <a:ea typeface="宋体" pitchFamily="2" charset="-122"/>
              </a:rPr>
              <a:t>曾经存在委托持股或信托持股、工会持股、职工持股会持股等情况的，要特别关注其清理规范的法律程序，同时要做到“三公”。</a:t>
            </a:r>
            <a:endParaRPr lang="en-US" altLang="zh-CN" sz="1400" b="0" dirty="0" smtClean="0">
              <a:solidFill>
                <a:schemeClr val="tx1"/>
              </a:solidFill>
              <a:latin typeface="+mn-lt"/>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200" b="0" dirty="0" smtClean="0">
              <a:solidFill>
                <a:schemeClr val="tx1"/>
              </a:solidFill>
              <a:latin typeface="+mn-lt"/>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latin typeface="+mn-lt"/>
                <a:ea typeface="宋体" pitchFamily="2" charset="-122"/>
              </a:rPr>
              <a:t>就信托公司作为公司股东的情况，需说明该股东所持股权的资金来源、是否存在信托计划、是否符合中国银监会有关信托投资公司实业投资的规定。</a:t>
            </a:r>
          </a:p>
          <a:p>
            <a:pPr marL="800100" marR="0" lvl="1" indent="-342900" algn="l" defTabSz="914400" rtl="0" eaLnBrk="0" fontAlgn="base" latinLnBrk="0" hangingPunct="0">
              <a:lnSpc>
                <a:spcPct val="120000"/>
              </a:lnSpc>
              <a:spcBef>
                <a:spcPct val="20000"/>
              </a:spcBef>
              <a:spcAft>
                <a:spcPct val="0"/>
              </a:spcAft>
              <a:buClr>
                <a:schemeClr val="accent2"/>
              </a:buClr>
              <a:buSzPct val="80000"/>
              <a:buFont typeface="Wingdings" pitchFamily="2" charset="2"/>
              <a:buChar char="l"/>
              <a:tabLst/>
              <a:defRPr/>
            </a:pPr>
            <a:endParaRPr kumimoji="0" lang="zh-CN" altLang="en-US" sz="1400" b="0" i="0" u="none" strike="noStrike" kern="1200" cap="none" spc="0" normalizeH="0" baseline="0" noProof="0" dirty="0">
              <a:ln>
                <a:noFill/>
              </a:ln>
              <a:solidFill>
                <a:schemeClr val="tx1"/>
              </a:solidFill>
              <a:effectLst/>
              <a:uLnTx/>
              <a:uFillTx/>
              <a:latin typeface="+mn-lt"/>
              <a:ea typeface="宋体"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一、</a:t>
            </a:r>
            <a:r>
              <a:rPr kumimoji="1" lang="zh-CN" altLang="en-US" dirty="0">
                <a:solidFill>
                  <a:schemeClr val="bg1"/>
                </a:solidFill>
                <a:latin typeface="Times New Roman" pitchFamily="18" charset="0"/>
              </a:rPr>
              <a:t>股本演变及历史沿革</a:t>
            </a: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715303" cy="4572032"/>
          </a:xfrm>
          <a:prstGeom prst="rect">
            <a:avLst/>
          </a:prstGeom>
          <a:noFill/>
          <a:ln>
            <a:miter lim="800000"/>
            <a:headEnd/>
            <a:tailEnd/>
          </a:ln>
        </p:spPr>
        <p:txBody>
          <a:bodyPr/>
          <a:lstStyle/>
          <a:p>
            <a:pPr marL="381000" lvl="0" indent="-3810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latin typeface="+mn-lt"/>
                <a:ea typeface="宋体" pitchFamily="2" charset="-122"/>
              </a:rPr>
              <a:t>公司股东超过</a:t>
            </a:r>
            <a:r>
              <a:rPr lang="en-US" altLang="zh-CN" sz="1400" b="0" dirty="0" smtClean="0">
                <a:solidFill>
                  <a:schemeClr val="tx1"/>
                </a:solidFill>
                <a:latin typeface="+mn-lt"/>
                <a:ea typeface="宋体" pitchFamily="2" charset="-122"/>
              </a:rPr>
              <a:t>200</a:t>
            </a:r>
            <a:r>
              <a:rPr lang="zh-CN" altLang="en-US" sz="1400" b="0" dirty="0" smtClean="0">
                <a:solidFill>
                  <a:schemeClr val="tx1"/>
                </a:solidFill>
                <a:latin typeface="+mn-lt"/>
                <a:ea typeface="宋体" pitchFamily="2" charset="-122"/>
              </a:rPr>
              <a:t>人问题</a:t>
            </a:r>
            <a:endParaRPr kumimoji="0" lang="zh-CN" altLang="en-US" sz="1400" b="0" i="0" u="none" strike="noStrike" kern="1200" cap="none" spc="0" normalizeH="0" baseline="0" noProof="0" dirty="0" smtClean="0">
              <a:ln>
                <a:noFill/>
              </a:ln>
              <a:solidFill>
                <a:schemeClr val="tx1"/>
              </a:solidFill>
              <a:effectLst/>
              <a:uLnTx/>
              <a:uFillTx/>
              <a:latin typeface="+mn-lt"/>
              <a:ea typeface="宋体" pitchFamily="2" charset="-122"/>
              <a:cs typeface="+mn-cs"/>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法律依据：</a:t>
            </a:r>
            <a:r>
              <a:rPr lang="en-US" altLang="zh-CN" sz="1300" b="0" dirty="0" smtClean="0">
                <a:solidFill>
                  <a:schemeClr val="tx1"/>
                </a:solidFill>
                <a:latin typeface="+mn-lt"/>
                <a:ea typeface="宋体" pitchFamily="2" charset="-122"/>
              </a:rPr>
              <a:t>2006</a:t>
            </a:r>
            <a:r>
              <a:rPr lang="zh-CN" altLang="en-US" sz="1300" b="0" dirty="0" smtClean="0">
                <a:solidFill>
                  <a:schemeClr val="tx1"/>
                </a:solidFill>
                <a:latin typeface="+mn-lt"/>
                <a:ea typeface="宋体" pitchFamily="2" charset="-122"/>
              </a:rPr>
              <a:t>年新</a:t>
            </a:r>
            <a:r>
              <a:rPr lang="en-US" altLang="zh-CN" sz="1300" b="0" dirty="0" smtClean="0">
                <a:solidFill>
                  <a:schemeClr val="tx1"/>
                </a:solidFill>
                <a:latin typeface="+mn-lt"/>
                <a:ea typeface="宋体" pitchFamily="2" charset="-122"/>
              </a:rPr>
              <a:t>《</a:t>
            </a:r>
            <a:r>
              <a:rPr lang="zh-CN" altLang="en-US" sz="1300" b="0" dirty="0" smtClean="0">
                <a:solidFill>
                  <a:schemeClr val="tx1"/>
                </a:solidFill>
                <a:latin typeface="+mn-lt"/>
                <a:ea typeface="宋体" pitchFamily="2" charset="-122"/>
              </a:rPr>
              <a:t>公司法</a:t>
            </a:r>
            <a:r>
              <a:rPr lang="en-US" altLang="zh-CN" sz="1300" b="0" dirty="0" smtClean="0">
                <a:solidFill>
                  <a:schemeClr val="tx1"/>
                </a:solidFill>
                <a:latin typeface="+mn-lt"/>
                <a:ea typeface="宋体" pitchFamily="2" charset="-122"/>
              </a:rPr>
              <a:t>》</a:t>
            </a:r>
            <a:r>
              <a:rPr lang="zh-CN" altLang="en-US" sz="1300" b="0" dirty="0" smtClean="0">
                <a:solidFill>
                  <a:schemeClr val="tx1"/>
                </a:solidFill>
                <a:latin typeface="+mn-lt"/>
                <a:ea typeface="宋体" pitchFamily="2" charset="-122"/>
              </a:rPr>
              <a:t>和</a:t>
            </a:r>
            <a:r>
              <a:rPr lang="en-US" altLang="zh-CN" sz="1300" b="0" dirty="0" smtClean="0">
                <a:solidFill>
                  <a:schemeClr val="tx1"/>
                </a:solidFill>
                <a:latin typeface="+mn-lt"/>
                <a:ea typeface="宋体" pitchFamily="2" charset="-122"/>
              </a:rPr>
              <a:t>《</a:t>
            </a:r>
            <a:r>
              <a:rPr lang="zh-CN" altLang="en-US" sz="1300" b="0" dirty="0" smtClean="0">
                <a:solidFill>
                  <a:schemeClr val="tx1"/>
                </a:solidFill>
                <a:latin typeface="+mn-lt"/>
                <a:ea typeface="宋体" pitchFamily="2" charset="-122"/>
              </a:rPr>
              <a:t>证券法</a:t>
            </a:r>
            <a:r>
              <a:rPr lang="en-US" altLang="zh-CN" sz="1300" b="0" dirty="0" smtClean="0">
                <a:solidFill>
                  <a:schemeClr val="tx1"/>
                </a:solidFill>
                <a:latin typeface="+mn-lt"/>
                <a:ea typeface="宋体" pitchFamily="2" charset="-122"/>
              </a:rPr>
              <a:t>》</a:t>
            </a:r>
            <a:r>
              <a:rPr lang="zh-CN" altLang="en-US" sz="1300" b="0" dirty="0" smtClean="0">
                <a:solidFill>
                  <a:schemeClr val="tx1"/>
                </a:solidFill>
                <a:latin typeface="+mn-lt"/>
                <a:ea typeface="宋体" pitchFamily="2" charset="-122"/>
              </a:rPr>
              <a:t>的相关规定。</a:t>
            </a:r>
            <a:endParaRPr lang="en-US" altLang="zh-CN" sz="13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基本原则：直接股东、间接股东或者二者合并计算认定</a:t>
            </a:r>
            <a:r>
              <a:rPr lang="en-US" altLang="zh-CN" sz="1300" b="0" dirty="0" smtClean="0">
                <a:solidFill>
                  <a:schemeClr val="tx1"/>
                </a:solidFill>
                <a:latin typeface="+mn-lt"/>
                <a:ea typeface="宋体" pitchFamily="2" charset="-122"/>
              </a:rPr>
              <a:t>200</a:t>
            </a:r>
            <a:r>
              <a:rPr lang="zh-CN" altLang="en-US" sz="1300" b="0" dirty="0" smtClean="0">
                <a:solidFill>
                  <a:schemeClr val="tx1"/>
                </a:solidFill>
                <a:latin typeface="+mn-lt"/>
                <a:ea typeface="宋体" pitchFamily="2" charset="-122"/>
              </a:rPr>
              <a:t>人。</a:t>
            </a:r>
            <a:endParaRPr lang="en-US" altLang="zh-CN" sz="13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两个例外情况：（</a:t>
            </a:r>
            <a:r>
              <a:rPr lang="en-US" altLang="zh-CN" sz="1300" b="0" dirty="0" smtClean="0">
                <a:solidFill>
                  <a:schemeClr val="tx1"/>
                </a:solidFill>
                <a:latin typeface="+mn-lt"/>
                <a:ea typeface="宋体" pitchFamily="2" charset="-122"/>
              </a:rPr>
              <a:t>1</a:t>
            </a:r>
            <a:r>
              <a:rPr lang="zh-CN" altLang="en-US" sz="1300" b="0" dirty="0" smtClean="0">
                <a:solidFill>
                  <a:schemeClr val="tx1"/>
                </a:solidFill>
                <a:latin typeface="+mn-lt"/>
                <a:ea typeface="宋体" pitchFamily="2" charset="-122"/>
              </a:rPr>
              <a:t>）</a:t>
            </a:r>
            <a:r>
              <a:rPr lang="en-US" altLang="zh-CN" sz="1300" b="0" dirty="0" smtClean="0">
                <a:solidFill>
                  <a:schemeClr val="tx1"/>
                </a:solidFill>
                <a:latin typeface="+mn-lt"/>
                <a:ea typeface="宋体" pitchFamily="2" charset="-122"/>
              </a:rPr>
              <a:t>1993</a:t>
            </a:r>
            <a:r>
              <a:rPr lang="zh-CN" altLang="en-US" sz="1300" b="0" dirty="0" smtClean="0">
                <a:solidFill>
                  <a:schemeClr val="tx1"/>
                </a:solidFill>
                <a:latin typeface="+mn-lt"/>
                <a:ea typeface="宋体" pitchFamily="2" charset="-122"/>
              </a:rPr>
              <a:t>年新公司法前的定向募集公司，（</a:t>
            </a:r>
            <a:r>
              <a:rPr lang="en-US" altLang="zh-CN" sz="1300" b="0" dirty="0" smtClean="0">
                <a:solidFill>
                  <a:schemeClr val="tx1"/>
                </a:solidFill>
                <a:latin typeface="+mn-lt"/>
                <a:ea typeface="宋体" pitchFamily="2" charset="-122"/>
              </a:rPr>
              <a:t>2</a:t>
            </a:r>
            <a:r>
              <a:rPr lang="zh-CN" altLang="en-US" sz="1300" b="0" dirty="0" smtClean="0">
                <a:solidFill>
                  <a:schemeClr val="tx1"/>
                </a:solidFill>
                <a:latin typeface="+mn-lt"/>
                <a:ea typeface="宋体" pitchFamily="2" charset="-122"/>
              </a:rPr>
              <a:t>）城市商业银行股东超过</a:t>
            </a:r>
            <a:r>
              <a:rPr lang="en-US" altLang="zh-CN" sz="1300" b="0" dirty="0" smtClean="0">
                <a:solidFill>
                  <a:schemeClr val="tx1"/>
                </a:solidFill>
                <a:latin typeface="+mn-lt"/>
                <a:ea typeface="宋体" pitchFamily="2" charset="-122"/>
              </a:rPr>
              <a:t>200</a:t>
            </a:r>
            <a:r>
              <a:rPr lang="zh-CN" altLang="en-US" sz="1300" b="0" dirty="0" smtClean="0">
                <a:solidFill>
                  <a:schemeClr val="tx1"/>
                </a:solidFill>
                <a:latin typeface="+mn-lt"/>
                <a:ea typeface="宋体" pitchFamily="2" charset="-122"/>
              </a:rPr>
              <a:t>人，如果形成过程不涉及违规并经过监管机构核准，不构成障碍。</a:t>
            </a:r>
            <a:endParaRPr lang="en-US" altLang="zh-CN" sz="13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定募公司不能以托管文件作核查边界，追查到登记人和实际持有人是否一致，找到</a:t>
            </a:r>
            <a:r>
              <a:rPr lang="en-US" altLang="zh-CN" sz="1300" b="0" dirty="0" smtClean="0">
                <a:solidFill>
                  <a:schemeClr val="tx1"/>
                </a:solidFill>
                <a:latin typeface="+mn-lt"/>
                <a:ea typeface="宋体" pitchFamily="2" charset="-122"/>
              </a:rPr>
              <a:t>90%</a:t>
            </a:r>
            <a:r>
              <a:rPr lang="zh-CN" altLang="en-US" sz="1300" b="0" dirty="0" smtClean="0">
                <a:solidFill>
                  <a:schemeClr val="tx1"/>
                </a:solidFill>
                <a:latin typeface="+mn-lt"/>
                <a:ea typeface="宋体" pitchFamily="2" charset="-122"/>
              </a:rPr>
              <a:t>以上的股东。</a:t>
            </a:r>
            <a:endParaRPr lang="en-US" altLang="zh-CN" sz="13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对于</a:t>
            </a:r>
            <a:r>
              <a:rPr lang="en-US" altLang="zh-CN" sz="1300" b="0" dirty="0" smtClean="0">
                <a:solidFill>
                  <a:schemeClr val="tx1"/>
                </a:solidFill>
                <a:latin typeface="+mn-lt"/>
                <a:ea typeface="宋体" pitchFamily="2" charset="-122"/>
              </a:rPr>
              <a:t>2006</a:t>
            </a:r>
            <a:r>
              <a:rPr lang="zh-CN" altLang="en-US" sz="1300" b="0" dirty="0" smtClean="0">
                <a:solidFill>
                  <a:schemeClr val="tx1"/>
                </a:solidFill>
                <a:latin typeface="+mn-lt"/>
                <a:ea typeface="宋体" pitchFamily="2" charset="-122"/>
              </a:rPr>
              <a:t>年前与</a:t>
            </a:r>
            <a:r>
              <a:rPr lang="en-US" altLang="zh-CN" sz="1300" b="0" dirty="0" smtClean="0">
                <a:solidFill>
                  <a:schemeClr val="tx1"/>
                </a:solidFill>
                <a:latin typeface="+mn-lt"/>
                <a:ea typeface="宋体" pitchFamily="2" charset="-122"/>
              </a:rPr>
              <a:t>2006</a:t>
            </a:r>
            <a:r>
              <a:rPr lang="zh-CN" altLang="en-US" sz="1300" b="0" dirty="0" smtClean="0">
                <a:solidFill>
                  <a:schemeClr val="tx1"/>
                </a:solidFill>
                <a:latin typeface="+mn-lt"/>
                <a:ea typeface="宋体" pitchFamily="2" charset="-122"/>
              </a:rPr>
              <a:t>年后形成的股东超过</a:t>
            </a:r>
            <a:r>
              <a:rPr lang="en-US" altLang="zh-CN" sz="1300" b="0" dirty="0" smtClean="0">
                <a:solidFill>
                  <a:schemeClr val="tx1"/>
                </a:solidFill>
                <a:latin typeface="+mn-lt"/>
                <a:ea typeface="宋体" pitchFamily="2" charset="-122"/>
              </a:rPr>
              <a:t>200</a:t>
            </a:r>
            <a:r>
              <a:rPr lang="zh-CN" altLang="en-US" sz="1300" b="0" dirty="0" smtClean="0">
                <a:solidFill>
                  <a:schemeClr val="tx1"/>
                </a:solidFill>
                <a:latin typeface="+mn-lt"/>
                <a:ea typeface="宋体" pitchFamily="2" charset="-122"/>
              </a:rPr>
              <a:t>人的公司，思路是区别对待：</a:t>
            </a:r>
            <a:r>
              <a:rPr lang="en-US" altLang="zh-CN" sz="1300" b="0" dirty="0" smtClean="0">
                <a:solidFill>
                  <a:schemeClr val="tx1"/>
                </a:solidFill>
                <a:latin typeface="+mn-lt"/>
                <a:ea typeface="宋体" pitchFamily="2" charset="-122"/>
              </a:rPr>
              <a:t>06</a:t>
            </a:r>
            <a:r>
              <a:rPr lang="zh-CN" altLang="en-US" sz="1300" b="0" dirty="0" smtClean="0">
                <a:solidFill>
                  <a:schemeClr val="tx1"/>
                </a:solidFill>
                <a:latin typeface="+mn-lt"/>
                <a:ea typeface="宋体" pitchFamily="2" charset="-122"/>
              </a:rPr>
              <a:t>年后形成的必须清理，</a:t>
            </a:r>
            <a:r>
              <a:rPr lang="en-US" altLang="zh-CN" sz="1300" b="0" dirty="0" smtClean="0">
                <a:solidFill>
                  <a:schemeClr val="tx1"/>
                </a:solidFill>
                <a:latin typeface="+mn-lt"/>
                <a:ea typeface="宋体" pitchFamily="2" charset="-122"/>
              </a:rPr>
              <a:t>06</a:t>
            </a:r>
            <a:r>
              <a:rPr lang="zh-CN" altLang="en-US" sz="1300" b="0" dirty="0" smtClean="0">
                <a:solidFill>
                  <a:schemeClr val="tx1"/>
                </a:solidFill>
                <a:latin typeface="+mn-lt"/>
                <a:ea typeface="宋体" pitchFamily="2" charset="-122"/>
              </a:rPr>
              <a:t>年前符合法规要求的不鼓励为了上市而清理，证监会目前正在研究解决方案，</a:t>
            </a:r>
            <a:r>
              <a:rPr lang="zh-CN" altLang="en-US" sz="1300" b="0" dirty="0" smtClean="0">
                <a:solidFill>
                  <a:schemeClr val="tx1"/>
                </a:solidFill>
                <a:ea typeface="宋体" pitchFamily="2" charset="-122"/>
              </a:rPr>
              <a:t>若清理，中介机构应对清理过程、清理的真实性和合法性、是否属自愿、有无纠纷或争议等问题出具意见，并且不要清理后马上申报，要求运行一段时间，合理把握申报时间。</a:t>
            </a:r>
            <a:endParaRPr lang="zh-CN" altLang="en-US" sz="13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委托和信托等方式持股：原则上不允许，直接量化到实际持有人，量化后不能超过</a:t>
            </a:r>
            <a:r>
              <a:rPr lang="en-US" altLang="zh-CN" sz="1300" b="0" dirty="0" smtClean="0">
                <a:solidFill>
                  <a:schemeClr val="tx1"/>
                </a:solidFill>
                <a:latin typeface="+mn-lt"/>
                <a:ea typeface="宋体" pitchFamily="2" charset="-122"/>
              </a:rPr>
              <a:t>200</a:t>
            </a:r>
            <a:r>
              <a:rPr lang="zh-CN" altLang="en-US" sz="1300" b="0" dirty="0" smtClean="0">
                <a:solidFill>
                  <a:schemeClr val="tx1"/>
                </a:solidFill>
                <a:latin typeface="+mn-lt"/>
                <a:ea typeface="宋体" pitchFamily="2" charset="-122"/>
              </a:rPr>
              <a:t>人。</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合伙企业（</a:t>
            </a:r>
            <a:r>
              <a:rPr lang="en-US" altLang="zh-CN" sz="1300" b="0" dirty="0" smtClean="0">
                <a:solidFill>
                  <a:schemeClr val="tx1"/>
                </a:solidFill>
                <a:latin typeface="+mn-lt"/>
                <a:ea typeface="宋体" pitchFamily="2" charset="-122"/>
              </a:rPr>
              <a:t>PE</a:t>
            </a:r>
            <a:r>
              <a:rPr lang="zh-CN" altLang="en-US" sz="1300" b="0" dirty="0" smtClean="0">
                <a:solidFill>
                  <a:schemeClr val="tx1"/>
                </a:solidFill>
                <a:latin typeface="+mn-lt"/>
                <a:ea typeface="宋体" pitchFamily="2" charset="-122"/>
              </a:rPr>
              <a:t>公司）可以做股东，原则上算</a:t>
            </a:r>
            <a:r>
              <a:rPr lang="en-US" altLang="zh-CN" sz="1300" b="0" dirty="0" smtClean="0">
                <a:solidFill>
                  <a:schemeClr val="tx1"/>
                </a:solidFill>
                <a:latin typeface="+mn-lt"/>
                <a:ea typeface="宋体" pitchFamily="2" charset="-122"/>
              </a:rPr>
              <a:t>1</a:t>
            </a:r>
            <a:r>
              <a:rPr lang="zh-CN" altLang="en-US" sz="1300" b="0" dirty="0" smtClean="0">
                <a:solidFill>
                  <a:schemeClr val="tx1"/>
                </a:solidFill>
                <a:latin typeface="+mn-lt"/>
                <a:ea typeface="宋体" pitchFamily="2" charset="-122"/>
              </a:rPr>
              <a:t>人，但明显为了规避</a:t>
            </a:r>
            <a:r>
              <a:rPr lang="en-US" altLang="zh-CN" sz="1300" b="0" dirty="0" smtClean="0">
                <a:solidFill>
                  <a:schemeClr val="tx1"/>
                </a:solidFill>
                <a:latin typeface="+mn-lt"/>
                <a:ea typeface="宋体" pitchFamily="2" charset="-122"/>
              </a:rPr>
              <a:t>200</a:t>
            </a:r>
            <a:r>
              <a:rPr lang="zh-CN" altLang="en-US" sz="1300" b="0" dirty="0" smtClean="0">
                <a:solidFill>
                  <a:schemeClr val="tx1"/>
                </a:solidFill>
                <a:latin typeface="+mn-lt"/>
                <a:ea typeface="宋体" pitchFamily="2" charset="-122"/>
              </a:rPr>
              <a:t>人要求的除外</a:t>
            </a:r>
            <a:r>
              <a:rPr lang="en-US" altLang="zh-CN" sz="1300" b="0" dirty="0" smtClean="0">
                <a:solidFill>
                  <a:schemeClr val="tx1"/>
                </a:solidFill>
                <a:latin typeface="+mn-lt"/>
                <a:ea typeface="宋体" pitchFamily="2" charset="-122"/>
              </a:rPr>
              <a:t>——</a:t>
            </a:r>
            <a:r>
              <a:rPr lang="zh-CN" altLang="en-US" sz="1300" b="0" dirty="0" smtClean="0">
                <a:solidFill>
                  <a:schemeClr val="tx1"/>
                </a:solidFill>
                <a:latin typeface="+mn-lt"/>
                <a:ea typeface="宋体" pitchFamily="2" charset="-122"/>
              </a:rPr>
              <a:t>根据</a:t>
            </a:r>
            <a:r>
              <a:rPr lang="en-US" altLang="zh-CN" sz="1300" b="0" dirty="0" smtClean="0">
                <a:solidFill>
                  <a:schemeClr val="tx1"/>
                </a:solidFill>
                <a:latin typeface="+mn-lt"/>
                <a:ea typeface="宋体" pitchFamily="2" charset="-122"/>
              </a:rPr>
              <a:t>《</a:t>
            </a:r>
            <a:r>
              <a:rPr lang="zh-CN" altLang="en-US" sz="1300" b="0" dirty="0" smtClean="0">
                <a:solidFill>
                  <a:schemeClr val="tx1"/>
                </a:solidFill>
                <a:latin typeface="+mn-lt"/>
                <a:ea typeface="宋体" pitchFamily="2" charset="-122"/>
              </a:rPr>
              <a:t>合伙企业法</a:t>
            </a:r>
            <a:r>
              <a:rPr lang="en-US" altLang="zh-CN" sz="1300" b="0" dirty="0" smtClean="0">
                <a:solidFill>
                  <a:schemeClr val="tx1"/>
                </a:solidFill>
                <a:latin typeface="+mn-lt"/>
                <a:ea typeface="宋体" pitchFamily="2" charset="-122"/>
              </a:rPr>
              <a:t>》</a:t>
            </a:r>
            <a:r>
              <a:rPr lang="zh-CN" altLang="en-US" sz="1300" b="0" dirty="0" smtClean="0">
                <a:solidFill>
                  <a:schemeClr val="tx1"/>
                </a:solidFill>
                <a:latin typeface="+mn-lt"/>
                <a:ea typeface="宋体" pitchFamily="2" charset="-122"/>
              </a:rPr>
              <a:t>、</a:t>
            </a:r>
            <a:r>
              <a:rPr lang="en-US" altLang="zh-CN" sz="1300" b="0" dirty="0" smtClean="0">
                <a:solidFill>
                  <a:schemeClr val="tx1"/>
                </a:solidFill>
                <a:latin typeface="+mn-lt"/>
                <a:ea typeface="宋体" pitchFamily="2" charset="-122"/>
              </a:rPr>
              <a:t>《</a:t>
            </a:r>
            <a:r>
              <a:rPr lang="zh-CN" altLang="en-US" sz="1300" b="0" dirty="0" smtClean="0">
                <a:solidFill>
                  <a:schemeClr val="tx1"/>
                </a:solidFill>
                <a:latin typeface="+mn-lt"/>
                <a:ea typeface="宋体" pitchFamily="2" charset="-122"/>
              </a:rPr>
              <a:t>合伙企业章程</a:t>
            </a:r>
            <a:r>
              <a:rPr lang="en-US" altLang="zh-CN" sz="1300" b="0" dirty="0" smtClean="0">
                <a:solidFill>
                  <a:schemeClr val="tx1"/>
                </a:solidFill>
                <a:latin typeface="+mn-lt"/>
                <a:ea typeface="宋体" pitchFamily="2" charset="-122"/>
              </a:rPr>
              <a:t>》</a:t>
            </a:r>
            <a:r>
              <a:rPr lang="zh-CN" altLang="en-US" sz="1300" b="0" dirty="0" smtClean="0">
                <a:solidFill>
                  <a:schemeClr val="tx1"/>
                </a:solidFill>
                <a:latin typeface="+mn-lt"/>
                <a:ea typeface="宋体" pitchFamily="2" charset="-122"/>
              </a:rPr>
              <a:t>以及合伙企业运作实质判断。</a:t>
            </a:r>
            <a:endParaRPr lang="en-US" altLang="zh-CN" sz="1300" b="0" dirty="0" smtClean="0">
              <a:solidFill>
                <a:schemeClr val="tx1"/>
              </a:solidFill>
              <a:latin typeface="+mn-lt"/>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一、</a:t>
            </a:r>
            <a:r>
              <a:rPr kumimoji="1" lang="zh-CN" altLang="en-US" dirty="0">
                <a:solidFill>
                  <a:schemeClr val="bg1"/>
                </a:solidFill>
                <a:latin typeface="Times New Roman" pitchFamily="18" charset="0"/>
              </a:rPr>
              <a:t>股本演变及历史沿革</a:t>
            </a: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643866" cy="4572032"/>
          </a:xfrm>
          <a:prstGeom prst="rect">
            <a:avLst/>
          </a:prstGeom>
          <a:noFill/>
          <a:ln>
            <a:miter lim="800000"/>
            <a:headEnd/>
            <a:tailEnd/>
          </a:ln>
        </p:spPr>
        <p:txBody>
          <a:bodyPr/>
          <a:lstStyle/>
          <a:p>
            <a:pPr marL="381000" lvl="0" indent="-381000" eaLnBrk="0" hangingPunct="0">
              <a:lnSpc>
                <a:spcPct val="120000"/>
              </a:lnSpc>
              <a:spcBef>
                <a:spcPct val="20000"/>
              </a:spcBef>
              <a:buClr>
                <a:schemeClr val="accent2"/>
              </a:buClr>
              <a:buSzPct val="80000"/>
              <a:buFont typeface="Wingdings" pitchFamily="2" charset="2"/>
              <a:buChar char="n"/>
            </a:pPr>
            <a:r>
              <a:rPr kumimoji="0" lang="zh-CN" altLang="en-US" sz="1400" b="0" i="0" u="none" strike="noStrike" kern="1200" cap="none" spc="0" normalizeH="0" baseline="0" noProof="0" dirty="0" smtClean="0">
                <a:ln>
                  <a:noFill/>
                </a:ln>
                <a:solidFill>
                  <a:schemeClr val="tx1"/>
                </a:solidFill>
                <a:effectLst/>
                <a:uLnTx/>
                <a:uFillTx/>
                <a:latin typeface="+mn-lt"/>
                <a:ea typeface="宋体" pitchFamily="2" charset="-122"/>
                <a:cs typeface="+mn-cs"/>
              </a:rPr>
              <a:t>上市前多次增资或股权转让问题</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有关增资的真实性、合法性：是否履行内部决策和外部审批程序，是否订立合同，合同是否为双方真实意思的表示，是否存在纠纷或潜在纠纷，是否存在委托或者信托持股，股权转让或增资的合理性，新股东与发行人及其老股东、本次发行相关中介机构及其签字人员的关系，新股东的实际控制人，资金来源等。</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涉及国有股权的，是否符合国有股权管理相关规定（备案、评估、确认）。</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涉及工会或者职工持股会转让股份的，关注是否有工会会员或者职工持股会会员逐一确认的书面文件（严格把关，因为关系个人利益，避免纠纷）。</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定价方式及价格合理性，涉及国有股权相关问题存在瑕疵的，应对取得省级国有资产管理部门的确认文件。</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中介机构应对上述问题进行核查并发表意见：核查过程、核查方式、核查结论及其依据。</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股份锁定：一年或三年，董事、监事和高管直接或者间接持有股份的锁定应按照</a:t>
            </a:r>
            <a:r>
              <a:rPr lang="en-US" altLang="zh-CN" sz="1300" b="0" dirty="0" smtClean="0">
                <a:solidFill>
                  <a:schemeClr val="tx1"/>
                </a:solidFill>
                <a:latin typeface="+mn-lt"/>
                <a:ea typeface="宋体" pitchFamily="2" charset="-122"/>
              </a:rPr>
              <a:t>《</a:t>
            </a:r>
            <a:r>
              <a:rPr lang="zh-CN" altLang="en-US" sz="1300" b="0" dirty="0" smtClean="0">
                <a:solidFill>
                  <a:schemeClr val="tx1"/>
                </a:solidFill>
                <a:latin typeface="+mn-lt"/>
                <a:ea typeface="宋体" pitchFamily="2" charset="-122"/>
              </a:rPr>
              <a:t>公司法</a:t>
            </a:r>
            <a:r>
              <a:rPr lang="en-US" altLang="zh-CN" sz="1300" b="0" dirty="0" smtClean="0">
                <a:solidFill>
                  <a:schemeClr val="tx1"/>
                </a:solidFill>
                <a:latin typeface="+mn-lt"/>
                <a:ea typeface="宋体" pitchFamily="2" charset="-122"/>
              </a:rPr>
              <a:t>》</a:t>
            </a:r>
            <a:r>
              <a:rPr lang="zh-CN" altLang="en-US" sz="1300" b="0" dirty="0" smtClean="0">
                <a:solidFill>
                  <a:schemeClr val="tx1"/>
                </a:solidFill>
                <a:latin typeface="+mn-lt"/>
                <a:ea typeface="宋体" pitchFamily="2" charset="-122"/>
              </a:rPr>
              <a:t>第</a:t>
            </a:r>
            <a:r>
              <a:rPr lang="en-US" altLang="zh-CN" sz="1300" b="0" dirty="0" smtClean="0">
                <a:solidFill>
                  <a:schemeClr val="tx1"/>
                </a:solidFill>
                <a:latin typeface="+mn-lt"/>
                <a:ea typeface="宋体" pitchFamily="2" charset="-122"/>
              </a:rPr>
              <a:t>142</a:t>
            </a:r>
            <a:r>
              <a:rPr lang="zh-CN" altLang="en-US" sz="1300" b="0" dirty="0" smtClean="0">
                <a:solidFill>
                  <a:schemeClr val="tx1"/>
                </a:solidFill>
                <a:latin typeface="+mn-lt"/>
                <a:ea typeface="宋体" pitchFamily="2" charset="-122"/>
              </a:rPr>
              <a:t>条的要求进行。</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审核中对公司增资股权与股权转让相关问题进行综合分析和判断，必要时可在初审报告中提请委员关注。</a:t>
            </a:r>
            <a:endParaRPr lang="en-US" altLang="zh-CN" sz="13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突击入股：身份、价格、资金来源、合法合规、关联关系、亲属关系、其他利益关系。</a:t>
            </a: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latin typeface="+mn-lt"/>
              <a:ea typeface="宋体" pitchFamily="2" charset="-122"/>
            </a:endParaRPr>
          </a:p>
          <a:p>
            <a:pPr marL="800100" marR="0" lvl="1" indent="-342900" algn="l" defTabSz="914400" rtl="0" eaLnBrk="0" fontAlgn="base" latinLnBrk="0" hangingPunct="0">
              <a:lnSpc>
                <a:spcPct val="120000"/>
              </a:lnSpc>
              <a:spcBef>
                <a:spcPct val="20000"/>
              </a:spcBef>
              <a:spcAft>
                <a:spcPct val="0"/>
              </a:spcAft>
              <a:buClr>
                <a:schemeClr val="accent2"/>
              </a:buClr>
              <a:buSzPct val="80000"/>
              <a:buFont typeface="Wingdings" pitchFamily="2" charset="2"/>
              <a:buChar char="l"/>
              <a:tabLst/>
              <a:defRPr/>
            </a:pPr>
            <a:endParaRPr kumimoji="0" lang="zh-CN" altLang="en-US" sz="1200" b="0" i="0" u="none" strike="noStrike" kern="1200" cap="none" spc="0" normalizeH="0" baseline="0" noProof="0" dirty="0">
              <a:ln>
                <a:noFill/>
              </a:ln>
              <a:solidFill>
                <a:schemeClr val="tx1"/>
              </a:solidFill>
              <a:effectLst/>
              <a:uLnTx/>
              <a:uFillTx/>
              <a:latin typeface="+mn-lt"/>
              <a:ea typeface="宋体"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一、</a:t>
            </a:r>
            <a:r>
              <a:rPr kumimoji="1" lang="zh-CN" altLang="en-US" dirty="0">
                <a:solidFill>
                  <a:schemeClr val="bg1"/>
                </a:solidFill>
                <a:latin typeface="Times New Roman" pitchFamily="18" charset="0"/>
              </a:rPr>
              <a:t>股本演变及历史沿革</a:t>
            </a: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7643866" cy="4572032"/>
          </a:xfrm>
          <a:prstGeom prst="rect">
            <a:avLst/>
          </a:prstGeom>
          <a:noFill/>
          <a:ln>
            <a:miter lim="800000"/>
            <a:headEnd/>
            <a:tailEnd/>
          </a:ln>
        </p:spPr>
        <p:txBody>
          <a:bodyPr/>
          <a:lstStyle/>
          <a:p>
            <a:pPr marL="381000" lvl="0" indent="-381000" eaLnBrk="0" hangingPunct="0">
              <a:lnSpc>
                <a:spcPct val="120000"/>
              </a:lnSpc>
              <a:spcBef>
                <a:spcPct val="20000"/>
              </a:spcBef>
              <a:buClr>
                <a:schemeClr val="accent2"/>
              </a:buClr>
              <a:buSzPct val="80000"/>
              <a:buFont typeface="Wingdings" pitchFamily="2" charset="2"/>
              <a:buChar char="n"/>
            </a:pPr>
            <a:r>
              <a:rPr kumimoji="0" lang="zh-CN" altLang="en-US" sz="1400" b="0" i="0" u="none" strike="noStrike" kern="1200" cap="none" spc="0" normalizeH="0" baseline="0" noProof="0" dirty="0" smtClean="0">
                <a:ln>
                  <a:noFill/>
                </a:ln>
                <a:solidFill>
                  <a:schemeClr val="tx1"/>
                </a:solidFill>
                <a:effectLst/>
                <a:uLnTx/>
                <a:uFillTx/>
                <a:latin typeface="+mn-lt"/>
                <a:ea typeface="宋体" pitchFamily="2" charset="-122"/>
                <a:cs typeface="+mn-cs"/>
              </a:rPr>
              <a:t>合伙企业作为股东的问题</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合伙企业作为股东时股东人数计算问题（一般作一个股东计算，但若以此规避人数问题则不行）。</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合伙企业的实际控制人认定：全体普通合伙人，合伙协议另有约定的从其约定。</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合伙企业信息披露原则：比照招股说明书中有关法人股东的披露要求进行处理，根据合伙企业的身份（发起人和非发起人）和持股比例高低（控股股东、主要股东）来决定披露信息的详略。</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保荐机构和发行人律师应对合伙企业披露的信息以及合伙企业的历史沿革和最近</a:t>
            </a:r>
            <a:r>
              <a:rPr lang="en-US" altLang="zh-CN" sz="1300" b="0" dirty="0" smtClean="0">
                <a:solidFill>
                  <a:schemeClr val="tx1"/>
                </a:solidFill>
                <a:latin typeface="+mn-lt"/>
                <a:ea typeface="宋体" pitchFamily="2" charset="-122"/>
              </a:rPr>
              <a:t>3</a:t>
            </a:r>
            <a:r>
              <a:rPr lang="zh-CN" altLang="en-US" sz="1300" b="0" dirty="0" smtClean="0">
                <a:solidFill>
                  <a:schemeClr val="tx1"/>
                </a:solidFill>
                <a:latin typeface="+mn-lt"/>
                <a:ea typeface="宋体" pitchFamily="2" charset="-122"/>
              </a:rPr>
              <a:t>年的主要情况进行核查。</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合伙企业入股发行人的相关交易存在疑问的，不论持股的多少和身份的不同，均应进行详细、全面核查。</a:t>
            </a:r>
            <a:endParaRPr lang="en-US" altLang="zh-CN" sz="13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关于合伙企业中股权安排的代持问题，最近最高法院司法解释：合法代持是能得到法院的认可的，体现谁投资谁获益的理念，但保荐机构在尽调中要注意对合伙企业股东、资金来源、是否存在代持等事项进行详细尽职调查。</a:t>
            </a:r>
            <a:endParaRPr lang="en-US" altLang="zh-CN" sz="13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latin typeface="+mn-lt"/>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一、</a:t>
            </a:r>
            <a:r>
              <a:rPr kumimoji="1" lang="zh-CN" altLang="en-US" dirty="0">
                <a:solidFill>
                  <a:schemeClr val="bg1"/>
                </a:solidFill>
                <a:latin typeface="Times New Roman" pitchFamily="18" charset="0"/>
              </a:rPr>
              <a:t>股本演变及历史沿革</a:t>
            </a: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571472" y="1357298"/>
            <a:ext cx="8072494" cy="4572032"/>
          </a:xfrm>
          <a:prstGeom prst="rect">
            <a:avLst/>
          </a:prstGeom>
          <a:noFill/>
          <a:ln>
            <a:miter lim="800000"/>
            <a:headEnd/>
            <a:tailEnd/>
          </a:ln>
        </p:spPr>
        <p:txBody>
          <a:bodyPr/>
          <a:lstStyle/>
          <a:p>
            <a:pPr marL="381000" lvl="0" indent="-381000" eaLnBrk="0" hangingPunct="0">
              <a:lnSpc>
                <a:spcPct val="120000"/>
              </a:lnSpc>
              <a:spcBef>
                <a:spcPct val="20000"/>
              </a:spcBef>
              <a:buClr>
                <a:schemeClr val="accent2"/>
              </a:buClr>
              <a:buSzPct val="80000"/>
              <a:buFont typeface="Wingdings" pitchFamily="2" charset="2"/>
              <a:buChar char="n"/>
            </a:pPr>
            <a:r>
              <a:rPr kumimoji="0" lang="zh-CN" altLang="en-US" sz="1400" b="0" i="0" u="none" strike="noStrike" kern="1200" cap="none" spc="0" normalizeH="0" baseline="0" noProof="0" dirty="0" smtClean="0">
                <a:ln>
                  <a:noFill/>
                </a:ln>
                <a:solidFill>
                  <a:schemeClr val="tx1"/>
                </a:solidFill>
                <a:effectLst/>
                <a:uLnTx/>
                <a:uFillTx/>
                <a:latin typeface="+mn-lt"/>
                <a:ea typeface="宋体" pitchFamily="2" charset="-122"/>
                <a:cs typeface="+mn-cs"/>
              </a:rPr>
              <a:t>国有企业职工持股和投资规范问题</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符合国资委要求即可。有时不是简单入股问题，有不少身份特殊的高管可能涉及违法违纪问题，需要给予关注并加以调查。</a:t>
            </a:r>
            <a:endParaRPr lang="en-US" altLang="zh-CN" sz="13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latin typeface="+mn-lt"/>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latin typeface="+mn-lt"/>
                <a:ea typeface="宋体" pitchFamily="2" charset="-122"/>
              </a:rPr>
              <a:t>控股股东和实际控制人认定时的代持问题</a:t>
            </a:r>
            <a:endParaRPr lang="zh-CN" altLang="en-US" sz="12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“代持”是现实中的普遍现象，基本原则是：认定控股股东、实际控制人不能简单以“代持协议”为依据，要求客观依据，因为三年实际控制人无变化是一个基本发行条件，否则，形同虚设。</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所谓客观依据：</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latin typeface="+mn-lt"/>
                <a:ea typeface="宋体" pitchFamily="2" charset="-122"/>
              </a:rPr>
              <a:t>          （</a:t>
            </a:r>
            <a:r>
              <a:rPr lang="en-US" altLang="zh-CN" sz="1300" b="0" dirty="0" smtClean="0">
                <a:solidFill>
                  <a:schemeClr val="tx1"/>
                </a:solidFill>
                <a:latin typeface="+mn-lt"/>
                <a:ea typeface="宋体" pitchFamily="2" charset="-122"/>
              </a:rPr>
              <a:t>1</a:t>
            </a:r>
            <a:r>
              <a:rPr lang="zh-CN" altLang="en-US" sz="1300" b="0" dirty="0" smtClean="0">
                <a:solidFill>
                  <a:schemeClr val="tx1"/>
                </a:solidFill>
                <a:latin typeface="+mn-lt"/>
                <a:ea typeface="宋体" pitchFamily="2" charset="-122"/>
              </a:rPr>
              <a:t>）国企改制批准文件（也要结合其他因素看）</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latin typeface="+mn-lt"/>
                <a:ea typeface="宋体" pitchFamily="2" charset="-122"/>
              </a:rPr>
              <a:t>          （</a:t>
            </a:r>
            <a:r>
              <a:rPr lang="en-US" altLang="zh-CN" sz="1300" b="0" dirty="0" smtClean="0">
                <a:solidFill>
                  <a:schemeClr val="tx1"/>
                </a:solidFill>
                <a:latin typeface="+mn-lt"/>
                <a:ea typeface="宋体" pitchFamily="2" charset="-122"/>
              </a:rPr>
              <a:t>2</a:t>
            </a:r>
            <a:r>
              <a:rPr lang="zh-CN" altLang="en-US" sz="1300" b="0" dirty="0" smtClean="0">
                <a:solidFill>
                  <a:schemeClr val="tx1"/>
                </a:solidFill>
                <a:latin typeface="+mn-lt"/>
                <a:ea typeface="宋体" pitchFamily="2" charset="-122"/>
              </a:rPr>
              <a:t>）代持协议，不能违反法律规定，代持应是合法的</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latin typeface="+mn-lt"/>
                <a:ea typeface="宋体" pitchFamily="2" charset="-122"/>
              </a:rPr>
              <a:t>          （</a:t>
            </a:r>
            <a:r>
              <a:rPr lang="en-US" altLang="zh-CN" sz="1300" b="0" dirty="0" smtClean="0">
                <a:solidFill>
                  <a:schemeClr val="tx1"/>
                </a:solidFill>
                <a:latin typeface="+mn-lt"/>
                <a:ea typeface="宋体" pitchFamily="2" charset="-122"/>
              </a:rPr>
              <a:t>3</a:t>
            </a:r>
            <a:r>
              <a:rPr lang="zh-CN" altLang="en-US" sz="1300" b="0" dirty="0" smtClean="0">
                <a:solidFill>
                  <a:schemeClr val="tx1"/>
                </a:solidFill>
                <a:latin typeface="+mn-lt"/>
                <a:ea typeface="宋体" pitchFamily="2" charset="-122"/>
              </a:rPr>
              <a:t>）代持股东在工商局已登记备案，或在章程中有规定（要注意非倒签）</a:t>
            </a:r>
            <a:endParaRPr lang="en-US" altLang="zh-CN" sz="13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pPr>
            <a:endParaRPr lang="zh-CN" altLang="en-US" sz="1200" b="0" dirty="0" smtClean="0">
              <a:solidFill>
                <a:schemeClr val="tx1"/>
              </a:solidFill>
              <a:latin typeface="+mn-lt"/>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latin typeface="+mn-lt"/>
                <a:ea typeface="宋体" pitchFamily="2" charset="-122"/>
              </a:rPr>
              <a:t>红筹架构、返程投资问题</a:t>
            </a:r>
            <a:endParaRPr lang="en-US" altLang="zh-CN" sz="14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强调掌握</a:t>
            </a:r>
            <a:r>
              <a:rPr lang="en-US" altLang="zh-CN" sz="1300" b="0" dirty="0" smtClean="0">
                <a:solidFill>
                  <a:schemeClr val="tx1"/>
                </a:solidFill>
                <a:latin typeface="+mn-lt"/>
                <a:ea typeface="宋体" pitchFamily="2" charset="-122"/>
              </a:rPr>
              <a:t>3</a:t>
            </a:r>
            <a:r>
              <a:rPr lang="zh-CN" altLang="en-US" sz="1300" b="0" dirty="0" smtClean="0">
                <a:solidFill>
                  <a:schemeClr val="tx1"/>
                </a:solidFill>
                <a:latin typeface="+mn-lt"/>
                <a:ea typeface="宋体" pitchFamily="2" charset="-122"/>
              </a:rPr>
              <a:t>点原则（</a:t>
            </a:r>
            <a:r>
              <a:rPr lang="en-US" altLang="zh-CN" sz="1300" b="0" dirty="0" smtClean="0">
                <a:solidFill>
                  <a:schemeClr val="tx1"/>
                </a:solidFill>
                <a:latin typeface="+mn-lt"/>
                <a:ea typeface="宋体" pitchFamily="2" charset="-122"/>
              </a:rPr>
              <a:t>1</a:t>
            </a:r>
            <a:r>
              <a:rPr lang="zh-CN" altLang="en-US" sz="1300" b="0" dirty="0" smtClean="0">
                <a:solidFill>
                  <a:schemeClr val="tx1"/>
                </a:solidFill>
                <a:latin typeface="+mn-lt"/>
                <a:ea typeface="宋体" pitchFamily="2" charset="-122"/>
              </a:rPr>
              <a:t>）股权形式规范（</a:t>
            </a:r>
            <a:r>
              <a:rPr lang="en-US" altLang="zh-CN" sz="1300" b="0" dirty="0" smtClean="0">
                <a:solidFill>
                  <a:schemeClr val="tx1"/>
                </a:solidFill>
                <a:latin typeface="+mn-lt"/>
                <a:ea typeface="宋体" pitchFamily="2" charset="-122"/>
              </a:rPr>
              <a:t>2</a:t>
            </a:r>
            <a:r>
              <a:rPr lang="zh-CN" altLang="en-US" sz="1300" b="0" dirty="0" smtClean="0">
                <a:solidFill>
                  <a:schemeClr val="tx1"/>
                </a:solidFill>
                <a:latin typeface="+mn-lt"/>
                <a:ea typeface="宋体" pitchFamily="2" charset="-122"/>
              </a:rPr>
              <a:t>）架构清晰（</a:t>
            </a:r>
            <a:r>
              <a:rPr lang="en-US" altLang="zh-CN" sz="1300" b="0" dirty="0" smtClean="0">
                <a:solidFill>
                  <a:schemeClr val="tx1"/>
                </a:solidFill>
                <a:latin typeface="+mn-lt"/>
                <a:ea typeface="宋体" pitchFamily="2" charset="-122"/>
              </a:rPr>
              <a:t>3</a:t>
            </a:r>
            <a:r>
              <a:rPr lang="zh-CN" altLang="en-US" sz="1300" b="0" dirty="0" smtClean="0">
                <a:solidFill>
                  <a:schemeClr val="tx1"/>
                </a:solidFill>
                <a:latin typeface="+mn-lt"/>
                <a:ea typeface="宋体" pitchFamily="2" charset="-122"/>
              </a:rPr>
              <a:t>）股权结构透明、层次少。否则，应清理； </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外商投资企业去掉红筹架构后影响税收等优惠享受的，可保留外资身份，原则上不要因上市增加企业负担，控股权回来即可，外方</a:t>
            </a:r>
            <a:r>
              <a:rPr lang="en-US" altLang="zh-CN" sz="1300" b="0" dirty="0" smtClean="0">
                <a:solidFill>
                  <a:schemeClr val="tx1"/>
                </a:solidFill>
                <a:latin typeface="+mn-lt"/>
                <a:ea typeface="宋体" pitchFamily="2" charset="-122"/>
              </a:rPr>
              <a:t>25%</a:t>
            </a:r>
            <a:r>
              <a:rPr lang="zh-CN" altLang="en-US" sz="1300" b="0" dirty="0" smtClean="0">
                <a:solidFill>
                  <a:schemeClr val="tx1"/>
                </a:solidFill>
                <a:latin typeface="+mn-lt"/>
                <a:ea typeface="宋体" pitchFamily="2" charset="-122"/>
              </a:rPr>
              <a:t>股权可继续保留，但前提是层次要相对简单，不影响透明度</a:t>
            </a:r>
            <a:r>
              <a:rPr lang="en-US" altLang="zh-CN" sz="1300" b="0" dirty="0" smtClean="0">
                <a:solidFill>
                  <a:schemeClr val="tx1"/>
                </a:solidFill>
                <a:latin typeface="+mn-lt"/>
                <a:ea typeface="宋体" pitchFamily="2" charset="-122"/>
              </a:rPr>
              <a:t>——</a:t>
            </a:r>
            <a:r>
              <a:rPr lang="zh-CN" altLang="en-US" sz="1300" b="0" dirty="0" smtClean="0">
                <a:solidFill>
                  <a:schemeClr val="tx1"/>
                </a:solidFill>
                <a:latin typeface="+mn-lt"/>
                <a:ea typeface="宋体" pitchFamily="2" charset="-122"/>
              </a:rPr>
              <a:t>创业板也适用。</a:t>
            </a: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latin typeface="+mn-lt"/>
              <a:ea typeface="宋体" pitchFamily="2" charset="-122"/>
            </a:endParaRPr>
          </a:p>
          <a:p>
            <a:pPr marL="1257300" lvl="2" indent="-342900" eaLnBrk="0" hangingPunct="0">
              <a:lnSpc>
                <a:spcPct val="120000"/>
              </a:lnSpc>
              <a:spcBef>
                <a:spcPct val="20000"/>
              </a:spcBef>
              <a:buClr>
                <a:schemeClr val="accent2"/>
              </a:buClr>
              <a:buSzPct val="80000"/>
              <a:buFont typeface="Wingdings" pitchFamily="2" charset="2"/>
              <a:buChar char="l"/>
              <a:defRPr/>
            </a:pPr>
            <a:endParaRPr kumimoji="0" lang="zh-CN" altLang="en-US" sz="1200" b="0" i="0" u="none" strike="noStrike" kern="1200" cap="none" spc="0" normalizeH="0" baseline="0" noProof="0" dirty="0">
              <a:ln>
                <a:noFill/>
              </a:ln>
              <a:solidFill>
                <a:schemeClr val="tx1"/>
              </a:solidFill>
              <a:effectLst/>
              <a:uLnTx/>
              <a:uFillTx/>
              <a:latin typeface="+mn-lt"/>
              <a:ea typeface="宋体"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857232"/>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一、</a:t>
            </a:r>
            <a:r>
              <a:rPr kumimoji="1" lang="zh-CN" altLang="en-US" dirty="0">
                <a:solidFill>
                  <a:schemeClr val="bg1"/>
                </a:solidFill>
                <a:latin typeface="Times New Roman" pitchFamily="18" charset="0"/>
              </a:rPr>
              <a:t>股本演变及历史沿革</a:t>
            </a: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571472" y="1285860"/>
            <a:ext cx="7929618" cy="5143536"/>
          </a:xfrm>
          <a:prstGeom prst="rect">
            <a:avLst/>
          </a:prstGeom>
          <a:noFill/>
          <a:ln>
            <a:miter lim="800000"/>
            <a:headEnd/>
            <a:tailEnd/>
          </a:ln>
        </p:spPr>
        <p:txBody>
          <a:bodyPr/>
          <a:lstStyle/>
          <a:p>
            <a:pPr marL="381000" lvl="0" indent="-381000" eaLnBrk="0" hangingPunct="0">
              <a:lnSpc>
                <a:spcPct val="120000"/>
              </a:lnSpc>
              <a:spcBef>
                <a:spcPct val="20000"/>
              </a:spcBef>
              <a:buClr>
                <a:schemeClr val="accent2"/>
              </a:buClr>
              <a:buSzPct val="80000"/>
              <a:buFont typeface="Wingdings" pitchFamily="2" charset="2"/>
              <a:buChar char="n"/>
            </a:pPr>
            <a:r>
              <a:rPr kumimoji="0" lang="zh-CN" altLang="en-US" sz="1400" b="0" i="0" u="none" strike="noStrike" kern="1200" cap="none" spc="0" normalizeH="0" baseline="0" noProof="0" dirty="0" smtClean="0">
                <a:ln>
                  <a:noFill/>
                </a:ln>
                <a:solidFill>
                  <a:schemeClr val="tx1"/>
                </a:solidFill>
                <a:effectLst/>
                <a:uLnTx/>
                <a:uFillTx/>
                <a:latin typeface="+mn-lt"/>
                <a:ea typeface="宋体" pitchFamily="2" charset="-122"/>
                <a:cs typeface="+mn-cs"/>
              </a:rPr>
              <a:t>上市前突击入股问题（创业板特别要求）</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把握原则：合法合理，经得起推敲，全面披露且要有一定深度，全面调查</a:t>
            </a:r>
            <a:endParaRPr lang="en-US" altLang="zh-CN" sz="13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申报前一年内新增股东</a:t>
            </a:r>
          </a:p>
          <a:p>
            <a:pPr marL="800100" lvl="1" indent="-342900" eaLnBrk="0" hangingPunct="0">
              <a:lnSpc>
                <a:spcPct val="120000"/>
              </a:lnSpc>
              <a:spcBef>
                <a:spcPct val="20000"/>
              </a:spcBef>
              <a:buClr>
                <a:schemeClr val="accent2"/>
              </a:buClr>
              <a:buSzPct val="80000"/>
            </a:pPr>
            <a:r>
              <a:rPr lang="en-US" altLang="zh-CN" sz="1300" b="0" dirty="0" smtClean="0">
                <a:solidFill>
                  <a:schemeClr val="tx1"/>
                </a:solidFill>
                <a:latin typeface="+mn-lt"/>
                <a:ea typeface="宋体" pitchFamily="2" charset="-122"/>
              </a:rPr>
              <a:t>           1</a:t>
            </a:r>
            <a:r>
              <a:rPr lang="zh-CN" altLang="en-US" sz="1300" b="0" dirty="0" smtClean="0">
                <a:solidFill>
                  <a:schemeClr val="tx1"/>
                </a:solidFill>
                <a:latin typeface="+mn-lt"/>
                <a:ea typeface="宋体" pitchFamily="2" charset="-122"/>
              </a:rPr>
              <a:t>、程序要求：董事会、股东会	</a:t>
            </a:r>
          </a:p>
          <a:p>
            <a:pPr marL="800100" lvl="1" indent="-342900" eaLnBrk="0" hangingPunct="0">
              <a:lnSpc>
                <a:spcPct val="120000"/>
              </a:lnSpc>
              <a:spcBef>
                <a:spcPct val="20000"/>
              </a:spcBef>
              <a:buClr>
                <a:schemeClr val="accent2"/>
              </a:buClr>
              <a:buSzPct val="80000"/>
            </a:pPr>
            <a:r>
              <a:rPr lang="en-US" altLang="zh-CN" sz="1300" b="0" dirty="0" smtClean="0">
                <a:solidFill>
                  <a:schemeClr val="tx1"/>
                </a:solidFill>
                <a:latin typeface="+mn-lt"/>
                <a:ea typeface="宋体" pitchFamily="2" charset="-122"/>
              </a:rPr>
              <a:t>           2</a:t>
            </a:r>
            <a:r>
              <a:rPr lang="zh-CN" altLang="en-US" sz="1300" b="0" dirty="0" smtClean="0">
                <a:solidFill>
                  <a:schemeClr val="tx1"/>
                </a:solidFill>
                <a:latin typeface="+mn-lt"/>
                <a:ea typeface="宋体" pitchFamily="2" charset="-122"/>
              </a:rPr>
              <a:t>、披露要求：</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latin typeface="+mn-lt"/>
                <a:ea typeface="宋体" pitchFamily="2" charset="-122"/>
              </a:rPr>
              <a:t>            （</a:t>
            </a:r>
            <a:r>
              <a:rPr lang="en-US" altLang="zh-CN" sz="1300" b="0" dirty="0" smtClean="0">
                <a:solidFill>
                  <a:schemeClr val="tx1"/>
                </a:solidFill>
                <a:latin typeface="+mn-lt"/>
                <a:ea typeface="宋体" pitchFamily="2" charset="-122"/>
              </a:rPr>
              <a:t>1 </a:t>
            </a:r>
            <a:r>
              <a:rPr lang="zh-CN" altLang="en-US" sz="1300" b="0" dirty="0" smtClean="0">
                <a:solidFill>
                  <a:schemeClr val="tx1"/>
                </a:solidFill>
                <a:latin typeface="+mn-lt"/>
                <a:ea typeface="宋体" pitchFamily="2" charset="-122"/>
              </a:rPr>
              <a:t>）持股时间、持股数量及变化情况、价格及定价依据</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latin typeface="+mn-lt"/>
                <a:ea typeface="宋体" pitchFamily="2" charset="-122"/>
              </a:rPr>
              <a:t>            （</a:t>
            </a:r>
            <a:r>
              <a:rPr lang="en-US" altLang="zh-CN" sz="1300" b="0" dirty="0" smtClean="0">
                <a:solidFill>
                  <a:schemeClr val="tx1"/>
                </a:solidFill>
                <a:latin typeface="+mn-lt"/>
                <a:ea typeface="宋体" pitchFamily="2" charset="-122"/>
              </a:rPr>
              <a:t>2 </a:t>
            </a:r>
            <a:r>
              <a:rPr lang="zh-CN" altLang="en-US" sz="1300" b="0" dirty="0" smtClean="0">
                <a:solidFill>
                  <a:schemeClr val="tx1"/>
                </a:solidFill>
                <a:latin typeface="+mn-lt"/>
                <a:ea typeface="宋体" pitchFamily="2" charset="-122"/>
              </a:rPr>
              <a:t>）自然人股东：最近五年的履历，如学生股东</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latin typeface="+mn-lt"/>
                <a:ea typeface="宋体" pitchFamily="2" charset="-122"/>
              </a:rPr>
              <a:t>            （</a:t>
            </a:r>
            <a:r>
              <a:rPr lang="en-US" altLang="zh-CN" sz="1300" b="0" dirty="0" smtClean="0">
                <a:solidFill>
                  <a:schemeClr val="tx1"/>
                </a:solidFill>
                <a:latin typeface="+mn-lt"/>
                <a:ea typeface="宋体" pitchFamily="2" charset="-122"/>
              </a:rPr>
              <a:t>3 </a:t>
            </a:r>
            <a:r>
              <a:rPr lang="zh-CN" altLang="en-US" sz="1300" b="0" dirty="0" smtClean="0">
                <a:solidFill>
                  <a:schemeClr val="tx1"/>
                </a:solidFill>
                <a:latin typeface="+mn-lt"/>
                <a:ea typeface="宋体" pitchFamily="2" charset="-122"/>
              </a:rPr>
              <a:t>）法人股东：法人股东最主要股东、实际控制人</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申报前</a:t>
            </a:r>
            <a:r>
              <a:rPr lang="en-US" altLang="zh-CN" sz="1300" b="0" dirty="0" smtClean="0">
                <a:solidFill>
                  <a:schemeClr val="tx1"/>
                </a:solidFill>
                <a:ea typeface="宋体" pitchFamily="2" charset="-122"/>
              </a:rPr>
              <a:t>6</a:t>
            </a:r>
            <a:r>
              <a:rPr lang="zh-CN" altLang="en-US" sz="1300" b="0" dirty="0" smtClean="0">
                <a:solidFill>
                  <a:schemeClr val="tx1"/>
                </a:solidFill>
                <a:ea typeface="宋体" pitchFamily="2" charset="-122"/>
              </a:rPr>
              <a:t>个月内新增股东，</a:t>
            </a:r>
            <a:r>
              <a:rPr lang="zh-CN" altLang="en-US" sz="1300" b="0" dirty="0" smtClean="0">
                <a:solidFill>
                  <a:schemeClr val="tx1"/>
                </a:solidFill>
                <a:latin typeface="+mn-lt"/>
                <a:ea typeface="宋体" pitchFamily="2" charset="-122"/>
              </a:rPr>
              <a:t>进一步的披露要求：</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latin typeface="+mn-lt"/>
                <a:ea typeface="宋体" pitchFamily="2" charset="-122"/>
              </a:rPr>
              <a:t>          </a:t>
            </a:r>
            <a:r>
              <a:rPr lang="en-US" altLang="zh-CN" sz="1300" b="0" dirty="0" smtClean="0">
                <a:solidFill>
                  <a:schemeClr val="tx1"/>
                </a:solidFill>
                <a:latin typeface="+mn-lt"/>
                <a:ea typeface="宋体" pitchFamily="2" charset="-122"/>
              </a:rPr>
              <a:t>1</a:t>
            </a:r>
            <a:r>
              <a:rPr lang="zh-CN" altLang="en-US" sz="1300" b="0" dirty="0" smtClean="0">
                <a:solidFill>
                  <a:schemeClr val="tx1"/>
                </a:solidFill>
                <a:latin typeface="+mn-lt"/>
                <a:ea typeface="宋体" pitchFamily="2" charset="-122"/>
              </a:rPr>
              <a:t>、增资或转让的基本情况：增资或转让原因、定价依据及资金来源、新增股东的背景</a:t>
            </a:r>
          </a:p>
          <a:p>
            <a:pPr marL="800100" lvl="1" indent="-342900" eaLnBrk="0" hangingPunct="0">
              <a:lnSpc>
                <a:spcPct val="120000"/>
              </a:lnSpc>
              <a:spcBef>
                <a:spcPct val="20000"/>
              </a:spcBef>
              <a:buClr>
                <a:schemeClr val="accent2"/>
              </a:buClr>
              <a:buSzPct val="80000"/>
            </a:pPr>
            <a:r>
              <a:rPr lang="en-US" altLang="zh-CN" sz="1300" b="0" dirty="0" smtClean="0">
                <a:solidFill>
                  <a:schemeClr val="tx1"/>
                </a:solidFill>
                <a:latin typeface="+mn-lt"/>
                <a:ea typeface="宋体" pitchFamily="2" charset="-122"/>
              </a:rPr>
              <a:t>          2</a:t>
            </a:r>
            <a:r>
              <a:rPr lang="zh-CN" altLang="en-US" sz="1300" b="0" dirty="0" smtClean="0">
                <a:solidFill>
                  <a:schemeClr val="tx1"/>
                </a:solidFill>
                <a:latin typeface="+mn-lt"/>
                <a:ea typeface="宋体" pitchFamily="2" charset="-122"/>
              </a:rPr>
              <a:t>、股份代持情况：委托、信托持股</a:t>
            </a:r>
          </a:p>
          <a:p>
            <a:pPr marL="800100" lvl="1" indent="-342900" eaLnBrk="0" hangingPunct="0">
              <a:lnSpc>
                <a:spcPct val="120000"/>
              </a:lnSpc>
              <a:spcBef>
                <a:spcPct val="20000"/>
              </a:spcBef>
              <a:buClr>
                <a:schemeClr val="accent2"/>
              </a:buClr>
              <a:buSzPct val="80000"/>
            </a:pPr>
            <a:r>
              <a:rPr lang="en-US" altLang="zh-CN" sz="1300" b="0" dirty="0" smtClean="0">
                <a:solidFill>
                  <a:schemeClr val="tx1"/>
                </a:solidFill>
                <a:latin typeface="+mn-lt"/>
                <a:ea typeface="宋体" pitchFamily="2" charset="-122"/>
              </a:rPr>
              <a:t>          3</a:t>
            </a:r>
            <a:r>
              <a:rPr lang="zh-CN" altLang="en-US" sz="1300" b="0" dirty="0" smtClean="0">
                <a:solidFill>
                  <a:schemeClr val="tx1"/>
                </a:solidFill>
                <a:latin typeface="+mn-lt"/>
                <a:ea typeface="宋体" pitchFamily="2" charset="-122"/>
              </a:rPr>
              <a:t>、关联关系：新增股东与发行人及其实际控制人、发行人董监高之间、与本次发行相关中介机构及其签字人员的关系</a:t>
            </a:r>
          </a:p>
          <a:p>
            <a:pPr marL="800100" lvl="1" indent="-342900" eaLnBrk="0" hangingPunct="0">
              <a:lnSpc>
                <a:spcPct val="120000"/>
              </a:lnSpc>
              <a:spcBef>
                <a:spcPct val="20000"/>
              </a:spcBef>
              <a:buClr>
                <a:schemeClr val="accent2"/>
              </a:buClr>
              <a:buSzPct val="80000"/>
            </a:pPr>
            <a:r>
              <a:rPr lang="en-US" altLang="zh-CN" sz="1300" b="0" dirty="0" smtClean="0">
                <a:solidFill>
                  <a:schemeClr val="tx1"/>
                </a:solidFill>
                <a:latin typeface="+mn-lt"/>
                <a:ea typeface="宋体" pitchFamily="2" charset="-122"/>
              </a:rPr>
              <a:t>          4</a:t>
            </a:r>
            <a:r>
              <a:rPr lang="zh-CN" altLang="en-US" sz="1300" b="0" dirty="0" smtClean="0">
                <a:solidFill>
                  <a:schemeClr val="tx1"/>
                </a:solidFill>
                <a:latin typeface="+mn-lt"/>
                <a:ea typeface="宋体" pitchFamily="2" charset="-122"/>
              </a:rPr>
              <a:t>、对发行人的影响：对发行人财务结构、公司战略、未来发展的影响</a:t>
            </a:r>
          </a:p>
          <a:p>
            <a:pPr marL="800100" lvl="1" indent="-342900" eaLnBrk="0" hangingPunct="0">
              <a:lnSpc>
                <a:spcPct val="120000"/>
              </a:lnSpc>
              <a:spcBef>
                <a:spcPct val="20000"/>
              </a:spcBef>
              <a:buClr>
                <a:schemeClr val="accent2"/>
              </a:buClr>
              <a:buSzPct val="80000"/>
            </a:pPr>
            <a:r>
              <a:rPr lang="en-US" altLang="zh-CN" sz="1300" b="0" dirty="0" smtClean="0">
                <a:solidFill>
                  <a:schemeClr val="tx1"/>
                </a:solidFill>
                <a:latin typeface="+mn-lt"/>
                <a:ea typeface="宋体" pitchFamily="2" charset="-122"/>
              </a:rPr>
              <a:t>          5</a:t>
            </a:r>
            <a:r>
              <a:rPr lang="zh-CN" altLang="en-US" sz="1300" b="0" dirty="0" smtClean="0">
                <a:solidFill>
                  <a:schemeClr val="tx1"/>
                </a:solidFill>
                <a:latin typeface="+mn-lt"/>
                <a:ea typeface="宋体" pitchFamily="2" charset="-122"/>
              </a:rPr>
              <a:t>、发行人的专项说明</a:t>
            </a:r>
            <a:endParaRPr lang="en-US" altLang="zh-CN" sz="13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pPr>
            <a:r>
              <a:rPr lang="en-US" altLang="zh-CN" sz="1300" b="0" dirty="0" smtClean="0">
                <a:solidFill>
                  <a:schemeClr val="tx1"/>
                </a:solidFill>
                <a:latin typeface="+mn-lt"/>
                <a:ea typeface="宋体" pitchFamily="2" charset="-122"/>
              </a:rPr>
              <a:t>          6</a:t>
            </a:r>
            <a:r>
              <a:rPr lang="zh-CN" altLang="en-US" sz="1300" b="0" dirty="0" smtClean="0">
                <a:solidFill>
                  <a:schemeClr val="tx1"/>
                </a:solidFill>
                <a:latin typeface="+mn-lt"/>
                <a:ea typeface="宋体" pitchFamily="2" charset="-122"/>
              </a:rPr>
              <a:t>、保荐机构、律师的核查意见</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latin typeface="+mn-lt"/>
                <a:ea typeface="宋体" pitchFamily="2" charset="-122"/>
              </a:rPr>
              <a:t>          </a:t>
            </a:r>
            <a:r>
              <a:rPr lang="en-US" altLang="zh-CN" sz="1300" b="0" dirty="0" smtClean="0">
                <a:solidFill>
                  <a:schemeClr val="tx1"/>
                </a:solidFill>
                <a:latin typeface="+mn-lt"/>
                <a:ea typeface="宋体" pitchFamily="2" charset="-122"/>
              </a:rPr>
              <a:t>7</a:t>
            </a:r>
            <a:r>
              <a:rPr lang="zh-CN" altLang="en-US" sz="1300" b="0" dirty="0" smtClean="0">
                <a:solidFill>
                  <a:schemeClr val="tx1"/>
                </a:solidFill>
                <a:latin typeface="+mn-lt"/>
                <a:ea typeface="宋体" pitchFamily="2" charset="-122"/>
              </a:rPr>
              <a:t>、在申报前短期内私募增资的要说明：既然私募已经拿到一笔钱，那么是否还存在公开发行的必要性，必须披露私募资金的使用情况</a:t>
            </a: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latin typeface="+mn-lt"/>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1"/>
          <p:cNvSpPr>
            <a:spLocks noGrp="1"/>
          </p:cNvSpPr>
          <p:nvPr>
            <p:ph type="sldNum" sz="quarter" idx="4294967295"/>
          </p:nvPr>
        </p:nvSpPr>
        <p:spPr bwMode="auto">
          <a:xfrm>
            <a:off x="0" y="6165850"/>
            <a:ext cx="587375" cy="488950"/>
          </a:xfrm>
          <a:prstGeom prst="rect">
            <a:avLst/>
          </a:prstGeom>
          <a:noFill/>
          <a:ln>
            <a:miter lim="800000"/>
            <a:headEnd/>
            <a:tailEnd/>
          </a:ln>
        </p:spPr>
        <p:txBody>
          <a:bodyPr/>
          <a:lstStyle/>
          <a:p>
            <a:pPr algn="ctr">
              <a:spcBef>
                <a:spcPct val="50000"/>
              </a:spcBef>
            </a:pPr>
            <a:fld id="{8663D06D-37FB-45FC-8DD8-17AAA87A0095}" type="slidenum">
              <a:rPr lang="en-US" altLang="zh-CN"/>
              <a:pPr algn="ctr">
                <a:spcBef>
                  <a:spcPct val="50000"/>
                </a:spcBef>
              </a:pPr>
              <a:t>3</a:t>
            </a:fld>
            <a:endParaRPr lang="en-US" altLang="zh-CN"/>
          </a:p>
        </p:txBody>
      </p:sp>
      <p:sp>
        <p:nvSpPr>
          <p:cNvPr id="336899" name="Rectangle 3"/>
          <p:cNvSpPr>
            <a:spLocks noChangeArrowheads="1"/>
          </p:cNvSpPr>
          <p:nvPr/>
        </p:nvSpPr>
        <p:spPr bwMode="auto">
          <a:xfrm>
            <a:off x="3000364" y="2214554"/>
            <a:ext cx="5357850" cy="1339850"/>
          </a:xfrm>
          <a:prstGeom prst="rect">
            <a:avLst/>
          </a:prstGeom>
          <a:noFill/>
          <a:ln w="9525">
            <a:noFill/>
            <a:miter lim="800000"/>
            <a:headEnd/>
            <a:tailEnd/>
          </a:ln>
        </p:spPr>
        <p:txBody>
          <a:bodyPr anchor="b"/>
          <a:lstStyle/>
          <a:p>
            <a:pPr>
              <a:spcBef>
                <a:spcPct val="20000"/>
              </a:spcBef>
              <a:buClr>
                <a:schemeClr val="tx1"/>
              </a:buClr>
              <a:buSzPct val="75000"/>
              <a:buFont typeface="Wingdings" pitchFamily="2" charset="2"/>
              <a:buChar char="q"/>
            </a:pPr>
            <a:r>
              <a:rPr lang="en-US" altLang="zh-CN" sz="3200" dirty="0" smtClean="0">
                <a:solidFill>
                  <a:srgbClr val="000066"/>
                </a:solidFill>
                <a:latin typeface="华文新魏" pitchFamily="2" charset="-122"/>
                <a:ea typeface="华文新魏" pitchFamily="2" charset="-122"/>
              </a:rPr>
              <a:t>   A</a:t>
            </a:r>
            <a:r>
              <a:rPr lang="zh-CN" altLang="en-US" sz="3200" dirty="0" smtClean="0">
                <a:solidFill>
                  <a:srgbClr val="000066"/>
                </a:solidFill>
                <a:latin typeface="华文新魏" pitchFamily="2" charset="-122"/>
                <a:ea typeface="华文新魏" pitchFamily="2" charset="-122"/>
              </a:rPr>
              <a:t>股市场</a:t>
            </a:r>
            <a:r>
              <a:rPr lang="en-US" altLang="zh-CN" sz="3200" dirty="0" smtClean="0">
                <a:solidFill>
                  <a:srgbClr val="000066"/>
                </a:solidFill>
                <a:latin typeface="华文新魏" pitchFamily="2" charset="-122"/>
                <a:ea typeface="华文新魏" pitchFamily="2" charset="-122"/>
              </a:rPr>
              <a:t>IPO</a:t>
            </a:r>
            <a:r>
              <a:rPr lang="zh-CN" altLang="en-US" sz="3200" dirty="0" smtClean="0">
                <a:solidFill>
                  <a:srgbClr val="000066"/>
                </a:solidFill>
                <a:latin typeface="华文新魏" pitchFamily="2" charset="-122"/>
                <a:ea typeface="华文新魏" pitchFamily="2" charset="-122"/>
              </a:rPr>
              <a:t>形势分析</a:t>
            </a:r>
            <a:endParaRPr lang="zh-CN" altLang="en-US" sz="3200" dirty="0">
              <a:solidFill>
                <a:srgbClr val="000066"/>
              </a:solidFill>
              <a:latin typeface="华文新魏" pitchFamily="2" charset="-122"/>
              <a:ea typeface="华文新魏" pitchFamily="2" charset="-122"/>
            </a:endParaRPr>
          </a:p>
        </p:txBody>
      </p:sp>
      <p:sp>
        <p:nvSpPr>
          <p:cNvPr id="27652" name="Rectangle 4"/>
          <p:cNvSpPr>
            <a:spLocks noChangeArrowheads="1"/>
          </p:cNvSpPr>
          <p:nvPr/>
        </p:nvSpPr>
        <p:spPr bwMode="black">
          <a:xfrm>
            <a:off x="254000" y="6500813"/>
            <a:ext cx="457200" cy="304800"/>
          </a:xfrm>
          <a:prstGeom prst="rect">
            <a:avLst/>
          </a:prstGeom>
          <a:noFill/>
          <a:ln w="9525">
            <a:noFill/>
            <a:miter lim="800000"/>
            <a:headEnd/>
            <a:tailEnd/>
          </a:ln>
        </p:spPr>
        <p:txBody>
          <a:bodyPr lIns="0" tIns="0" rIns="0" bIns="0" anchor="b"/>
          <a:lstStyle/>
          <a:p>
            <a:pPr eaLnBrk="0" hangingPunct="0"/>
            <a:fld id="{BB8DA1DD-12D8-40EC-A179-F4755135EAF7}" type="slidenum">
              <a:rPr lang="en-US" altLang="zh-CN" sz="900" b="0">
                <a:solidFill>
                  <a:schemeClr val="tx1"/>
                </a:solidFill>
                <a:latin typeface="Verdana" pitchFamily="34" charset="0"/>
                <a:ea typeface="宋体" pitchFamily="2" charset="-122"/>
              </a:rPr>
              <a:pPr eaLnBrk="0" hangingPunct="0"/>
              <a:t>3</a:t>
            </a:fld>
            <a:endParaRPr lang="en-US" altLang="zh-CN" sz="900" b="0">
              <a:solidFill>
                <a:schemeClr val="tx1"/>
              </a:solidFill>
              <a:latin typeface="Verdana" pitchFamily="34" charset="0"/>
              <a:ea typeface="宋体" pitchFamily="2" charset="-122"/>
            </a:endParaRPr>
          </a:p>
        </p:txBody>
      </p:sp>
      <p:sp>
        <p:nvSpPr>
          <p:cNvPr id="336902" name="Text Box 6"/>
          <p:cNvSpPr txBox="1">
            <a:spLocks noChangeArrowheads="1"/>
          </p:cNvSpPr>
          <p:nvPr/>
        </p:nvSpPr>
        <p:spPr bwMode="auto">
          <a:xfrm>
            <a:off x="3286116" y="2357430"/>
            <a:ext cx="1422400" cy="461963"/>
          </a:xfrm>
          <a:prstGeom prst="rect">
            <a:avLst/>
          </a:prstGeom>
          <a:noFill/>
          <a:ln w="22225" algn="ctr">
            <a:noFill/>
            <a:miter lim="800000"/>
            <a:headEnd/>
            <a:tailEnd/>
          </a:ln>
        </p:spPr>
        <p:txBody>
          <a:bodyPr wrap="none">
            <a:spAutoFit/>
          </a:bodyPr>
          <a:lstStyle/>
          <a:p>
            <a:pPr algn="ctr" eaLnBrk="0" hangingPunct="0"/>
            <a:r>
              <a:rPr lang="zh-CN" altLang="en-US" sz="2400" dirty="0">
                <a:solidFill>
                  <a:srgbClr val="003366"/>
                </a:solidFill>
                <a:latin typeface="Times New Roman" pitchFamily="18" charset="0"/>
                <a:ea typeface="宋体" pitchFamily="2" charset="-122"/>
              </a:rPr>
              <a:t>第一部分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6899">
                                            <p:txEl>
                                              <p:pRg st="0" end="0"/>
                                            </p:txEl>
                                          </p:spTgt>
                                        </p:tgtEl>
                                        <p:attrNameLst>
                                          <p:attrName>style.visibility</p:attrName>
                                        </p:attrNameLst>
                                      </p:cBhvr>
                                      <p:to>
                                        <p:strVal val="visible"/>
                                      </p:to>
                                    </p:set>
                                    <p:anim calcmode="lin" valueType="num">
                                      <p:cBhvr additive="base">
                                        <p:cTn id="7" dur="500" fill="hold"/>
                                        <p:tgtEl>
                                          <p:spTgt spid="3368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689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36902">
                                            <p:txEl>
                                              <p:pRg st="0" end="0"/>
                                            </p:txEl>
                                          </p:spTgt>
                                        </p:tgtEl>
                                        <p:attrNameLst>
                                          <p:attrName>style.visibility</p:attrName>
                                        </p:attrNameLst>
                                      </p:cBhvr>
                                      <p:to>
                                        <p:strVal val="visible"/>
                                      </p:to>
                                    </p:set>
                                    <p:anim calcmode="lin" valueType="num">
                                      <p:cBhvr additive="base">
                                        <p:cTn id="11" dur="500" fill="hold"/>
                                        <p:tgtEl>
                                          <p:spTgt spid="33690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3690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899" grpId="0" build="allAtOnce"/>
      <p:bldP spid="336902"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857232"/>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一、</a:t>
            </a:r>
            <a:r>
              <a:rPr kumimoji="1" lang="zh-CN" altLang="en-US" dirty="0">
                <a:solidFill>
                  <a:schemeClr val="bg1"/>
                </a:solidFill>
                <a:latin typeface="Times New Roman" pitchFamily="18" charset="0"/>
              </a:rPr>
              <a:t>股本演变及历史沿革</a:t>
            </a: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7643866" cy="4572032"/>
          </a:xfrm>
          <a:prstGeom prst="rect">
            <a:avLst/>
          </a:prstGeom>
          <a:noFill/>
          <a:ln>
            <a:miter lim="800000"/>
            <a:headEnd/>
            <a:tailEnd/>
          </a:ln>
        </p:spPr>
        <p:txBody>
          <a:bodyPr/>
          <a:lstStyle/>
          <a:p>
            <a:pPr marL="381000" lvl="0" indent="-381000" eaLnBrk="0" hangingPunct="0">
              <a:lnSpc>
                <a:spcPct val="120000"/>
              </a:lnSpc>
              <a:spcBef>
                <a:spcPct val="20000"/>
              </a:spcBef>
              <a:buClr>
                <a:schemeClr val="accent2"/>
              </a:buClr>
              <a:buSzPct val="80000"/>
              <a:buFont typeface="Wingdings" pitchFamily="2" charset="2"/>
              <a:buChar char="n"/>
            </a:pPr>
            <a:r>
              <a:rPr kumimoji="0" lang="zh-CN" altLang="en-US" sz="1400" b="0" i="0" u="none" strike="noStrike" kern="1200" cap="none" spc="0" normalizeH="0" baseline="0" noProof="0" dirty="0" smtClean="0">
                <a:ln>
                  <a:noFill/>
                </a:ln>
                <a:solidFill>
                  <a:schemeClr val="tx1"/>
                </a:solidFill>
                <a:effectLst/>
                <a:uLnTx/>
                <a:uFillTx/>
                <a:latin typeface="+mn-lt"/>
                <a:ea typeface="宋体" pitchFamily="2" charset="-122"/>
                <a:cs typeface="+mn-cs"/>
              </a:rPr>
              <a:t>无形资产出资问题（主要针对创业板）</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主要现象：股东以无形资产出资而无形资产的形成及权属情况不清楚的、无形资产评估存在瑕疵的、无形资产出资超过法定比例的</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无形资产的形成及有效性</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权属情况及纠纷或潜在纠纷，职务成果</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无形资产对发行人业务和技术的实际作用</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保荐机构、律师的核查</a:t>
            </a:r>
          </a:p>
          <a:p>
            <a:pPr marL="800100" lvl="1" indent="-342900" eaLnBrk="0" hangingPunct="0">
              <a:lnSpc>
                <a:spcPct val="120000"/>
              </a:lnSpc>
              <a:spcBef>
                <a:spcPct val="20000"/>
              </a:spcBef>
              <a:buClr>
                <a:schemeClr val="accent2"/>
              </a:buClr>
              <a:buSzPct val="80000"/>
            </a:pPr>
            <a:endParaRPr lang="en-US" altLang="zh-CN" sz="12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pPr>
            <a:r>
              <a:rPr lang="zh-CN" altLang="en-US" sz="1400" b="0" dirty="0" smtClean="0">
                <a:solidFill>
                  <a:schemeClr val="tx1"/>
                </a:solidFill>
                <a:latin typeface="+mn-lt"/>
                <a:ea typeface="宋体" pitchFamily="2" charset="-122"/>
              </a:rPr>
              <a:t>无形资产出资的问题</a:t>
            </a:r>
            <a:r>
              <a:rPr lang="en-US" altLang="zh-CN" sz="1400" b="0" dirty="0" smtClean="0">
                <a:solidFill>
                  <a:schemeClr val="tx1"/>
                </a:solidFill>
                <a:latin typeface="+mn-lt"/>
                <a:ea typeface="宋体" pitchFamily="2" charset="-122"/>
              </a:rPr>
              <a:t>——</a:t>
            </a:r>
            <a:r>
              <a:rPr lang="zh-CN" altLang="en-US" sz="1400" b="0" dirty="0" smtClean="0">
                <a:solidFill>
                  <a:schemeClr val="tx1"/>
                </a:solidFill>
                <a:latin typeface="+mn-lt"/>
                <a:ea typeface="宋体" pitchFamily="2" charset="-122"/>
              </a:rPr>
              <a:t>核心是关注无形资产的形成和权属</a:t>
            </a:r>
          </a:p>
          <a:p>
            <a:pPr marL="800100" lvl="1" indent="-342900" eaLnBrk="0" hangingPunct="0">
              <a:lnSpc>
                <a:spcPct val="120000"/>
              </a:lnSpc>
              <a:spcBef>
                <a:spcPct val="20000"/>
              </a:spcBef>
              <a:buClr>
                <a:schemeClr val="accent2"/>
              </a:buClr>
              <a:buSzPct val="80000"/>
            </a:pPr>
            <a:endParaRPr lang="zh-CN" altLang="en-US" sz="1200" b="0" dirty="0" smtClean="0">
              <a:solidFill>
                <a:schemeClr val="tx1"/>
              </a:solidFill>
              <a:latin typeface="+mn-lt"/>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历史出资不规范问题（注意诚信问题）</a:t>
            </a:r>
            <a:endParaRPr lang="zh-CN" altLang="en-US" sz="12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是否构成重大违法违规行为且在报告期内持续存在 </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对发行人目前的经营运作是否构成重大不利影响 </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是否会引起债权人利益的纠纷、质疑或潜在风险 </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pPr>
            <a:endParaRPr lang="zh-CN" altLang="en-US" sz="12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a:p>
            <a:pPr marL="1257300" lvl="2" indent="-342900" eaLnBrk="0" hangingPunct="0">
              <a:lnSpc>
                <a:spcPct val="120000"/>
              </a:lnSpc>
              <a:spcBef>
                <a:spcPct val="20000"/>
              </a:spcBef>
              <a:buClr>
                <a:schemeClr val="accent2"/>
              </a:buClr>
              <a:buSzPct val="80000"/>
              <a:buFont typeface="Wingdings" pitchFamily="2" charset="2"/>
              <a:buChar char="l"/>
              <a:defRPr/>
            </a:pPr>
            <a:endParaRPr lang="zh-CN" altLang="en-US" sz="12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latin typeface="+mn-lt"/>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857232"/>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二、独立性</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7643866" cy="4572032"/>
          </a:xfrm>
          <a:prstGeom prst="rect">
            <a:avLst/>
          </a:prstGeom>
          <a:noFill/>
          <a:ln>
            <a:miter lim="800000"/>
            <a:headEnd/>
            <a:tailEnd/>
          </a:ln>
        </p:spPr>
        <p:txBody>
          <a:bodyPr/>
          <a:lstStyle/>
          <a:p>
            <a:pPr marL="381000" lvl="0" indent="-381000" eaLnBrk="0" hangingPunct="0">
              <a:lnSpc>
                <a:spcPct val="120000"/>
              </a:lnSpc>
              <a:spcBef>
                <a:spcPct val="20000"/>
              </a:spcBef>
              <a:buClr>
                <a:schemeClr val="accent2"/>
              </a:buClr>
              <a:buSzPct val="80000"/>
              <a:buFont typeface="Wingdings" pitchFamily="2" charset="2"/>
              <a:buChar char="n"/>
            </a:pPr>
            <a:r>
              <a:rPr kumimoji="0" lang="zh-CN" altLang="en-US" sz="1400" b="0" i="0" u="none" strike="noStrike" kern="1200" cap="none" spc="0" normalizeH="0" baseline="0" noProof="0" dirty="0" smtClean="0">
                <a:ln>
                  <a:noFill/>
                </a:ln>
                <a:solidFill>
                  <a:schemeClr val="tx1"/>
                </a:solidFill>
                <a:effectLst/>
                <a:uLnTx/>
                <a:uFillTx/>
                <a:latin typeface="+mn-lt"/>
                <a:ea typeface="宋体" pitchFamily="2" charset="-122"/>
                <a:cs typeface="+mn-cs"/>
              </a:rPr>
              <a:t>三分开、五独立要求</a:t>
            </a:r>
            <a:endParaRPr kumimoji="0" lang="en-US" altLang="zh-CN" sz="1400" b="0" i="0" u="none" strike="noStrike" kern="1200" cap="none" spc="0" normalizeH="0" baseline="0" noProof="0" dirty="0" smtClean="0">
              <a:ln>
                <a:noFill/>
              </a:ln>
              <a:solidFill>
                <a:schemeClr val="tx1"/>
              </a:solidFill>
              <a:effectLst/>
              <a:uLnTx/>
              <a:uFillTx/>
              <a:latin typeface="+mn-lt"/>
              <a:ea typeface="宋体" pitchFamily="2" charset="-122"/>
              <a:cs typeface="+mn-cs"/>
            </a:endParaRP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200" b="0" dirty="0" smtClean="0">
                <a:solidFill>
                  <a:schemeClr val="tx1"/>
                </a:solidFill>
                <a:latin typeface="+mn-lt"/>
                <a:ea typeface="宋体" pitchFamily="2" charset="-122"/>
              </a:rPr>
              <a:t>形式独立与实质独立均有要求</a:t>
            </a:r>
            <a:endParaRPr lang="en-US" altLang="zh-CN" sz="1200" b="0" dirty="0" smtClean="0">
              <a:solidFill>
                <a:schemeClr val="tx1"/>
              </a:solidFill>
              <a:latin typeface="+mn-lt"/>
              <a:ea typeface="宋体" pitchFamily="2" charset="-122"/>
            </a:endParaRP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200" b="0" dirty="0" smtClean="0">
                <a:solidFill>
                  <a:schemeClr val="tx1"/>
                </a:solidFill>
                <a:latin typeface="+mn-lt"/>
                <a:ea typeface="宋体" pitchFamily="2" charset="-122"/>
              </a:rPr>
              <a:t>基本原则</a:t>
            </a:r>
            <a:r>
              <a:rPr lang="en-US" altLang="zh-CN" sz="1200" b="0" dirty="0" smtClean="0">
                <a:solidFill>
                  <a:schemeClr val="tx1"/>
                </a:solidFill>
                <a:latin typeface="+mn-lt"/>
                <a:ea typeface="宋体" pitchFamily="2" charset="-122"/>
              </a:rPr>
              <a:t>1—</a:t>
            </a:r>
            <a:r>
              <a:rPr lang="zh-CN" altLang="en-US" sz="1200" b="0" dirty="0" smtClean="0">
                <a:solidFill>
                  <a:schemeClr val="tx1"/>
                </a:solidFill>
                <a:latin typeface="+mn-lt"/>
                <a:ea typeface="宋体" pitchFamily="2" charset="-122"/>
              </a:rPr>
              <a:t>完整的业务体系：资产完整</a:t>
            </a:r>
            <a:r>
              <a:rPr lang="en-US" altLang="zh-CN" sz="1200" b="0" dirty="0" smtClean="0">
                <a:solidFill>
                  <a:schemeClr val="tx1"/>
                </a:solidFill>
                <a:latin typeface="+mn-lt"/>
                <a:ea typeface="宋体" pitchFamily="2" charset="-122"/>
              </a:rPr>
              <a:t>----</a:t>
            </a:r>
            <a:r>
              <a:rPr lang="zh-CN" altLang="en-US" sz="1200" b="0" dirty="0" smtClean="0">
                <a:solidFill>
                  <a:schemeClr val="tx1"/>
                </a:solidFill>
                <a:latin typeface="+mn-lt"/>
                <a:ea typeface="宋体" pitchFamily="2" charset="-122"/>
              </a:rPr>
              <a:t>与生产经营相关的生产系统、辅助生产系统、配套设施，相关的土地、厂房、机器设备、商标、专利、非专利技术的所有权及使用权；独立的原料采购及产品销售系统；特别强调公司经营对核心技术、商标、专利等关键资产的依赖程度及该等资产的权属完整性；特别关注公司现有土地、房产，募投项目涉及的土地房产，必须取得合法权属证书</a:t>
            </a:r>
            <a:endParaRPr lang="en-US" altLang="zh-CN" sz="1200" b="0" dirty="0" smtClean="0">
              <a:solidFill>
                <a:schemeClr val="tx1"/>
              </a:solidFill>
              <a:latin typeface="+mn-lt"/>
              <a:ea typeface="宋体" pitchFamily="2" charset="-122"/>
            </a:endParaRP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200" b="0" dirty="0" smtClean="0">
                <a:solidFill>
                  <a:schemeClr val="tx1"/>
                </a:solidFill>
                <a:latin typeface="+mn-lt"/>
                <a:ea typeface="宋体" pitchFamily="2" charset="-122"/>
              </a:rPr>
              <a:t>基本原则</a:t>
            </a:r>
            <a:r>
              <a:rPr lang="en-US" altLang="zh-CN" sz="1200" b="0" dirty="0" smtClean="0">
                <a:solidFill>
                  <a:schemeClr val="tx1"/>
                </a:solidFill>
                <a:latin typeface="+mn-lt"/>
                <a:ea typeface="宋体" pitchFamily="2" charset="-122"/>
              </a:rPr>
              <a:t>2—</a:t>
            </a:r>
            <a:r>
              <a:rPr lang="zh-CN" altLang="en-US" sz="1200" b="0" dirty="0" smtClean="0">
                <a:solidFill>
                  <a:schemeClr val="tx1"/>
                </a:solidFill>
                <a:latin typeface="+mn-lt"/>
                <a:ea typeface="宋体" pitchFamily="2" charset="-122"/>
              </a:rPr>
              <a:t>直接面向市场的独立经营能力：业务独立</a:t>
            </a:r>
            <a:r>
              <a:rPr lang="en-US" altLang="zh-CN" sz="1200" b="0" dirty="0" smtClean="0">
                <a:solidFill>
                  <a:schemeClr val="tx1"/>
                </a:solidFill>
                <a:latin typeface="+mn-lt"/>
                <a:ea typeface="宋体" pitchFamily="2" charset="-122"/>
              </a:rPr>
              <a:t>----</a:t>
            </a:r>
            <a:r>
              <a:rPr lang="zh-CN" altLang="en-US" sz="1200" b="0" dirty="0" smtClean="0">
                <a:solidFill>
                  <a:schemeClr val="tx1"/>
                </a:solidFill>
                <a:latin typeface="+mn-lt"/>
                <a:ea typeface="宋体" pitchFamily="2" charset="-122"/>
              </a:rPr>
              <a:t>独立于控股股东、实际控制人及其控制的其他企业；与控股股东、实际控制人及其控制的其他企业不得有同业竞争或显失公允的关联交易</a:t>
            </a:r>
            <a:endParaRPr kumimoji="0" lang="zh-CN" altLang="en-US" sz="1200" b="0" i="0" u="none" strike="noStrike" kern="1200" cap="none" spc="0" normalizeH="0" baseline="0" noProof="0" dirty="0" smtClean="0">
              <a:ln>
                <a:noFill/>
              </a:ln>
              <a:solidFill>
                <a:schemeClr val="tx1"/>
              </a:solidFill>
              <a:effectLst/>
              <a:uLnTx/>
              <a:uFillTx/>
              <a:latin typeface="+mn-lt"/>
              <a:ea typeface="宋体" pitchFamily="2" charset="-122"/>
              <a:cs typeface="+mn-cs"/>
            </a:endParaRPr>
          </a:p>
          <a:p>
            <a:pPr marL="1257300" lvl="2"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latin typeface="+mn-lt"/>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latin typeface="+mn-lt"/>
                <a:ea typeface="宋体" pitchFamily="2" charset="-122"/>
              </a:rPr>
              <a:t>整体上市与主业突出</a:t>
            </a:r>
            <a:r>
              <a:rPr lang="en-US" altLang="zh-CN" sz="1400" b="0" dirty="0" smtClean="0">
                <a:solidFill>
                  <a:schemeClr val="tx1"/>
                </a:solidFill>
                <a:latin typeface="+mn-lt"/>
                <a:ea typeface="宋体" pitchFamily="2" charset="-122"/>
              </a:rPr>
              <a:t>—</a:t>
            </a:r>
            <a:r>
              <a:rPr lang="zh-CN" altLang="en-US" sz="1400" b="0" dirty="0" smtClean="0">
                <a:solidFill>
                  <a:schemeClr val="tx1"/>
                </a:solidFill>
                <a:latin typeface="+mn-lt"/>
                <a:ea typeface="宋体" pitchFamily="2" charset="-122"/>
              </a:rPr>
              <a:t>独立完整是审核基本政策要求和基本原则</a:t>
            </a:r>
            <a:endParaRPr lang="zh-CN" altLang="en-US" sz="12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200" b="0" dirty="0" smtClean="0">
                <a:solidFill>
                  <a:schemeClr val="tx1"/>
                </a:solidFill>
                <a:latin typeface="+mn-lt"/>
                <a:ea typeface="宋体" pitchFamily="2" charset="-122"/>
              </a:rPr>
              <a:t>原则上鼓励整体上市，主板不同于创业板，主业突出与整体上市相比，更强调后者，因为整体上市使得独立性有基本保障</a:t>
            </a:r>
            <a:endParaRPr lang="en-US" altLang="zh-CN" sz="12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latin typeface="+mn-lt"/>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latin typeface="+mn-lt"/>
                <a:ea typeface="宋体" pitchFamily="2" charset="-122"/>
              </a:rPr>
              <a:t>同业竞争成为</a:t>
            </a:r>
            <a:r>
              <a:rPr lang="en-US" altLang="zh-CN" sz="1400" b="0" dirty="0" smtClean="0">
                <a:solidFill>
                  <a:schemeClr val="tx1"/>
                </a:solidFill>
                <a:latin typeface="+mn-lt"/>
                <a:ea typeface="宋体" pitchFamily="2" charset="-122"/>
              </a:rPr>
              <a:t>IPO</a:t>
            </a:r>
            <a:r>
              <a:rPr lang="zh-CN" altLang="en-US" sz="1400" b="0" dirty="0" smtClean="0">
                <a:solidFill>
                  <a:schemeClr val="tx1"/>
                </a:solidFill>
                <a:latin typeface="+mn-lt"/>
                <a:ea typeface="宋体" pitchFamily="2" charset="-122"/>
              </a:rPr>
              <a:t>的实质性障碍</a:t>
            </a:r>
            <a:endParaRPr lang="en-US" altLang="zh-CN" sz="14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200" b="0" dirty="0" smtClean="0">
                <a:solidFill>
                  <a:schemeClr val="tx1"/>
                </a:solidFill>
                <a:latin typeface="+mn-lt"/>
                <a:ea typeface="宋体" pitchFamily="2" charset="-122"/>
              </a:rPr>
              <a:t>判断标准不能过细，相同、相似、相关联均应视为同业竞争</a:t>
            </a:r>
            <a:endParaRPr lang="en-US" altLang="zh-CN" sz="12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200" b="0" dirty="0" smtClean="0">
                <a:solidFill>
                  <a:schemeClr val="tx1"/>
                </a:solidFill>
                <a:latin typeface="+mn-lt"/>
                <a:ea typeface="宋体" pitchFamily="2" charset="-122"/>
              </a:rPr>
              <a:t>消除同业竞争后，应有一段运行时间，让投资者判断</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200" b="0" dirty="0" smtClean="0">
                <a:solidFill>
                  <a:schemeClr val="tx1"/>
                </a:solidFill>
                <a:latin typeface="+mn-lt"/>
                <a:ea typeface="宋体" pitchFamily="2" charset="-122"/>
              </a:rPr>
              <a:t>除了关注与控股股东、实际控制人的同业竞争；在主要股东持股比例较为接近的情况下，发行人与其他股东之间同业竞争，也会重点关注，看其影响，实质性判断，不一刀切</a:t>
            </a:r>
            <a:endParaRPr lang="en-US" altLang="zh-CN" sz="12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latin typeface="+mn-lt"/>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en-US" altLang="zh-CN" sz="1400" b="0" dirty="0" smtClean="0">
              <a:solidFill>
                <a:schemeClr val="tx1"/>
              </a:solidFill>
              <a:latin typeface="+mn-lt"/>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en-US" altLang="zh-CN" sz="1400" b="0" dirty="0" smtClean="0">
              <a:solidFill>
                <a:schemeClr val="tx1"/>
              </a:solidFill>
              <a:latin typeface="+mn-lt"/>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l"/>
            </a:pPr>
            <a:endParaRPr lang="zh-CN" altLang="en-US" sz="14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defRPr/>
            </a:pPr>
            <a:endParaRPr kumimoji="0" lang="zh-CN" altLang="en-US" sz="1400" b="0" i="0" u="none" strike="noStrike" kern="1200" cap="none" spc="0" normalizeH="0" baseline="0" noProof="0" dirty="0">
              <a:ln>
                <a:noFill/>
              </a:ln>
              <a:solidFill>
                <a:schemeClr val="tx1"/>
              </a:solidFill>
              <a:effectLst/>
              <a:uLnTx/>
              <a:uFillTx/>
              <a:latin typeface="+mn-lt"/>
              <a:ea typeface="宋体"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二、独立性</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7643866" cy="492922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关联交易的非关联化</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保荐机构和发行人律师核查：非关联化的真实性和合法性，是否存在委托等代理持股情形；非关联化的理由是否合理；非关联化对发行人的独立性、改制方案完整性以及生产经营的影响；非关联化后的交易情况，是否公允等</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两种形式：注销、转让</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对于清算注销的公司：要关注资产处置情况和人员去向情况，不要注销后又很容易的再设一家公司，原班人马和资产继续可以经营</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对于转让的公司：要关注真实性、合理性，不要有掩盖历史上重大违法违规行为的意图，而这些行为对发行人上市有实质性影响，关注转让后与该公司的交易行为。</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资金占用、违规担保</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并非还款、解除担保即可，而应关注导致此类事项的基本因素是否消除，否则为持续督导留下后患</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根本解决的三个层面：情形改正、制度安排、制度保障</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资产完整</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特别强调发行人产权转移手续问题，应该注意尽早完成转移过户手续，尤其是涉及出资的资产，如未完成视同首发条件的实质性障碍</a:t>
            </a: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latin typeface="+mn-lt"/>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en-US" altLang="zh-CN" sz="1400" b="0" dirty="0" smtClean="0">
              <a:solidFill>
                <a:schemeClr val="tx1"/>
              </a:solidFill>
              <a:latin typeface="+mn-lt"/>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en-US" altLang="zh-CN" sz="1400" b="0" dirty="0" smtClean="0">
              <a:solidFill>
                <a:schemeClr val="tx1"/>
              </a:solidFill>
              <a:latin typeface="+mn-lt"/>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l"/>
            </a:pPr>
            <a:endParaRPr lang="zh-CN" altLang="en-US" sz="14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defRPr/>
            </a:pPr>
            <a:endParaRPr kumimoji="0" lang="zh-CN" altLang="en-US" sz="1400" b="0" i="0" u="none" strike="noStrike" kern="1200" cap="none" spc="0" normalizeH="0" baseline="0" noProof="0" dirty="0">
              <a:ln>
                <a:noFill/>
              </a:ln>
              <a:solidFill>
                <a:schemeClr val="tx1"/>
              </a:solidFill>
              <a:effectLst/>
              <a:uLnTx/>
              <a:uFillTx/>
              <a:latin typeface="+mn-lt"/>
              <a:ea typeface="宋体"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二、独立性</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643866"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主要股东</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除控股股东、实际控制人以外，发行人的主要股东也需要进行具体问题具体分析，关注该类股东对发行人的重要影响</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以股权结构的状态判断哪些是主要股东</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经营上的影响</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控股股东或实际控制人的亲属持有与发行人相同或相关联业务的处理</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直系亲属需要整合</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兄弟姐妹远房亲戚等尽量整合，确实无渊源的独立发展起来的，如果业务之间的紧密度高应整合，如果完全可以各自独立发展、没有关联交易的可以不整合</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亲戚关系的紧密度也是判断是否整合的一个要素</a:t>
            </a:r>
            <a:endParaRPr lang="en-US" altLang="zh-CN" sz="13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en-US" altLang="zh-CN" sz="1400" b="0" dirty="0" smtClean="0">
              <a:solidFill>
                <a:schemeClr val="tx1"/>
              </a:solidFill>
              <a:latin typeface="+mn-lt"/>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latin typeface="+mn-lt"/>
                <a:ea typeface="宋体" pitchFamily="2" charset="-122"/>
              </a:rPr>
              <a:t>独立性的时点或申报期的把握</a:t>
            </a:r>
            <a:endParaRPr lang="en-US" altLang="zh-CN" sz="14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关键在判断问题的实质性内容，有些行为如关联资金往来在申报时点前清理即可以，这是个时点的考察，但有些关联交易要看在报告期内的整体情况，是否会影响独立性</a:t>
            </a:r>
            <a:endParaRPr lang="en-US" altLang="zh-CN" sz="13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l"/>
            </a:pPr>
            <a:endParaRPr lang="zh-CN" altLang="en-US" sz="14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defRPr/>
            </a:pPr>
            <a:endParaRPr kumimoji="0" lang="zh-CN" altLang="en-US" sz="1400" b="0" i="0" u="none" strike="noStrike" kern="1200" cap="none" spc="0" normalizeH="0" baseline="0" noProof="0" dirty="0">
              <a:ln>
                <a:noFill/>
              </a:ln>
              <a:solidFill>
                <a:schemeClr val="tx1"/>
              </a:solidFill>
              <a:effectLst/>
              <a:uLnTx/>
              <a:uFillTx/>
              <a:latin typeface="+mn-lt"/>
              <a:ea typeface="宋体"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二、独立性</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71612"/>
            <a:ext cx="7643866"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商标、专利和专有技术等知识产权的处理</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n"/>
            </a:pPr>
            <a:endParaRPr lang="en-US" altLang="zh-CN"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发行人与关联方合资设立企业</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发行人与董监高及其亲属共同设立公司，要求清理</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发行人与控股股东、实际控制人共同设立公司的，加以关注。控股股东、实际控制人为自然人的，建议清理</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公司独立性是</a:t>
            </a:r>
            <a:r>
              <a:rPr lang="en-US" altLang="zh-CN" sz="1400" b="0" dirty="0" smtClean="0">
                <a:solidFill>
                  <a:schemeClr val="tx1"/>
                </a:solidFill>
                <a:ea typeface="宋体" pitchFamily="2" charset="-122"/>
              </a:rPr>
              <a:t>IPO</a:t>
            </a:r>
            <a:r>
              <a:rPr lang="zh-CN" altLang="en-US" sz="1400" b="0" dirty="0" smtClean="0">
                <a:solidFill>
                  <a:schemeClr val="tx1"/>
                </a:solidFill>
                <a:ea typeface="宋体" pitchFamily="2" charset="-122"/>
              </a:rPr>
              <a:t>的最基本条件，是影响企业持续盈利能力最核心因素，如果公司在独立性上存在瑕疵，很难通过发行审核。独立性欠缺分两种：</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一是对内独立性不够，这是由于改制不彻底造成的，表现为对主要股东的依赖或日常经营管理完全受制于控股股东</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二是对外独立性不够，这是由公司的实力决定的，表现为在技术或业务上对其他公司的依赖，对单一客户或供应商的依赖</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存在大量的关联交易：</a:t>
            </a:r>
            <a:r>
              <a:rPr lang="zh-CN" altLang="en-US" sz="1300" b="0" dirty="0" smtClean="0">
                <a:solidFill>
                  <a:schemeClr val="tx1"/>
                </a:solidFill>
                <a:latin typeface="Arial"/>
                <a:ea typeface="宋体"/>
              </a:rPr>
              <a:t>独立性的角度进行判断，对于关联交易会里还是明确要求要不断规范和减少的</a:t>
            </a:r>
            <a:endParaRPr lang="zh-CN" altLang="en-US"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三、持续稳定的经营</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571472" y="1500174"/>
            <a:ext cx="8072494" cy="4786346"/>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经营模式</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关注公司经营模式的成熟稳定，尤其是新经济模式（如轻资产经营模式），要重点关注其持续性、稳定性、在行业内是否具有可复制与扩展性；未来发展特别是本次募集资金投资项目会否导致现有盈利模式发生变化或具有不确定性；</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公司经营模式是否存在明显缺陷，如过度依赖上游供应商或下游客户；</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特殊行业的经营模式描述要清晰、透彻，既要准确概括又要通俗易懂；同时，行业特殊、企业特殊往往会带来公司财务结构、收入确认等方面的特殊表现，需要详细分析与解释；</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发行人自身拥有不同于行业通行模式的独特的采购、生产、销售等模式，需要深入理解、准确表达；</a:t>
            </a: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业务与技术</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关注发行人的核心竞争能力，制造行业一般要求对市场竞争格局、主要竞争对手做充分披露，主营产品在成本、价格、质量、技术等方面要与竞争对手做详细对比；</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关注发行人的抗风险能力：原材料价格、人力成本持续上涨；销售价格波动较大；供应商相对集中、销售客户相对集中、重要销售客户发生变化、依赖外包或外协；政府补贴、税收优惠政策</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需要对销售模式、与客户合作的稳定性、报告期内销售应收款前五名客户的名单、余额、年度交易金额以及资信情况等做详细披露；对于原材料价格持续上涨及销售价格持续下降给公司带来的经营影响一般要求做定量分析；对税收优惠政策的持续稳定、可能影响做详细分析。</a:t>
            </a: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3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三、持续稳定的经营</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7715303" cy="5000660"/>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海外经营或出口经营</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重点关注出口销售的真实性，要求对出口销售的模式、渠道、主要合同、出口报关单、主要客户的销售金额等情况做披露；</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重点关注海外销售款项的结算方式、帐期、回款风险；</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外向型企业受全球经济环境悲观和人民币升值的影响，经营业绩的持续稳定遭遇较多质疑；汇率波动对公司经营的影响一般要求进行定量分析；</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进出口政策、非关税壁垒、出口退税等政策对公司业绩的影响；</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出口企业需披露主要出口地区的相关法律法规政策及其变化趋势，并分析其对公司未来出口业务的影响，以及公司的应对措施；</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公司产品存在遭受反倾销、反补贴的风险，应作特别风险提示。</a:t>
            </a: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存在主辅业或对外投资</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关注发行人对主辅业务的发展规划、资金投入、对整体经营业绩的影响；</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要求对非主营业务以外的长期投资做详细披露</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企业经营规模较小的</a:t>
            </a:r>
            <a:r>
              <a:rPr lang="en-US" altLang="zh-CN" sz="1400" b="0" dirty="0" smtClean="0">
                <a:solidFill>
                  <a:schemeClr val="tx1"/>
                </a:solidFill>
                <a:ea typeface="宋体" pitchFamily="2" charset="-122"/>
              </a:rPr>
              <a:t>IPO</a:t>
            </a:r>
            <a:r>
              <a:rPr lang="zh-CN" altLang="en-US" sz="1400" b="0" dirty="0" smtClean="0">
                <a:solidFill>
                  <a:schemeClr val="tx1"/>
                </a:solidFill>
                <a:ea typeface="宋体" pitchFamily="2" charset="-122"/>
              </a:rPr>
              <a:t>项目通过审核的难度越来越大</a:t>
            </a: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企业经营业绩对政府补贴、税收优惠依赖较大的</a:t>
            </a:r>
            <a:r>
              <a:rPr lang="en-US" altLang="zh-CN" sz="1400" b="0" dirty="0" smtClean="0">
                <a:solidFill>
                  <a:schemeClr val="tx1"/>
                </a:solidFill>
                <a:ea typeface="宋体" pitchFamily="2" charset="-122"/>
              </a:rPr>
              <a:t>IPO</a:t>
            </a:r>
            <a:r>
              <a:rPr lang="zh-CN" altLang="en-US" sz="1400" b="0" dirty="0" smtClean="0">
                <a:solidFill>
                  <a:schemeClr val="tx1"/>
                </a:solidFill>
                <a:ea typeface="宋体" pitchFamily="2" charset="-122"/>
              </a:rPr>
              <a:t>较难通过审核</a:t>
            </a: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四、董事、高管的重大变化及诚信</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643866"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董事、高管的重大变化问题</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属于发行条件</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无量化指标，需就具体个案分析，要看变动的原因、变动人员具体岗位和作用、变动人员与控股股东实际控制人的关系、相关变动对公司生产经营的影响，实践中只要保持了核心人员稳定，一般不认为发生重大变化</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国有企业在任职期内由于组织安排导致的变化，一般不认定为重大变化</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一人公司，其公司治理本身需完善和优化，其发展过程中董事、高管均会有所增加，只要核心人员未变，不认定为重大变化</a:t>
            </a: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董事、高管、监事的任职资格</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遵照公司法规定，关注在资本市场上是否有违法违规行为，如被证监会、交易所处罚，刑事案件等</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家族企业中，董监高不能全部是家族成员，注意董事会机构的科学合理，监事的选择要注重独立性问题</a:t>
            </a:r>
            <a:endParaRPr lang="en-US" altLang="zh-CN" sz="13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四、董事、高管的重大变化及诚信</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643866"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董事、高管的诚信问题</a:t>
            </a:r>
          </a:p>
          <a:p>
            <a:pPr marL="800100" lvl="1" indent="-342900" eaLnBrk="0" hangingPunct="0">
              <a:lnSpc>
                <a:spcPct val="120000"/>
              </a:lnSpc>
              <a:spcBef>
                <a:spcPct val="20000"/>
              </a:spcBef>
              <a:buClr>
                <a:schemeClr val="accent2"/>
              </a:buClr>
              <a:buSzPct val="80000"/>
              <a:buFont typeface="Wingdings" pitchFamily="2" charset="2"/>
              <a:buChar char="l"/>
            </a:pPr>
            <a:r>
              <a:rPr lang="en-US" altLang="zh-CN" sz="1300" b="0" dirty="0" smtClean="0">
                <a:solidFill>
                  <a:schemeClr val="tx1"/>
                </a:solidFill>
                <a:ea typeface="宋体" pitchFamily="2" charset="-122"/>
              </a:rPr>
              <a:t>《</a:t>
            </a:r>
            <a:r>
              <a:rPr lang="zh-CN" altLang="en-US" sz="1300" b="0" dirty="0" smtClean="0">
                <a:solidFill>
                  <a:schemeClr val="tx1"/>
                </a:solidFill>
                <a:ea typeface="宋体" pitchFamily="2" charset="-122"/>
              </a:rPr>
              <a:t>公司法</a:t>
            </a:r>
            <a:r>
              <a:rPr lang="en-US" altLang="zh-CN" sz="1300" b="0" dirty="0" smtClean="0">
                <a:solidFill>
                  <a:schemeClr val="tx1"/>
                </a:solidFill>
                <a:ea typeface="宋体" pitchFamily="2" charset="-122"/>
              </a:rPr>
              <a:t>》</a:t>
            </a:r>
            <a:r>
              <a:rPr lang="zh-CN" altLang="en-US" sz="1300" b="0" dirty="0" smtClean="0">
                <a:solidFill>
                  <a:schemeClr val="tx1"/>
                </a:solidFill>
                <a:ea typeface="宋体" pitchFamily="2" charset="-122"/>
              </a:rPr>
              <a:t>、</a:t>
            </a:r>
            <a:r>
              <a:rPr lang="en-US" altLang="zh-CN" sz="1300" b="0" dirty="0" smtClean="0">
                <a:solidFill>
                  <a:schemeClr val="tx1"/>
                </a:solidFill>
                <a:ea typeface="宋体" pitchFamily="2" charset="-122"/>
              </a:rPr>
              <a:t>《</a:t>
            </a:r>
            <a:r>
              <a:rPr lang="zh-CN" altLang="en-US" sz="1300" b="0" dirty="0" smtClean="0">
                <a:solidFill>
                  <a:schemeClr val="tx1"/>
                </a:solidFill>
                <a:ea typeface="宋体" pitchFamily="2" charset="-122"/>
              </a:rPr>
              <a:t>首发办法</a:t>
            </a:r>
            <a:r>
              <a:rPr lang="en-US" altLang="zh-CN" sz="1300" b="0" dirty="0" smtClean="0">
                <a:solidFill>
                  <a:schemeClr val="tx1"/>
                </a:solidFill>
                <a:ea typeface="宋体" pitchFamily="2" charset="-122"/>
              </a:rPr>
              <a:t>》</a:t>
            </a:r>
            <a:r>
              <a:rPr lang="zh-CN" altLang="en-US" sz="1300" b="0" dirty="0" smtClean="0">
                <a:solidFill>
                  <a:schemeClr val="tx1"/>
                </a:solidFill>
                <a:ea typeface="宋体" pitchFamily="2" charset="-122"/>
              </a:rPr>
              <a:t>等规定</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董事、高管的诚信问题首先对其经历加以考察</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董事、高管的竞业禁止：（</a:t>
            </a:r>
            <a:r>
              <a:rPr lang="en-US" altLang="zh-CN" sz="1300" b="0" dirty="0" smtClean="0">
                <a:solidFill>
                  <a:schemeClr val="tx1"/>
                </a:solidFill>
                <a:ea typeface="宋体" pitchFamily="2" charset="-122"/>
              </a:rPr>
              <a:t>1</a:t>
            </a:r>
            <a:r>
              <a:rPr lang="zh-CN" altLang="en-US" sz="1300" b="0" dirty="0" smtClean="0">
                <a:solidFill>
                  <a:schemeClr val="tx1"/>
                </a:solidFill>
                <a:ea typeface="宋体" pitchFamily="2" charset="-122"/>
              </a:rPr>
              <a:t>）发行人通过关联交易将部分相关联业务转让给董监高，对于</a:t>
            </a:r>
            <a:r>
              <a:rPr lang="en-US" altLang="zh-CN" sz="1300" b="0" dirty="0" smtClean="0">
                <a:solidFill>
                  <a:schemeClr val="tx1"/>
                </a:solidFill>
                <a:ea typeface="宋体" pitchFamily="2" charset="-122"/>
              </a:rPr>
              <a:t>IPO</a:t>
            </a:r>
            <a:r>
              <a:rPr lang="zh-CN" altLang="en-US" sz="1300" b="0" dirty="0" smtClean="0">
                <a:solidFill>
                  <a:schemeClr val="tx1"/>
                </a:solidFill>
                <a:ea typeface="宋体" pitchFamily="2" charset="-122"/>
              </a:rPr>
              <a:t>审核是不合适的；（</a:t>
            </a:r>
            <a:r>
              <a:rPr lang="en-US" altLang="zh-CN" sz="1300" b="0" dirty="0" smtClean="0">
                <a:solidFill>
                  <a:schemeClr val="tx1"/>
                </a:solidFill>
                <a:ea typeface="宋体" pitchFamily="2" charset="-122"/>
              </a:rPr>
              <a:t>2</a:t>
            </a:r>
            <a:r>
              <a:rPr lang="zh-CN" altLang="en-US" sz="1300" b="0" dirty="0" smtClean="0">
                <a:solidFill>
                  <a:schemeClr val="tx1"/>
                </a:solidFill>
                <a:ea typeface="宋体" pitchFamily="2" charset="-122"/>
              </a:rPr>
              <a:t>）另外发行人拉供应商、经销商、客户等入股后可能会在董事会、监事会内有席位，对于这种情况要具体分析，要保证利益不能冲突、完整信息披露、是否对发行人有重大影响</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董事、高管忠实、勤勉义务的关注：改制、出资、历史沿革、架构（子公司及兄弟公司）、资金往来、关联交易的披露与回避</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股东义务与董事、高管的义务（二者有区别，有时股东同时兼任高管，在不同情形下要求履行的义务不同，辅导中应重点强调）</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董事、高管及其亲属不得与发行人共同兴办企业</a:t>
            </a: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五、重大违法违规的认定</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715303" cy="4857784"/>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发行主体重大违法违规的认定</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200" b="0" dirty="0" smtClean="0">
                <a:solidFill>
                  <a:schemeClr val="tx1"/>
                </a:solidFill>
                <a:ea typeface="宋体" pitchFamily="2" charset="-122"/>
              </a:rPr>
              <a:t>重大违法行为：违反国家法律、行政法规，且受行政处罚、情节严重的行为</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200" b="0" dirty="0" smtClean="0">
                <a:solidFill>
                  <a:schemeClr val="tx1"/>
                </a:solidFill>
                <a:ea typeface="宋体" pitchFamily="2" charset="-122"/>
              </a:rPr>
              <a:t>原则上，凡被处以罚款以上的行政处罚行为都视为重大违法行为，但行政处罚实施机关依法认定不属于重大违法行为、能够依法作出合理说明的除外</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200" b="0" dirty="0" smtClean="0">
                <a:solidFill>
                  <a:schemeClr val="tx1"/>
                </a:solidFill>
                <a:ea typeface="宋体" pitchFamily="2" charset="-122"/>
              </a:rPr>
              <a:t>处罚机关：工商、税务、海关、环保、土地财政、审计等部门。由其他有权部门作出的涉及公司生产经营的行政处罚，明显有违诚信，对公司有重大影响的，也在此列</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200" b="0" dirty="0" smtClean="0">
                <a:solidFill>
                  <a:schemeClr val="tx1"/>
                </a:solidFill>
                <a:ea typeface="宋体" pitchFamily="2" charset="-122"/>
              </a:rPr>
              <a:t>最近三年重大违法行为的起算点：法律、行政法规和规章有明确规定的，从其规定；没有规定的，从违法行为发生之日起计算，违法行为又连续或者继续状态的，从行为终止之日起计算（如非法公开发行股票，一直要等清理完毕之日起计算）</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200" b="0" dirty="0" smtClean="0">
                <a:solidFill>
                  <a:schemeClr val="tx1"/>
                </a:solidFill>
                <a:ea typeface="宋体" pitchFamily="2" charset="-122"/>
              </a:rPr>
              <a:t>不服行政处罚而申请行政复议或者提起行政诉讼的，在行政复议决定或者法律判决裁定尚未作出前，原则上不影响对重大违法行为的认定，但可以申请暂缓作出决定</a:t>
            </a:r>
            <a:endParaRPr lang="en-US" altLang="zh-CN" sz="12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200" b="0" dirty="0" smtClean="0">
                <a:solidFill>
                  <a:schemeClr val="tx1"/>
                </a:solidFill>
                <a:ea typeface="宋体" pitchFamily="2" charset="-122"/>
              </a:rPr>
              <a:t>兜底条款：严重损害投资者合法权益和社会公共利益</a:t>
            </a: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控股股东和实际控制人的重大违法行为问题</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200" b="0" dirty="0" smtClean="0">
                <a:solidFill>
                  <a:schemeClr val="tx1"/>
                </a:solidFill>
                <a:ea typeface="宋体" pitchFamily="2" charset="-122"/>
              </a:rPr>
              <a:t>创业板将此列为发行条件之一，中小板虽尚未规则出台，但审核实务中是一致的</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200" b="0" dirty="0" smtClean="0">
                <a:solidFill>
                  <a:schemeClr val="tx1"/>
                </a:solidFill>
                <a:ea typeface="宋体" pitchFamily="2" charset="-122"/>
              </a:rPr>
              <a:t>个人控股股东、实际控制人在刑罚执行期内构成实质性障碍</a:t>
            </a:r>
            <a:endParaRPr lang="en-US" altLang="zh-CN" sz="12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200" b="0" dirty="0" smtClean="0">
                <a:solidFill>
                  <a:schemeClr val="tx1"/>
                </a:solidFill>
                <a:ea typeface="宋体" pitchFamily="2" charset="-122"/>
              </a:rPr>
              <a:t>对犯罪行为审核严格，不能简单的以满</a:t>
            </a:r>
            <a:r>
              <a:rPr lang="en-US" altLang="zh-CN" sz="1200" b="0" dirty="0" smtClean="0">
                <a:solidFill>
                  <a:schemeClr val="tx1"/>
                </a:solidFill>
                <a:ea typeface="宋体" pitchFamily="2" charset="-122"/>
              </a:rPr>
              <a:t>3</a:t>
            </a:r>
            <a:r>
              <a:rPr lang="zh-CN" altLang="en-US" sz="1200" b="0" dirty="0" smtClean="0">
                <a:solidFill>
                  <a:schemeClr val="tx1"/>
                </a:solidFill>
                <a:ea typeface="宋体" pitchFamily="2" charset="-122"/>
              </a:rPr>
              <a:t>年就可以的标准判断，会里目前也没有明确的规定，但有几点需要注意：诚信问题、犯罪行为的性质分析、主观意识是故意还是疏忽、比照</a:t>
            </a:r>
            <a:r>
              <a:rPr lang="en-US" altLang="zh-CN" sz="1200" b="0" dirty="0" smtClean="0">
                <a:solidFill>
                  <a:schemeClr val="tx1"/>
                </a:solidFill>
                <a:ea typeface="宋体" pitchFamily="2" charset="-122"/>
              </a:rPr>
              <a:t>《</a:t>
            </a:r>
            <a:r>
              <a:rPr lang="zh-CN" altLang="en-US" sz="1200" b="0" dirty="0" smtClean="0">
                <a:solidFill>
                  <a:schemeClr val="tx1"/>
                </a:solidFill>
                <a:ea typeface="宋体" pitchFamily="2" charset="-122"/>
              </a:rPr>
              <a:t>公司法</a:t>
            </a:r>
            <a:r>
              <a:rPr lang="en-US" altLang="zh-CN" sz="1200" b="0" dirty="0" smtClean="0">
                <a:solidFill>
                  <a:schemeClr val="tx1"/>
                </a:solidFill>
                <a:ea typeface="宋体" pitchFamily="2" charset="-122"/>
              </a:rPr>
              <a:t>》</a:t>
            </a:r>
            <a:r>
              <a:rPr lang="zh-CN" altLang="en-US" sz="1200" b="0" dirty="0" smtClean="0">
                <a:solidFill>
                  <a:schemeClr val="tx1"/>
                </a:solidFill>
                <a:ea typeface="宋体" pitchFamily="2" charset="-122"/>
              </a:rPr>
              <a:t>对董监高的任职资格的要求</a:t>
            </a:r>
            <a:endParaRPr lang="en-US" altLang="zh-CN" sz="12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3" descr="品牌标志组合1_全色"/>
          <p:cNvPicPr>
            <a:picLocks noChangeAspect="1" noChangeArrowheads="1"/>
          </p:cNvPicPr>
          <p:nvPr/>
        </p:nvPicPr>
        <p:blipFill>
          <a:blip r:embed="rId3"/>
          <a:srcRect/>
          <a:stretch>
            <a:fillRect/>
          </a:stretch>
        </p:blipFill>
        <p:spPr bwMode="auto">
          <a:xfrm>
            <a:off x="0" y="0"/>
            <a:ext cx="2195513" cy="715963"/>
          </a:xfrm>
          <a:prstGeom prst="rect">
            <a:avLst/>
          </a:prstGeom>
          <a:noFill/>
          <a:ln w="9525">
            <a:noFill/>
            <a:miter lim="800000"/>
            <a:headEnd/>
            <a:tailEnd/>
          </a:ln>
        </p:spPr>
      </p:pic>
      <p:sp>
        <p:nvSpPr>
          <p:cNvPr id="31747" name="Text Box 4"/>
          <p:cNvSpPr txBox="1">
            <a:spLocks noChangeArrowheads="1"/>
          </p:cNvSpPr>
          <p:nvPr/>
        </p:nvSpPr>
        <p:spPr bwMode="auto">
          <a:xfrm>
            <a:off x="1260475" y="1071563"/>
            <a:ext cx="6621463" cy="1323975"/>
          </a:xfrm>
          <a:prstGeom prst="rect">
            <a:avLst/>
          </a:prstGeom>
          <a:noFill/>
          <a:ln w="9525">
            <a:noFill/>
            <a:miter lim="800000"/>
            <a:headEnd/>
            <a:tailEnd/>
          </a:ln>
        </p:spPr>
        <p:txBody>
          <a:bodyPr>
            <a:spAutoFit/>
          </a:bodyPr>
          <a:lstStyle/>
          <a:p>
            <a:pPr algn="ctr">
              <a:spcBef>
                <a:spcPct val="50000"/>
              </a:spcBef>
            </a:pPr>
            <a:r>
              <a:rPr lang="en-US" altLang="zh-CN" sz="3200" dirty="0" smtClean="0">
                <a:latin typeface="华文新魏" pitchFamily="2" charset="-122"/>
                <a:ea typeface="华文新魏" pitchFamily="2" charset="-122"/>
              </a:rPr>
              <a:t>A</a:t>
            </a:r>
            <a:r>
              <a:rPr lang="zh-CN" altLang="en-US" sz="3200" dirty="0" smtClean="0">
                <a:latin typeface="华文新魏" pitchFamily="2" charset="-122"/>
                <a:ea typeface="华文新魏" pitchFamily="2" charset="-122"/>
              </a:rPr>
              <a:t>股市场</a:t>
            </a:r>
            <a:r>
              <a:rPr lang="en-US" altLang="zh-CN" sz="3200" dirty="0" smtClean="0">
                <a:latin typeface="华文新魏" pitchFamily="2" charset="-122"/>
                <a:ea typeface="华文新魏" pitchFamily="2" charset="-122"/>
              </a:rPr>
              <a:t>IPO</a:t>
            </a:r>
            <a:r>
              <a:rPr lang="zh-CN" altLang="en-US" sz="3200" dirty="0" smtClean="0">
                <a:latin typeface="华文新魏" pitchFamily="2" charset="-122"/>
                <a:ea typeface="华文新魏" pitchFamily="2" charset="-122"/>
              </a:rPr>
              <a:t>形势分析</a:t>
            </a:r>
            <a:endParaRPr lang="zh-CN" altLang="en-US" sz="3200" dirty="0">
              <a:latin typeface="华文新魏" pitchFamily="2" charset="-122"/>
              <a:ea typeface="华文新魏" pitchFamily="2" charset="-122"/>
            </a:endParaRPr>
          </a:p>
          <a:p>
            <a:pPr algn="ctr">
              <a:spcBef>
                <a:spcPct val="50000"/>
              </a:spcBef>
            </a:pPr>
            <a:endParaRPr lang="zh-CN" altLang="en-US" sz="3200" dirty="0">
              <a:latin typeface="华文新魏" pitchFamily="2" charset="-122"/>
              <a:ea typeface="华文新魏" pitchFamily="2" charset="-122"/>
            </a:endParaRPr>
          </a:p>
        </p:txBody>
      </p:sp>
      <p:sp>
        <p:nvSpPr>
          <p:cNvPr id="31748" name="Text Box 4"/>
          <p:cNvSpPr txBox="1">
            <a:spLocks noChangeArrowheads="1"/>
          </p:cNvSpPr>
          <p:nvPr/>
        </p:nvSpPr>
        <p:spPr bwMode="auto">
          <a:xfrm>
            <a:off x="1500188" y="5534025"/>
            <a:ext cx="7812087" cy="1016000"/>
          </a:xfrm>
          <a:prstGeom prst="rect">
            <a:avLst/>
          </a:prstGeom>
          <a:noFill/>
          <a:ln w="9525">
            <a:noFill/>
            <a:miter lim="800000"/>
            <a:headEnd/>
            <a:tailEnd/>
          </a:ln>
        </p:spPr>
        <p:txBody>
          <a:bodyPr>
            <a:spAutoFit/>
          </a:bodyPr>
          <a:lstStyle/>
          <a:p>
            <a:pPr algn="ctr">
              <a:spcBef>
                <a:spcPct val="50000"/>
              </a:spcBef>
            </a:pPr>
            <a:endParaRPr lang="zh-CN" altLang="en-US" sz="2400">
              <a:latin typeface="华文新魏" pitchFamily="2" charset="-122"/>
              <a:ea typeface="华文新魏" pitchFamily="2" charset="-122"/>
            </a:endParaRPr>
          </a:p>
          <a:p>
            <a:pPr algn="ctr">
              <a:spcBef>
                <a:spcPct val="50000"/>
              </a:spcBef>
            </a:pPr>
            <a:endParaRPr lang="zh-CN" altLang="en-US" sz="2400">
              <a:latin typeface="华文新魏" pitchFamily="2" charset="-122"/>
              <a:ea typeface="华文新魏" pitchFamily="2" charset="-122"/>
            </a:endParaRPr>
          </a:p>
        </p:txBody>
      </p:sp>
      <p:graphicFrame>
        <p:nvGraphicFramePr>
          <p:cNvPr id="5" name="图示 4"/>
          <p:cNvGraphicFramePr/>
          <p:nvPr/>
        </p:nvGraphicFramePr>
        <p:xfrm>
          <a:off x="2357422" y="1857364"/>
          <a:ext cx="5857916" cy="442119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graphicEl>
                                              <a:dgm id="{79EEE677-244A-4CD9-924A-78DD6040A346}"/>
                                            </p:graphicEl>
                                          </p:spTgt>
                                        </p:tgtEl>
                                        <p:attrNameLst>
                                          <p:attrName>style.visibility</p:attrName>
                                        </p:attrNameLst>
                                      </p:cBhvr>
                                      <p:to>
                                        <p:strVal val="visible"/>
                                      </p:to>
                                    </p:set>
                                    <p:anim calcmode="lin" valueType="num">
                                      <p:cBhvr additive="base">
                                        <p:cTn id="7" dur="500" fill="hold"/>
                                        <p:tgtEl>
                                          <p:spTgt spid="5">
                                            <p:graphicEl>
                                              <a:dgm id="{79EEE677-244A-4CD9-924A-78DD6040A346}"/>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graphicEl>
                                              <a:dgm id="{79EEE677-244A-4CD9-924A-78DD6040A346}"/>
                                            </p:graphic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graphicEl>
                                              <a:dgm id="{33C26C21-59BF-4C89-86F5-09EAFD74F303}"/>
                                            </p:graphicEl>
                                          </p:spTgt>
                                        </p:tgtEl>
                                        <p:attrNameLst>
                                          <p:attrName>style.visibility</p:attrName>
                                        </p:attrNameLst>
                                      </p:cBhvr>
                                      <p:to>
                                        <p:strVal val="visible"/>
                                      </p:to>
                                    </p:set>
                                    <p:anim calcmode="lin" valueType="num">
                                      <p:cBhvr additive="base">
                                        <p:cTn id="11" dur="500" fill="hold"/>
                                        <p:tgtEl>
                                          <p:spTgt spid="5">
                                            <p:graphicEl>
                                              <a:dgm id="{33C26C21-59BF-4C89-86F5-09EAFD74F303}"/>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graphicEl>
                                              <a:dgm id="{33C26C21-59BF-4C89-86F5-09EAFD74F303}"/>
                                            </p:graphic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graphicEl>
                                              <a:dgm id="{1FAA7F25-428D-468B-A69E-30FA4CDAF06E}"/>
                                            </p:graphicEl>
                                          </p:spTgt>
                                        </p:tgtEl>
                                        <p:attrNameLst>
                                          <p:attrName>style.visibility</p:attrName>
                                        </p:attrNameLst>
                                      </p:cBhvr>
                                      <p:to>
                                        <p:strVal val="visible"/>
                                      </p:to>
                                    </p:set>
                                    <p:anim calcmode="lin" valueType="num">
                                      <p:cBhvr additive="base">
                                        <p:cTn id="15" dur="500" fill="hold"/>
                                        <p:tgtEl>
                                          <p:spTgt spid="5">
                                            <p:graphicEl>
                                              <a:dgm id="{1FAA7F25-428D-468B-A69E-30FA4CDAF06E}"/>
                                            </p:graphic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graphicEl>
                                              <a:dgm id="{1FAA7F25-428D-468B-A69E-30FA4CDAF06E}"/>
                                            </p:graphic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graphicEl>
                                              <a:dgm id="{B1757585-6F77-45B9-94C9-1FCB5911E216}"/>
                                            </p:graphicEl>
                                          </p:spTgt>
                                        </p:tgtEl>
                                        <p:attrNameLst>
                                          <p:attrName>style.visibility</p:attrName>
                                        </p:attrNameLst>
                                      </p:cBhvr>
                                      <p:to>
                                        <p:strVal val="visible"/>
                                      </p:to>
                                    </p:set>
                                    <p:anim calcmode="lin" valueType="num">
                                      <p:cBhvr additive="base">
                                        <p:cTn id="19" dur="500" fill="hold"/>
                                        <p:tgtEl>
                                          <p:spTgt spid="5">
                                            <p:graphicEl>
                                              <a:dgm id="{B1757585-6F77-45B9-94C9-1FCB5911E216}"/>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graphicEl>
                                              <a:dgm id="{B1757585-6F77-45B9-94C9-1FCB5911E216}"/>
                                            </p:graphic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graphicEl>
                                              <a:dgm id="{8498FE65-CDA2-44C2-BEDF-A1C666917544}"/>
                                            </p:graphicEl>
                                          </p:spTgt>
                                        </p:tgtEl>
                                        <p:attrNameLst>
                                          <p:attrName>style.visibility</p:attrName>
                                        </p:attrNameLst>
                                      </p:cBhvr>
                                      <p:to>
                                        <p:strVal val="visible"/>
                                      </p:to>
                                    </p:set>
                                    <p:anim calcmode="lin" valueType="num">
                                      <p:cBhvr additive="base">
                                        <p:cTn id="23" dur="500" fill="hold"/>
                                        <p:tgtEl>
                                          <p:spTgt spid="5">
                                            <p:graphicEl>
                                              <a:dgm id="{8498FE65-CDA2-44C2-BEDF-A1C666917544}"/>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graphicEl>
                                              <a:dgm id="{8498FE65-CDA2-44C2-BEDF-A1C666917544}"/>
                                            </p:graphic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graphicEl>
                                              <a:dgm id="{CC91754B-588D-4729-B325-6EE1D1C0E982}"/>
                                            </p:graphicEl>
                                          </p:spTgt>
                                        </p:tgtEl>
                                        <p:attrNameLst>
                                          <p:attrName>style.visibility</p:attrName>
                                        </p:attrNameLst>
                                      </p:cBhvr>
                                      <p:to>
                                        <p:strVal val="visible"/>
                                      </p:to>
                                    </p:set>
                                    <p:anim calcmode="lin" valueType="num">
                                      <p:cBhvr additive="base">
                                        <p:cTn id="27" dur="500" fill="hold"/>
                                        <p:tgtEl>
                                          <p:spTgt spid="5">
                                            <p:graphicEl>
                                              <a:dgm id="{CC91754B-588D-4729-B325-6EE1D1C0E982}"/>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graphicEl>
                                              <a:dgm id="{CC91754B-588D-4729-B325-6EE1D1C0E982}"/>
                                            </p:graphic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
                                            <p:graphicEl>
                                              <a:dgm id="{EA5678A1-818A-49D0-881B-8810E8EF6F54}"/>
                                            </p:graphicEl>
                                          </p:spTgt>
                                        </p:tgtEl>
                                        <p:attrNameLst>
                                          <p:attrName>style.visibility</p:attrName>
                                        </p:attrNameLst>
                                      </p:cBhvr>
                                      <p:to>
                                        <p:strVal val="visible"/>
                                      </p:to>
                                    </p:set>
                                    <p:anim calcmode="lin" valueType="num">
                                      <p:cBhvr additive="base">
                                        <p:cTn id="33" dur="500" fill="hold"/>
                                        <p:tgtEl>
                                          <p:spTgt spid="5">
                                            <p:graphicEl>
                                              <a:dgm id="{EA5678A1-818A-49D0-881B-8810E8EF6F54}"/>
                                            </p:graphic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graphicEl>
                                              <a:dgm id="{EA5678A1-818A-49D0-881B-8810E8EF6F54}"/>
                                            </p:graphic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
                                            <p:graphicEl>
                                              <a:dgm id="{46D7BC9A-B02D-4CB5-AF20-D0BF77540658}"/>
                                            </p:graphicEl>
                                          </p:spTgt>
                                        </p:tgtEl>
                                        <p:attrNameLst>
                                          <p:attrName>style.visibility</p:attrName>
                                        </p:attrNameLst>
                                      </p:cBhvr>
                                      <p:to>
                                        <p:strVal val="visible"/>
                                      </p:to>
                                    </p:set>
                                    <p:anim calcmode="lin" valueType="num">
                                      <p:cBhvr additive="base">
                                        <p:cTn id="37" dur="500" fill="hold"/>
                                        <p:tgtEl>
                                          <p:spTgt spid="5">
                                            <p:graphicEl>
                                              <a:dgm id="{46D7BC9A-B02D-4CB5-AF20-D0BF77540658}"/>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graphicEl>
                                              <a:dgm id="{46D7BC9A-B02D-4CB5-AF20-D0BF77540658}"/>
                                            </p:graphic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
                                            <p:graphicEl>
                                              <a:dgm id="{6B5DB373-9D5D-4C28-8183-C0910ECC970B}"/>
                                            </p:graphicEl>
                                          </p:spTgt>
                                        </p:tgtEl>
                                        <p:attrNameLst>
                                          <p:attrName>style.visibility</p:attrName>
                                        </p:attrNameLst>
                                      </p:cBhvr>
                                      <p:to>
                                        <p:strVal val="visible"/>
                                      </p:to>
                                    </p:set>
                                    <p:anim calcmode="lin" valueType="num">
                                      <p:cBhvr additive="base">
                                        <p:cTn id="41" dur="500" fill="hold"/>
                                        <p:tgtEl>
                                          <p:spTgt spid="5">
                                            <p:graphicEl>
                                              <a:dgm id="{6B5DB373-9D5D-4C28-8183-C0910ECC970B}"/>
                                            </p:graphicEl>
                                          </p:spTgt>
                                        </p:tgtEl>
                                        <p:attrNameLst>
                                          <p:attrName>ppt_x</p:attrName>
                                        </p:attrNameLst>
                                      </p:cBhvr>
                                      <p:tavLst>
                                        <p:tav tm="0">
                                          <p:val>
                                            <p:strVal val="#ppt_x"/>
                                          </p:val>
                                        </p:tav>
                                        <p:tav tm="100000">
                                          <p:val>
                                            <p:strVal val="#ppt_x"/>
                                          </p:val>
                                        </p:tav>
                                      </p:tavLst>
                                    </p:anim>
                                    <p:anim calcmode="lin" valueType="num">
                                      <p:cBhvr additive="base">
                                        <p:cTn id="42" dur="500" fill="hold"/>
                                        <p:tgtEl>
                                          <p:spTgt spid="5">
                                            <p:graphicEl>
                                              <a:dgm id="{6B5DB373-9D5D-4C28-8183-C0910ECC970B}"/>
                                            </p:graphic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
                                            <p:graphicEl>
                                              <a:dgm id="{1C0F9333-B197-464D-86F2-1B514A41647E}"/>
                                            </p:graphicEl>
                                          </p:spTgt>
                                        </p:tgtEl>
                                        <p:attrNameLst>
                                          <p:attrName>style.visibility</p:attrName>
                                        </p:attrNameLst>
                                      </p:cBhvr>
                                      <p:to>
                                        <p:strVal val="visible"/>
                                      </p:to>
                                    </p:set>
                                    <p:anim calcmode="lin" valueType="num">
                                      <p:cBhvr additive="base">
                                        <p:cTn id="45" dur="500" fill="hold"/>
                                        <p:tgtEl>
                                          <p:spTgt spid="5">
                                            <p:graphicEl>
                                              <a:dgm id="{1C0F9333-B197-464D-86F2-1B514A41647E}"/>
                                            </p:graphicEl>
                                          </p:spTgt>
                                        </p:tgtEl>
                                        <p:attrNameLst>
                                          <p:attrName>ppt_x</p:attrName>
                                        </p:attrNameLst>
                                      </p:cBhvr>
                                      <p:tavLst>
                                        <p:tav tm="0">
                                          <p:val>
                                            <p:strVal val="#ppt_x"/>
                                          </p:val>
                                        </p:tav>
                                        <p:tav tm="100000">
                                          <p:val>
                                            <p:strVal val="#ppt_x"/>
                                          </p:val>
                                        </p:tav>
                                      </p:tavLst>
                                    </p:anim>
                                    <p:anim calcmode="lin" valueType="num">
                                      <p:cBhvr additive="base">
                                        <p:cTn id="46" dur="500" fill="hold"/>
                                        <p:tgtEl>
                                          <p:spTgt spid="5">
                                            <p:graphicEl>
                                              <a:dgm id="{1C0F9333-B197-464D-86F2-1B514A41647E}"/>
                                            </p:graphic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
                                            <p:graphicEl>
                                              <a:dgm id="{4EC40BA1-6B88-4BD4-91CE-21EA8DC170B8}"/>
                                            </p:graphicEl>
                                          </p:spTgt>
                                        </p:tgtEl>
                                        <p:attrNameLst>
                                          <p:attrName>style.visibility</p:attrName>
                                        </p:attrNameLst>
                                      </p:cBhvr>
                                      <p:to>
                                        <p:strVal val="visible"/>
                                      </p:to>
                                    </p:set>
                                    <p:anim calcmode="lin" valueType="num">
                                      <p:cBhvr additive="base">
                                        <p:cTn id="49" dur="500" fill="hold"/>
                                        <p:tgtEl>
                                          <p:spTgt spid="5">
                                            <p:graphicEl>
                                              <a:dgm id="{4EC40BA1-6B88-4BD4-91CE-21EA8DC170B8}"/>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graphicEl>
                                              <a:dgm id="{4EC40BA1-6B88-4BD4-91CE-21EA8DC170B8}"/>
                                            </p:graphic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
                                            <p:graphicEl>
                                              <a:dgm id="{1B4D2F36-CA04-415B-A845-3F70DE3F2169}"/>
                                            </p:graphicEl>
                                          </p:spTgt>
                                        </p:tgtEl>
                                        <p:attrNameLst>
                                          <p:attrName>style.visibility</p:attrName>
                                        </p:attrNameLst>
                                      </p:cBhvr>
                                      <p:to>
                                        <p:strVal val="visible"/>
                                      </p:to>
                                    </p:set>
                                    <p:anim calcmode="lin" valueType="num">
                                      <p:cBhvr additive="base">
                                        <p:cTn id="53" dur="500" fill="hold"/>
                                        <p:tgtEl>
                                          <p:spTgt spid="5">
                                            <p:graphicEl>
                                              <a:dgm id="{1B4D2F36-CA04-415B-A845-3F70DE3F2169}"/>
                                            </p:graphicEl>
                                          </p:spTgt>
                                        </p:tgtEl>
                                        <p:attrNameLst>
                                          <p:attrName>ppt_x</p:attrName>
                                        </p:attrNameLst>
                                      </p:cBhvr>
                                      <p:tavLst>
                                        <p:tav tm="0">
                                          <p:val>
                                            <p:strVal val="#ppt_x"/>
                                          </p:val>
                                        </p:tav>
                                        <p:tav tm="100000">
                                          <p:val>
                                            <p:strVal val="#ppt_x"/>
                                          </p:val>
                                        </p:tav>
                                      </p:tavLst>
                                    </p:anim>
                                    <p:anim calcmode="lin" valueType="num">
                                      <p:cBhvr additive="base">
                                        <p:cTn id="54" dur="500" fill="hold"/>
                                        <p:tgtEl>
                                          <p:spTgt spid="5">
                                            <p:graphicEl>
                                              <a:dgm id="{1B4D2F36-CA04-415B-A845-3F70DE3F2169}"/>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AtOnce"/>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六、土地</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643866"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土地问题</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土地使用权的取得合法：作价入股、出让、租赁、转让、划拨（符合划拨用地目录）</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保荐机构和发行人律师对土地问题的核查：土地使用权的取得方式和程序、登记手续、项目用地、最近</a:t>
            </a:r>
            <a:r>
              <a:rPr lang="en-US" altLang="zh-CN" sz="1300" b="0" dirty="0" smtClean="0">
                <a:solidFill>
                  <a:schemeClr val="tx1"/>
                </a:solidFill>
                <a:ea typeface="宋体" pitchFamily="2" charset="-122"/>
              </a:rPr>
              <a:t>36</a:t>
            </a:r>
            <a:r>
              <a:rPr lang="zh-CN" altLang="en-US" sz="1300" b="0" dirty="0" smtClean="0">
                <a:solidFill>
                  <a:schemeClr val="tx1"/>
                </a:solidFill>
                <a:ea typeface="宋体" pitchFamily="2" charset="-122"/>
              </a:rPr>
              <a:t>个月是否存在违法土地管理的法律、行政法规，受到行政处罚且情节严重的行为。国家有关土地管理的政策，如</a:t>
            </a:r>
            <a:r>
              <a:rPr lang="en-US" altLang="zh-CN" sz="1300" b="0" dirty="0" smtClean="0">
                <a:solidFill>
                  <a:schemeClr val="tx1"/>
                </a:solidFill>
                <a:ea typeface="宋体" pitchFamily="2" charset="-122"/>
              </a:rPr>
              <a:t>《</a:t>
            </a:r>
            <a:r>
              <a:rPr lang="zh-CN" altLang="en-US" sz="1300" b="0" dirty="0" smtClean="0">
                <a:solidFill>
                  <a:schemeClr val="tx1"/>
                </a:solidFill>
                <a:ea typeface="宋体" pitchFamily="2" charset="-122"/>
              </a:rPr>
              <a:t>国务院关于促进节约集约用地的通知</a:t>
            </a:r>
            <a:r>
              <a:rPr lang="en-US" altLang="zh-CN" sz="1300" b="0" dirty="0" smtClean="0">
                <a:solidFill>
                  <a:schemeClr val="tx1"/>
                </a:solidFill>
                <a:ea typeface="宋体" pitchFamily="2" charset="-122"/>
              </a:rPr>
              <a:t>》</a:t>
            </a:r>
            <a:r>
              <a:rPr lang="zh-CN" altLang="en-US" sz="1300" b="0" dirty="0" smtClean="0">
                <a:solidFill>
                  <a:schemeClr val="tx1"/>
                </a:solidFill>
                <a:ea typeface="宋体" pitchFamily="2" charset="-122"/>
              </a:rPr>
              <a:t>（国发</a:t>
            </a:r>
            <a:r>
              <a:rPr lang="en-US" altLang="zh-CN" sz="1300" b="0" dirty="0" smtClean="0">
                <a:solidFill>
                  <a:schemeClr val="tx1"/>
                </a:solidFill>
                <a:ea typeface="宋体" pitchFamily="2" charset="-122"/>
              </a:rPr>
              <a:t>[2008]3</a:t>
            </a:r>
            <a:r>
              <a:rPr lang="zh-CN" altLang="en-US" sz="1300" b="0" dirty="0" smtClean="0">
                <a:solidFill>
                  <a:schemeClr val="tx1"/>
                </a:solidFill>
                <a:ea typeface="宋体" pitchFamily="2" charset="-122"/>
              </a:rPr>
              <a:t>号）等，也是核查依据</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从事房地产业务的发行人，保荐机构和发行人律师应对下列问题进行专项核查：土地使用权的取得方式和程序、土地使用权证的办理情况；土地出让金的缴纳情况；土地闲置及土地闲置费缴纳；是否存在违法用地项目；土地开发是否符合出让合同的约定，是否存在超过约定的动工开发日期满一年，完成开发面积不足</a:t>
            </a:r>
            <a:r>
              <a:rPr lang="en-US" altLang="zh-CN" sz="1300" b="0" dirty="0" smtClean="0">
                <a:solidFill>
                  <a:schemeClr val="tx1"/>
                </a:solidFill>
                <a:ea typeface="宋体" pitchFamily="2" charset="-122"/>
              </a:rPr>
              <a:t>1/3</a:t>
            </a:r>
            <a:r>
              <a:rPr lang="zh-CN" altLang="en-US" sz="1300" b="0" dirty="0" smtClean="0">
                <a:solidFill>
                  <a:schemeClr val="tx1"/>
                </a:solidFill>
                <a:ea typeface="宋体" pitchFamily="2" charset="-122"/>
              </a:rPr>
              <a:t>或投资不足</a:t>
            </a:r>
            <a:r>
              <a:rPr lang="en-US" altLang="zh-CN" sz="1300" b="0" dirty="0" smtClean="0">
                <a:solidFill>
                  <a:schemeClr val="tx1"/>
                </a:solidFill>
                <a:ea typeface="宋体" pitchFamily="2" charset="-122"/>
              </a:rPr>
              <a:t>1/4</a:t>
            </a:r>
            <a:r>
              <a:rPr lang="zh-CN" altLang="en-US" sz="1300" b="0" dirty="0" smtClean="0">
                <a:solidFill>
                  <a:schemeClr val="tx1"/>
                </a:solidFill>
                <a:ea typeface="宋体" pitchFamily="2" charset="-122"/>
              </a:rPr>
              <a:t>的情形</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募投用于房地产项目，需要取得四证：</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募投用于非房地产项目时，项目用地应基本落实</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招股说明书中披露土地使用权相关信息：取得方式、土地出让金（转让价款、租金）的支付情况、产权登记手续办理情况</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房地产企业征求国土部意见</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857232"/>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七、环保</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7643866"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环保问题</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招股说明书中披露环保相关信息：是否符合环保要求、最近</a:t>
            </a:r>
            <a:r>
              <a:rPr lang="en-US" altLang="zh-CN" sz="1300" b="0" dirty="0" smtClean="0">
                <a:solidFill>
                  <a:schemeClr val="tx1"/>
                </a:solidFill>
                <a:ea typeface="宋体" pitchFamily="2" charset="-122"/>
              </a:rPr>
              <a:t>3</a:t>
            </a:r>
            <a:r>
              <a:rPr lang="zh-CN" altLang="en-US" sz="1300" b="0" dirty="0" smtClean="0">
                <a:solidFill>
                  <a:schemeClr val="tx1"/>
                </a:solidFill>
                <a:ea typeface="宋体" pitchFamily="2" charset="-122"/>
              </a:rPr>
              <a:t>年环保投资和支出情况、环保设施实际运行情况以及未来环保支出、曾经发行的环保事故或因环保问题受处罚情况</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保荐机构和发行人律师对环保问题进行全面核查（至少简单作检查）；不能简单以环保部门文件为依据</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环保部门出具的核查文件（在环保部门出具文件前，做持续调查）</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曾发生环保事故或因环保问题受处罚的，保荐机构和发行人律师应对是否构成重大违法行为出具意见</a:t>
            </a:r>
          </a:p>
        </p:txBody>
      </p:sp>
      <p:sp>
        <p:nvSpPr>
          <p:cNvPr id="8" name="Text Box 4"/>
          <p:cNvSpPr txBox="1">
            <a:spLocks noChangeArrowheads="1"/>
          </p:cNvSpPr>
          <p:nvPr/>
        </p:nvSpPr>
        <p:spPr bwMode="auto">
          <a:xfrm>
            <a:off x="1214414" y="3714752"/>
            <a:ext cx="6696075" cy="2215991"/>
          </a:xfrm>
          <a:prstGeom prst="rect">
            <a:avLst/>
          </a:prstGeom>
          <a:solidFill>
            <a:srgbClr val="FFFF99"/>
          </a:solidFill>
          <a:ln w="9525">
            <a:solidFill>
              <a:srgbClr val="FF3300"/>
            </a:solidFill>
            <a:miter lim="800000"/>
            <a:headEnd/>
            <a:tailEnd/>
          </a:ln>
        </p:spPr>
        <p:txBody>
          <a:bodyPr>
            <a:spAutoFit/>
          </a:bodyPr>
          <a:lstStyle/>
          <a:p>
            <a:pPr lvl="1">
              <a:spcBef>
                <a:spcPct val="50000"/>
              </a:spcBef>
              <a:buClr>
                <a:schemeClr val="accent2"/>
              </a:buClr>
              <a:buFont typeface="Wingdings" pitchFamily="2" charset="2"/>
              <a:buChar char="p"/>
            </a:pPr>
            <a:r>
              <a:rPr kumimoji="1" lang="en-US" altLang="zh-CN" sz="1200" b="0" dirty="0" smtClean="0">
                <a:solidFill>
                  <a:schemeClr val="tx1"/>
                </a:solidFill>
                <a:latin typeface="Times New Roman" pitchFamily="18" charset="0"/>
              </a:rPr>
              <a:t>《</a:t>
            </a:r>
            <a:r>
              <a:rPr kumimoji="1" lang="zh-CN" altLang="en-US" sz="1200" b="0" dirty="0" smtClean="0">
                <a:solidFill>
                  <a:schemeClr val="tx1"/>
                </a:solidFill>
                <a:latin typeface="Times New Roman" pitchFamily="18" charset="0"/>
              </a:rPr>
              <a:t>国务院关于落实科学发展观加强环境保护的决定</a:t>
            </a:r>
            <a:r>
              <a:rPr kumimoji="1" lang="en-US" altLang="zh-CN" sz="1200" b="0" dirty="0" smtClean="0">
                <a:solidFill>
                  <a:schemeClr val="tx1"/>
                </a:solidFill>
                <a:latin typeface="Times New Roman" pitchFamily="18" charset="0"/>
              </a:rPr>
              <a:t>》</a:t>
            </a:r>
            <a:r>
              <a:rPr kumimoji="1" lang="zh-CN" altLang="en-US" sz="1200" b="0" dirty="0" smtClean="0">
                <a:solidFill>
                  <a:schemeClr val="tx1"/>
                </a:solidFill>
                <a:latin typeface="Times New Roman" pitchFamily="18" charset="0"/>
              </a:rPr>
              <a:t>（国发</a:t>
            </a:r>
            <a:r>
              <a:rPr kumimoji="1" lang="en-US" altLang="zh-CN" sz="1200" b="0" dirty="0" smtClean="0">
                <a:solidFill>
                  <a:schemeClr val="tx1"/>
                </a:solidFill>
                <a:latin typeface="Times New Roman" pitchFamily="18" charset="0"/>
              </a:rPr>
              <a:t>〔2005〕39</a:t>
            </a:r>
            <a:r>
              <a:rPr kumimoji="1" lang="zh-CN" altLang="en-US" sz="1200" b="0" dirty="0" smtClean="0">
                <a:solidFill>
                  <a:schemeClr val="tx1"/>
                </a:solidFill>
                <a:latin typeface="Times New Roman" pitchFamily="18" charset="0"/>
              </a:rPr>
              <a:t>号）</a:t>
            </a:r>
          </a:p>
          <a:p>
            <a:pPr lvl="1">
              <a:spcBef>
                <a:spcPct val="50000"/>
              </a:spcBef>
              <a:buClr>
                <a:schemeClr val="accent2"/>
              </a:buClr>
              <a:buFont typeface="Wingdings" pitchFamily="2" charset="2"/>
              <a:buChar char="p"/>
            </a:pPr>
            <a:r>
              <a:rPr kumimoji="1" lang="en-US" altLang="zh-CN" sz="1200" b="0" dirty="0" smtClean="0">
                <a:solidFill>
                  <a:schemeClr val="tx1"/>
                </a:solidFill>
                <a:latin typeface="Times New Roman" pitchFamily="18" charset="0"/>
              </a:rPr>
              <a:t>《</a:t>
            </a:r>
            <a:r>
              <a:rPr kumimoji="1" lang="zh-CN" altLang="en-US" sz="1200" b="0" dirty="0" smtClean="0">
                <a:solidFill>
                  <a:schemeClr val="tx1"/>
                </a:solidFill>
                <a:latin typeface="Times New Roman" pitchFamily="18" charset="0"/>
              </a:rPr>
              <a:t>国务院关于印发节能减排综合性工作方案的通知</a:t>
            </a:r>
            <a:r>
              <a:rPr kumimoji="1" lang="en-US" altLang="zh-CN" sz="1200" b="0" dirty="0" smtClean="0">
                <a:solidFill>
                  <a:schemeClr val="tx1"/>
                </a:solidFill>
                <a:latin typeface="Times New Roman" pitchFamily="18" charset="0"/>
              </a:rPr>
              <a:t>》</a:t>
            </a:r>
            <a:r>
              <a:rPr kumimoji="1" lang="zh-CN" altLang="en-US" sz="1200" b="0" dirty="0" smtClean="0">
                <a:solidFill>
                  <a:schemeClr val="tx1"/>
                </a:solidFill>
                <a:latin typeface="Times New Roman" pitchFamily="18" charset="0"/>
              </a:rPr>
              <a:t>（国发</a:t>
            </a:r>
            <a:r>
              <a:rPr kumimoji="1" lang="en-US" altLang="zh-CN" sz="1200" b="0" dirty="0" smtClean="0">
                <a:solidFill>
                  <a:schemeClr val="tx1"/>
                </a:solidFill>
                <a:latin typeface="Times New Roman" pitchFamily="18" charset="0"/>
              </a:rPr>
              <a:t>〔2007〕15</a:t>
            </a:r>
            <a:r>
              <a:rPr kumimoji="1" lang="zh-CN" altLang="en-US" sz="1200" b="0" dirty="0" smtClean="0">
                <a:solidFill>
                  <a:schemeClr val="tx1"/>
                </a:solidFill>
                <a:latin typeface="Times New Roman" pitchFamily="18" charset="0"/>
              </a:rPr>
              <a:t>号）</a:t>
            </a:r>
          </a:p>
          <a:p>
            <a:pPr lvl="1">
              <a:spcBef>
                <a:spcPct val="50000"/>
              </a:spcBef>
              <a:buClr>
                <a:schemeClr val="accent2"/>
              </a:buClr>
              <a:buFont typeface="Wingdings" pitchFamily="2" charset="2"/>
              <a:buChar char="p"/>
            </a:pPr>
            <a:r>
              <a:rPr kumimoji="1" lang="en-US" altLang="zh-CN" sz="1200" b="0" dirty="0" smtClean="0">
                <a:solidFill>
                  <a:schemeClr val="tx1"/>
                </a:solidFill>
                <a:latin typeface="Times New Roman" pitchFamily="18" charset="0"/>
              </a:rPr>
              <a:t>《</a:t>
            </a:r>
            <a:r>
              <a:rPr kumimoji="1" lang="zh-CN" altLang="en-US" sz="1200" b="0" dirty="0" smtClean="0">
                <a:solidFill>
                  <a:schemeClr val="tx1"/>
                </a:solidFill>
                <a:latin typeface="Times New Roman" pitchFamily="18" charset="0"/>
              </a:rPr>
              <a:t>环境信息公开办法（试行）</a:t>
            </a:r>
            <a:r>
              <a:rPr kumimoji="1" lang="en-US" altLang="zh-CN" sz="1200" b="0" dirty="0" smtClean="0">
                <a:solidFill>
                  <a:schemeClr val="tx1"/>
                </a:solidFill>
                <a:latin typeface="Times New Roman" pitchFamily="18" charset="0"/>
              </a:rPr>
              <a:t>》</a:t>
            </a:r>
            <a:r>
              <a:rPr kumimoji="1" lang="zh-CN" altLang="en-US" sz="1200" b="0" dirty="0" smtClean="0">
                <a:solidFill>
                  <a:schemeClr val="tx1"/>
                </a:solidFill>
                <a:latin typeface="Times New Roman" pitchFamily="18" charset="0"/>
              </a:rPr>
              <a:t>（国家环保总局令第</a:t>
            </a:r>
            <a:r>
              <a:rPr kumimoji="1" lang="en-US" altLang="zh-CN" sz="1200" b="0" dirty="0" smtClean="0">
                <a:solidFill>
                  <a:schemeClr val="tx1"/>
                </a:solidFill>
                <a:latin typeface="Times New Roman" pitchFamily="18" charset="0"/>
              </a:rPr>
              <a:t>35</a:t>
            </a:r>
            <a:r>
              <a:rPr kumimoji="1" lang="zh-CN" altLang="en-US" sz="1200" b="0" dirty="0" smtClean="0">
                <a:solidFill>
                  <a:schemeClr val="tx1"/>
                </a:solidFill>
                <a:latin typeface="Times New Roman" pitchFamily="18" charset="0"/>
              </a:rPr>
              <a:t>号）</a:t>
            </a:r>
          </a:p>
          <a:p>
            <a:pPr lvl="1">
              <a:spcBef>
                <a:spcPct val="50000"/>
              </a:spcBef>
              <a:buClr>
                <a:schemeClr val="accent2"/>
              </a:buClr>
              <a:buFont typeface="Wingdings" pitchFamily="2" charset="2"/>
              <a:buChar char="p"/>
            </a:pPr>
            <a:r>
              <a:rPr kumimoji="1" lang="en-US" altLang="zh-CN" sz="1200" b="0" dirty="0" smtClean="0">
                <a:solidFill>
                  <a:schemeClr val="tx1"/>
                </a:solidFill>
                <a:latin typeface="Times New Roman" pitchFamily="18" charset="0"/>
              </a:rPr>
              <a:t>《</a:t>
            </a:r>
            <a:r>
              <a:rPr kumimoji="1" lang="zh-CN" altLang="en-US" sz="1200" b="0" dirty="0" smtClean="0">
                <a:solidFill>
                  <a:schemeClr val="tx1"/>
                </a:solidFill>
                <a:latin typeface="Times New Roman" pitchFamily="18" charset="0"/>
              </a:rPr>
              <a:t>关于对申请上市的企业和申请再融资的上市企业进行环境保护核查的通知</a:t>
            </a:r>
            <a:r>
              <a:rPr kumimoji="1" lang="en-US" altLang="zh-CN" sz="1200" b="0" dirty="0" smtClean="0">
                <a:solidFill>
                  <a:schemeClr val="tx1"/>
                </a:solidFill>
                <a:latin typeface="Times New Roman" pitchFamily="18" charset="0"/>
              </a:rPr>
              <a:t>》</a:t>
            </a:r>
            <a:r>
              <a:rPr kumimoji="1" lang="zh-CN" altLang="en-US" sz="1200" b="0" dirty="0" smtClean="0">
                <a:solidFill>
                  <a:schemeClr val="tx1"/>
                </a:solidFill>
                <a:latin typeface="Times New Roman" pitchFamily="18" charset="0"/>
              </a:rPr>
              <a:t>（环发</a:t>
            </a:r>
            <a:r>
              <a:rPr kumimoji="1" lang="en-US" altLang="zh-CN" sz="1200" b="0" dirty="0" smtClean="0">
                <a:solidFill>
                  <a:schemeClr val="tx1"/>
                </a:solidFill>
                <a:latin typeface="Times New Roman" pitchFamily="18" charset="0"/>
              </a:rPr>
              <a:t>〔2003〕101</a:t>
            </a:r>
            <a:r>
              <a:rPr kumimoji="1" lang="zh-CN" altLang="en-US" sz="1200" b="0" dirty="0" smtClean="0">
                <a:solidFill>
                  <a:schemeClr val="tx1"/>
                </a:solidFill>
                <a:latin typeface="Times New Roman" pitchFamily="18" charset="0"/>
              </a:rPr>
              <a:t>号）</a:t>
            </a:r>
          </a:p>
          <a:p>
            <a:pPr lvl="1">
              <a:spcBef>
                <a:spcPct val="50000"/>
              </a:spcBef>
              <a:buClr>
                <a:schemeClr val="accent2"/>
              </a:buClr>
              <a:buFont typeface="Wingdings" pitchFamily="2" charset="2"/>
              <a:buChar char="p"/>
            </a:pPr>
            <a:r>
              <a:rPr kumimoji="1" lang="en-US" altLang="zh-CN" sz="1200" b="0" dirty="0" smtClean="0">
                <a:solidFill>
                  <a:schemeClr val="tx1"/>
                </a:solidFill>
                <a:latin typeface="Times New Roman" pitchFamily="18" charset="0"/>
              </a:rPr>
              <a:t>《</a:t>
            </a:r>
            <a:r>
              <a:rPr kumimoji="1" lang="zh-CN" altLang="en-US" sz="1200" b="0" dirty="0" smtClean="0">
                <a:solidFill>
                  <a:schemeClr val="tx1"/>
                </a:solidFill>
                <a:latin typeface="Times New Roman" pitchFamily="18" charset="0"/>
              </a:rPr>
              <a:t>关于进一步规范重污染行业生产经营公司申请上市或再融资环境保护核查工作的通知</a:t>
            </a:r>
            <a:r>
              <a:rPr kumimoji="1" lang="en-US" altLang="zh-CN" sz="1200" b="0" dirty="0" smtClean="0">
                <a:solidFill>
                  <a:schemeClr val="tx1"/>
                </a:solidFill>
                <a:latin typeface="Times New Roman" pitchFamily="18" charset="0"/>
              </a:rPr>
              <a:t>》</a:t>
            </a:r>
            <a:r>
              <a:rPr kumimoji="1" lang="zh-CN" altLang="en-US" sz="1200" b="0" dirty="0" smtClean="0">
                <a:solidFill>
                  <a:schemeClr val="tx1"/>
                </a:solidFill>
                <a:latin typeface="Times New Roman" pitchFamily="18" charset="0"/>
              </a:rPr>
              <a:t>（环办</a:t>
            </a:r>
            <a:r>
              <a:rPr kumimoji="1" lang="en-US" altLang="zh-CN" sz="1200" b="0" dirty="0" smtClean="0">
                <a:solidFill>
                  <a:schemeClr val="tx1"/>
                </a:solidFill>
                <a:latin typeface="Times New Roman" pitchFamily="18" charset="0"/>
              </a:rPr>
              <a:t>〔2007〕105</a:t>
            </a:r>
            <a:r>
              <a:rPr kumimoji="1" lang="zh-CN" altLang="en-US" sz="1200" b="0" dirty="0" smtClean="0">
                <a:solidFill>
                  <a:schemeClr val="tx1"/>
                </a:solidFill>
                <a:latin typeface="Times New Roman" pitchFamily="18" charset="0"/>
              </a:rPr>
              <a:t>号）</a:t>
            </a:r>
          </a:p>
          <a:p>
            <a:pPr lvl="1">
              <a:spcBef>
                <a:spcPct val="50000"/>
              </a:spcBef>
              <a:buClr>
                <a:schemeClr val="accent2"/>
              </a:buClr>
              <a:buFont typeface="Wingdings" pitchFamily="2" charset="2"/>
              <a:buChar char="p"/>
            </a:pPr>
            <a:r>
              <a:rPr kumimoji="1" lang="en-US" altLang="zh-CN" sz="1200" b="0" dirty="0" smtClean="0">
                <a:solidFill>
                  <a:schemeClr val="tx1"/>
                </a:solidFill>
                <a:latin typeface="Times New Roman" pitchFamily="18" charset="0"/>
              </a:rPr>
              <a:t>《</a:t>
            </a:r>
            <a:r>
              <a:rPr kumimoji="1" lang="zh-CN" altLang="en-US" sz="1200" b="0" dirty="0" smtClean="0">
                <a:solidFill>
                  <a:schemeClr val="tx1"/>
                </a:solidFill>
                <a:latin typeface="Times New Roman" pitchFamily="18" charset="0"/>
              </a:rPr>
              <a:t>关于重污染行业生产经营公司</a:t>
            </a:r>
            <a:r>
              <a:rPr kumimoji="1" lang="en-US" altLang="zh-CN" sz="1200" b="0" dirty="0" smtClean="0">
                <a:solidFill>
                  <a:schemeClr val="tx1"/>
                </a:solidFill>
                <a:latin typeface="Times New Roman" pitchFamily="18" charset="0"/>
              </a:rPr>
              <a:t>IPO</a:t>
            </a:r>
            <a:r>
              <a:rPr kumimoji="1" lang="zh-CN" altLang="en-US" sz="1200" b="0" dirty="0" smtClean="0">
                <a:solidFill>
                  <a:schemeClr val="tx1"/>
                </a:solidFill>
                <a:latin typeface="Times New Roman" pitchFamily="18" charset="0"/>
              </a:rPr>
              <a:t>申请申报文件的通知</a:t>
            </a:r>
            <a:r>
              <a:rPr kumimoji="1" lang="en-US" altLang="zh-CN" sz="1200" b="0" dirty="0" smtClean="0">
                <a:solidFill>
                  <a:schemeClr val="tx1"/>
                </a:solidFill>
                <a:latin typeface="Times New Roman" pitchFamily="18" charset="0"/>
              </a:rPr>
              <a:t>》(</a:t>
            </a:r>
            <a:r>
              <a:rPr kumimoji="1" lang="zh-CN" altLang="en-US" sz="1200" b="0" dirty="0" smtClean="0">
                <a:solidFill>
                  <a:schemeClr val="tx1"/>
                </a:solidFill>
                <a:latin typeface="Times New Roman" pitchFamily="18" charset="0"/>
              </a:rPr>
              <a:t>中国证监会发行监管函</a:t>
            </a:r>
            <a:r>
              <a:rPr kumimoji="1" lang="en-US" altLang="zh-CN" sz="1200" b="0" dirty="0" smtClean="0">
                <a:solidFill>
                  <a:schemeClr val="tx1"/>
                </a:solidFill>
                <a:latin typeface="Times New Roman" pitchFamily="18" charset="0"/>
              </a:rPr>
              <a:t>〔2008〕6</a:t>
            </a:r>
            <a:r>
              <a:rPr kumimoji="1" lang="zh-CN" altLang="en-US" sz="1200" b="0" dirty="0" smtClean="0">
                <a:solidFill>
                  <a:schemeClr val="tx1"/>
                </a:solidFill>
                <a:latin typeface="Times New Roman" pitchFamily="18" charset="0"/>
              </a:rPr>
              <a:t>号</a:t>
            </a:r>
            <a:r>
              <a:rPr kumimoji="1" lang="en-US" altLang="zh-CN" sz="1200" b="0" dirty="0" smtClean="0">
                <a:solidFill>
                  <a:schemeClr val="tx1"/>
                </a:solidFill>
                <a:latin typeface="Times New Roman" pitchFamily="18" charset="0"/>
              </a:rPr>
              <a:t>)</a:t>
            </a:r>
            <a:endParaRPr kumimoji="1" lang="en-US" altLang="zh-CN" sz="1200" b="0" dirty="0">
              <a:solidFill>
                <a:schemeClr val="tx1"/>
              </a:solidFill>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bg/>
                                          </p:spTgt>
                                        </p:tgtEl>
                                        <p:attrNameLst>
                                          <p:attrName>style.visibility</p:attrName>
                                        </p:attrNameLst>
                                      </p:cBhvr>
                                      <p:to>
                                        <p:strVal val="visible"/>
                                      </p:to>
                                    </p:set>
                                    <p:animEffect transition="in" filter="wipe(down)">
                                      <p:cBhvr>
                                        <p:cTn id="13" dur="500"/>
                                        <p:tgtEl>
                                          <p:spTgt spid="8">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P spid="8"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八、税务问题</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643866"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关于申报报告期内存在偷漏税行为、申报前补缴、主管税务机关出具完税证明的问题</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对于因会计差错、会计准则</a:t>
            </a:r>
            <a:r>
              <a:rPr lang="en-US" altLang="zh-CN" sz="1300" b="0" dirty="0" smtClean="0">
                <a:solidFill>
                  <a:schemeClr val="tx1"/>
                </a:solidFill>
                <a:ea typeface="宋体" pitchFamily="2" charset="-122"/>
              </a:rPr>
              <a:t>/</a:t>
            </a:r>
            <a:r>
              <a:rPr lang="zh-CN" altLang="en-US" sz="1300" b="0" dirty="0" smtClean="0">
                <a:solidFill>
                  <a:schemeClr val="tx1"/>
                </a:solidFill>
                <a:ea typeface="宋体" pitchFamily="2" charset="-122"/>
              </a:rPr>
              <a:t>会计方法等使用不当而导致的跨期调整、差错更正，不影响正常申报和审核；</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对于调整幅度不大（没有给出量化指标，但应该比较严格）并有充分合理解释的，不影响正常申报与审核；</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对于①报告期内明显滥用会计政策、虚假作帐而达到逃税、漏税目的；②原始财务报表不能真实反映公司财务状况和经营业绩，以致原始与申报财务报表差异调整导致企业会计报表编制基础、会计制度和内部控制受到质疑；即使补缴税款、当地税局出具完税证明，证监会也会认为公司在最近三年内存在重大违法违规行为，不符合</a:t>
            </a:r>
            <a:r>
              <a:rPr lang="en-US" altLang="zh-CN" sz="1300" b="0" dirty="0" smtClean="0">
                <a:solidFill>
                  <a:schemeClr val="tx1"/>
                </a:solidFill>
                <a:ea typeface="宋体" pitchFamily="2" charset="-122"/>
              </a:rPr>
              <a:t>IPO</a:t>
            </a:r>
            <a:r>
              <a:rPr lang="zh-CN" altLang="en-US" sz="1300" b="0" dirty="0" smtClean="0">
                <a:solidFill>
                  <a:schemeClr val="tx1"/>
                </a:solidFill>
                <a:ea typeface="宋体" pitchFamily="2" charset="-122"/>
              </a:rPr>
              <a:t>发行的基本条件。</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保荐机构、律师应对发行人是否存在重大违法行为出具意见</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发行人的税收优惠属于地方性政策但与国家规定不符的问题</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提供同级税收征管部门对发行人所享受的税收优惠政策的确定文件</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发行前股东出具承诺函，承诺由发行前股东承担可能存在的税收优惠被追缴的风险</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披露“存在税收优惠被追缴的风险”，披露被追缴税款的责任承担主体，并作“重大事项提示”</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保荐机构、律师应对上述情况是否构成重大违法行为及本次发行上市实质性障碍发表意见</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八、税务问题</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643866"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严重依赖</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发生人的经营成果不得严重依赖于违反国家法律法规规定的税收优惠，扣除财务报表中反映的税收优惠后，仍应符合发行条件中对净利润绝对额的要求</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个人所得</a:t>
            </a:r>
            <a:r>
              <a:rPr lang="zh-CN" altLang="en-US" sz="1400" b="0" dirty="0" smtClean="0">
                <a:solidFill>
                  <a:schemeClr val="tx1"/>
                </a:solidFill>
                <a:ea typeface="宋体" pitchFamily="2" charset="-122"/>
              </a:rPr>
              <a:t>税缴纳问题</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控股股东和实际控制人在历史股权转让过程中的获利必须依法纳税</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公司设立以来历次分红所得必须依法纳税</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有限责任公司整体变更设立股份公司时的纳税问题，可以根据各地实际情况分别对待，但股东应有明确承担纳税义务的承诺</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保荐人、发行人律师对发行人上述纳税情况及是否存在税务风险需要核查并发表意见</a:t>
            </a:r>
            <a:endParaRPr lang="en-US" altLang="zh-CN" sz="13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关注</a:t>
            </a:r>
            <a:r>
              <a:rPr lang="zh-CN" altLang="en-US" sz="1400" b="0" dirty="0" smtClean="0">
                <a:solidFill>
                  <a:schemeClr val="tx1"/>
                </a:solidFill>
                <a:ea typeface="宋体" pitchFamily="2" charset="-122"/>
              </a:rPr>
              <a:t>房地产公司的土地增值税的足额计提、缴纳情况。</a:t>
            </a: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4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九、实际控制人界定</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8001056" cy="4572032"/>
          </a:xfrm>
          <a:prstGeom prst="rect">
            <a:avLst/>
          </a:prstGeom>
          <a:noFill/>
          <a:ln>
            <a:miter lim="800000"/>
            <a:headEnd/>
            <a:tailEnd/>
          </a:ln>
        </p:spPr>
        <p:txBody>
          <a:bodyPr/>
          <a:lstStyle/>
          <a:p>
            <a:pPr marL="381000" lvl="0" indent="-381000" eaLnBrk="0" hangingPunct="0">
              <a:lnSpc>
                <a:spcPct val="120000"/>
              </a:lnSpc>
              <a:spcBef>
                <a:spcPct val="20000"/>
              </a:spcBef>
              <a:buClr>
                <a:schemeClr val="accent2"/>
              </a:buClr>
              <a:buSzPct val="80000"/>
              <a:buFont typeface="Wingdings" pitchFamily="2" charset="2"/>
              <a:buChar char="n"/>
            </a:pPr>
            <a:r>
              <a:rPr lang="en-US" altLang="zh-CN" sz="1400" b="0" dirty="0" smtClean="0">
                <a:solidFill>
                  <a:schemeClr val="tx1"/>
                </a:solidFill>
                <a:latin typeface="+mn-lt"/>
                <a:ea typeface="宋体" pitchFamily="2" charset="-122"/>
              </a:rPr>
              <a:t>《</a:t>
            </a:r>
            <a:r>
              <a:rPr lang="zh-CN" altLang="en-US" sz="1400" b="0" dirty="0" smtClean="0">
                <a:solidFill>
                  <a:schemeClr val="tx1"/>
                </a:solidFill>
                <a:latin typeface="+mn-lt"/>
                <a:ea typeface="宋体" pitchFamily="2" charset="-122"/>
              </a:rPr>
              <a:t>首次公开发行股票并上市管理办法</a:t>
            </a:r>
            <a:r>
              <a:rPr lang="en-US" altLang="zh-CN" sz="1400" b="0" dirty="0" smtClean="0">
                <a:solidFill>
                  <a:schemeClr val="tx1"/>
                </a:solidFill>
                <a:latin typeface="+mn-lt"/>
                <a:ea typeface="宋体" pitchFamily="2" charset="-122"/>
              </a:rPr>
              <a:t>》</a:t>
            </a:r>
            <a:r>
              <a:rPr lang="zh-CN" altLang="en-US" sz="1400" b="0" dirty="0" smtClean="0">
                <a:solidFill>
                  <a:schemeClr val="tx1"/>
                </a:solidFill>
                <a:latin typeface="+mn-lt"/>
                <a:ea typeface="宋体" pitchFamily="2" charset="-122"/>
              </a:rPr>
              <a:t>第</a:t>
            </a:r>
            <a:r>
              <a:rPr lang="en-US" altLang="zh-CN" sz="1400" b="0" dirty="0" smtClean="0">
                <a:solidFill>
                  <a:schemeClr val="tx1"/>
                </a:solidFill>
                <a:latin typeface="+mn-lt"/>
                <a:ea typeface="宋体" pitchFamily="2" charset="-122"/>
              </a:rPr>
              <a:t>12</a:t>
            </a:r>
            <a:r>
              <a:rPr lang="zh-CN" altLang="en-US" sz="1400" b="0" dirty="0" smtClean="0">
                <a:solidFill>
                  <a:schemeClr val="tx1"/>
                </a:solidFill>
                <a:latin typeface="+mn-lt"/>
                <a:ea typeface="宋体" pitchFamily="2" charset="-122"/>
              </a:rPr>
              <a:t>条：“发行人最近三年内主营业务和董事、高级管理人员没有发生重大变化，实际控制人没有发生变更。”</a:t>
            </a:r>
            <a:endParaRPr lang="en-US" altLang="zh-CN" sz="1400" b="0" dirty="0" smtClean="0">
              <a:solidFill>
                <a:schemeClr val="tx1"/>
              </a:solidFill>
              <a:latin typeface="+mn-lt"/>
              <a:ea typeface="宋体" pitchFamily="2" charset="-122"/>
            </a:endParaRP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立法意图：旨在以公司控制权的稳定为标准，判断公司是否具有持续发展、持续盈利的能力，以便投资者在对公司的持续发展和盈利能力较为明确预期的情况下作出投资决策。</a:t>
            </a:r>
            <a:endParaRPr lang="en-US" altLang="zh-CN" sz="1300" b="0" dirty="0" smtClean="0">
              <a:solidFill>
                <a:schemeClr val="tx1"/>
              </a:solidFill>
              <a:latin typeface="+mn-lt"/>
              <a:ea typeface="宋体" pitchFamily="2" charset="-122"/>
            </a:endParaRP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常见问题：公司最近</a:t>
            </a:r>
            <a:r>
              <a:rPr lang="en-US" altLang="zh-CN" sz="1300" b="0" dirty="0" smtClean="0">
                <a:solidFill>
                  <a:schemeClr val="tx1"/>
                </a:solidFill>
                <a:latin typeface="+mn-lt"/>
                <a:ea typeface="宋体" pitchFamily="2" charset="-122"/>
              </a:rPr>
              <a:t>3</a:t>
            </a:r>
            <a:r>
              <a:rPr lang="zh-CN" altLang="en-US" sz="1300" b="0" dirty="0" smtClean="0">
                <a:solidFill>
                  <a:schemeClr val="tx1"/>
                </a:solidFill>
                <a:latin typeface="+mn-lt"/>
                <a:ea typeface="宋体" pitchFamily="2" charset="-122"/>
              </a:rPr>
              <a:t>年内第一大股东发生变更，但多个共同控制公司的小股东没有发生变化；公司股权结构比较分散，没有实际控制人。</a:t>
            </a:r>
          </a:p>
          <a:p>
            <a:pPr marL="838200" lvl="1" indent="-3810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latin typeface="+mn-lt"/>
              <a:ea typeface="宋体" pitchFamily="2" charset="-122"/>
            </a:endParaRPr>
          </a:p>
          <a:p>
            <a:pPr marL="381000" lvl="0" indent="-381000" eaLnBrk="0" hangingPunct="0">
              <a:lnSpc>
                <a:spcPct val="120000"/>
              </a:lnSpc>
              <a:spcBef>
                <a:spcPct val="20000"/>
              </a:spcBef>
              <a:buClr>
                <a:schemeClr val="accent2"/>
              </a:buClr>
              <a:buSzPct val="80000"/>
              <a:buFont typeface="Wingdings" pitchFamily="2" charset="2"/>
              <a:buChar char="n"/>
            </a:pPr>
            <a:r>
              <a:rPr lang="en-US" altLang="zh-CN" sz="1400" b="0" dirty="0" smtClean="0">
                <a:solidFill>
                  <a:schemeClr val="tx1"/>
                </a:solidFill>
                <a:latin typeface="+mn-lt"/>
                <a:ea typeface="宋体" pitchFamily="2" charset="-122"/>
              </a:rPr>
              <a:t>2009</a:t>
            </a:r>
            <a:r>
              <a:rPr lang="zh-CN" altLang="en-US" sz="1400" b="0" dirty="0" smtClean="0">
                <a:solidFill>
                  <a:schemeClr val="tx1"/>
                </a:solidFill>
                <a:latin typeface="+mn-lt"/>
                <a:ea typeface="宋体" pitchFamily="2" charset="-122"/>
              </a:rPr>
              <a:t>年</a:t>
            </a:r>
            <a:r>
              <a:rPr lang="en-US" altLang="zh-CN" sz="1400" b="0" dirty="0" smtClean="0">
                <a:solidFill>
                  <a:schemeClr val="tx1"/>
                </a:solidFill>
                <a:latin typeface="+mn-lt"/>
                <a:ea typeface="宋体" pitchFamily="2" charset="-122"/>
              </a:rPr>
              <a:t>3</a:t>
            </a:r>
            <a:r>
              <a:rPr lang="zh-CN" altLang="en-US" sz="1400" b="0" dirty="0" smtClean="0">
                <a:solidFill>
                  <a:schemeClr val="tx1"/>
                </a:solidFill>
                <a:latin typeface="+mn-lt"/>
                <a:ea typeface="宋体" pitchFamily="2" charset="-122"/>
              </a:rPr>
              <a:t>月，证监会法律部颁布</a:t>
            </a:r>
            <a:r>
              <a:rPr lang="en-US" altLang="zh-CN" sz="1400" b="0" dirty="0" smtClean="0">
                <a:solidFill>
                  <a:schemeClr val="tx1"/>
                </a:solidFill>
                <a:latin typeface="+mn-lt"/>
                <a:ea typeface="宋体" pitchFamily="2" charset="-122"/>
              </a:rPr>
              <a:t>《</a:t>
            </a:r>
            <a:r>
              <a:rPr lang="zh-CN" altLang="en-US" sz="1400" b="0" dirty="0" smtClean="0">
                <a:solidFill>
                  <a:schemeClr val="tx1"/>
                </a:solidFill>
                <a:latin typeface="+mn-lt"/>
                <a:ea typeface="宋体" pitchFamily="2" charset="-122"/>
              </a:rPr>
              <a:t>首次公开发行股票并上市管理办法</a:t>
            </a:r>
            <a:r>
              <a:rPr lang="en-US" altLang="zh-CN" sz="1400" b="0" dirty="0" smtClean="0">
                <a:solidFill>
                  <a:schemeClr val="tx1"/>
                </a:solidFill>
                <a:latin typeface="+mn-lt"/>
                <a:ea typeface="宋体" pitchFamily="2" charset="-122"/>
              </a:rPr>
              <a:t>》</a:t>
            </a:r>
            <a:r>
              <a:rPr lang="zh-CN" altLang="en-US" sz="1400" b="0" dirty="0" smtClean="0">
                <a:solidFill>
                  <a:schemeClr val="tx1"/>
                </a:solidFill>
                <a:latin typeface="+mn-lt"/>
                <a:ea typeface="宋体" pitchFamily="2" charset="-122"/>
              </a:rPr>
              <a:t>第十二条“实际控制人没有发生变更”的理解和适用</a:t>
            </a:r>
            <a:r>
              <a:rPr lang="en-US" altLang="zh-CN" sz="1400" b="0" dirty="0" smtClean="0">
                <a:solidFill>
                  <a:schemeClr val="tx1"/>
                </a:solidFill>
                <a:latin typeface="+mn-lt"/>
                <a:ea typeface="宋体" pitchFamily="2" charset="-122"/>
              </a:rPr>
              <a:t>——</a:t>
            </a:r>
            <a:r>
              <a:rPr lang="zh-CN" altLang="en-US" sz="1400" b="0" dirty="0" smtClean="0">
                <a:solidFill>
                  <a:schemeClr val="tx1"/>
                </a:solidFill>
                <a:latin typeface="+mn-lt"/>
                <a:ea typeface="宋体" pitchFamily="2" charset="-122"/>
              </a:rPr>
              <a:t>证券期货法律适用意见第</a:t>
            </a:r>
            <a:r>
              <a:rPr lang="en-US" altLang="zh-CN" sz="1400" b="0" dirty="0" smtClean="0">
                <a:solidFill>
                  <a:schemeClr val="tx1"/>
                </a:solidFill>
                <a:latin typeface="+mn-lt"/>
                <a:ea typeface="宋体" pitchFamily="2" charset="-122"/>
              </a:rPr>
              <a:t>1</a:t>
            </a:r>
            <a:r>
              <a:rPr lang="zh-CN" altLang="en-US" sz="1400" b="0" dirty="0" smtClean="0">
                <a:solidFill>
                  <a:schemeClr val="tx1"/>
                </a:solidFill>
                <a:latin typeface="+mn-lt"/>
                <a:ea typeface="宋体" pitchFamily="2" charset="-122"/>
              </a:rPr>
              <a:t>号。</a:t>
            </a:r>
            <a:endParaRPr lang="en-US" altLang="zh-CN" sz="1400" b="0" dirty="0" smtClean="0">
              <a:solidFill>
                <a:schemeClr val="tx1"/>
              </a:solidFill>
              <a:latin typeface="+mn-lt"/>
              <a:ea typeface="宋体" pitchFamily="2" charset="-122"/>
            </a:endParaRPr>
          </a:p>
          <a:p>
            <a:pPr marL="381000" lvl="0" indent="-381000" eaLnBrk="0" hangingPunct="0">
              <a:lnSpc>
                <a:spcPct val="120000"/>
              </a:lnSpc>
              <a:spcBef>
                <a:spcPct val="20000"/>
              </a:spcBef>
              <a:buClr>
                <a:schemeClr val="accent2"/>
              </a:buClr>
              <a:buSzPct val="80000"/>
              <a:buFont typeface="Wingdings" pitchFamily="2" charset="2"/>
              <a:buChar char="n"/>
            </a:pPr>
            <a:endParaRPr lang="en-US" altLang="zh-CN" sz="1400" b="0" dirty="0" smtClean="0">
              <a:solidFill>
                <a:schemeClr val="tx1"/>
              </a:solidFill>
              <a:latin typeface="+mn-lt"/>
              <a:ea typeface="宋体" pitchFamily="2" charset="-122"/>
            </a:endParaRPr>
          </a:p>
          <a:p>
            <a:pPr marL="381000" lvl="0" indent="-3810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latin typeface="+mn-lt"/>
                <a:ea typeface="宋体" pitchFamily="2" charset="-122"/>
              </a:rPr>
              <a:t>界定实际控制人为多人共同控制的审核标准：</a:t>
            </a: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前提条件是否直接或间接持股；</a:t>
            </a: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历史上必须有明确的安排、协议或章程，中介机构要认真履行核查职责，最主要的是报告期内股权结构必须稳定，未发生过重大变化，同时，该等股东要承诺按照实际控制人要求锁定股份；</a:t>
            </a: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公司非第一大股东的几个小股东合计持股比例更高，且几个小股东存在一致行动安排，并界定几个小股东为实际控制人的，则对第一大股东要查看是否有同业竞争和关联交易问题。报告期内如第一大股东发生变更，直接或间接持股比例最高的人发生变更，则不认可一致行动人共同控制。</a:t>
            </a:r>
          </a:p>
          <a:p>
            <a:pPr marL="381000" lvl="0" indent="-3810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latin typeface="+mn-lt"/>
              <a:ea typeface="宋体" pitchFamily="2" charset="-122"/>
            </a:endParaRPr>
          </a:p>
          <a:p>
            <a:pPr marL="381000" lvl="0" indent="-3810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latin typeface="+mn-lt"/>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九、实际控制人界定</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786742" cy="4929222"/>
          </a:xfrm>
          <a:prstGeom prst="rect">
            <a:avLst/>
          </a:prstGeom>
          <a:noFill/>
          <a:ln>
            <a:miter lim="800000"/>
            <a:headEnd/>
            <a:tailEnd/>
          </a:ln>
        </p:spPr>
        <p:txBody>
          <a:bodyPr/>
          <a:lstStyle/>
          <a:p>
            <a:pPr marL="381000" lvl="0" indent="-3810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latin typeface="+mn-lt"/>
                <a:ea typeface="宋体" pitchFamily="2" charset="-122"/>
              </a:rPr>
              <a:t>公司股权相对分散，相互之间无关联关系，无实际控制人的审核标准：</a:t>
            </a: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确实分散，且股权结构稳定，业务稳定</a:t>
            </a: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持股比例最高的几个股东未发生变化</a:t>
            </a: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持股比例较高的股东承诺锁定三年，且锁定的股份须达到公司股本的</a:t>
            </a:r>
            <a:r>
              <a:rPr lang="en-US" altLang="zh-CN" sz="1300" b="0" dirty="0" smtClean="0">
                <a:solidFill>
                  <a:schemeClr val="tx1"/>
                </a:solidFill>
                <a:latin typeface="+mn-lt"/>
                <a:ea typeface="宋体" pitchFamily="2" charset="-122"/>
              </a:rPr>
              <a:t>50%</a:t>
            </a:r>
            <a:r>
              <a:rPr lang="zh-CN" altLang="en-US" sz="1300" b="0" dirty="0" smtClean="0">
                <a:solidFill>
                  <a:schemeClr val="tx1"/>
                </a:solidFill>
                <a:latin typeface="+mn-lt"/>
                <a:ea typeface="宋体" pitchFamily="2" charset="-122"/>
              </a:rPr>
              <a:t>以上</a:t>
            </a: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律师明确发表意见认为公司无实际控制人</a:t>
            </a:r>
            <a:endParaRPr lang="en-US" altLang="zh-CN" sz="1300" b="0" dirty="0" smtClean="0">
              <a:solidFill>
                <a:schemeClr val="tx1"/>
              </a:solidFill>
              <a:latin typeface="+mn-lt"/>
              <a:ea typeface="宋体" pitchFamily="2" charset="-122"/>
            </a:endParaRPr>
          </a:p>
          <a:p>
            <a:pPr marL="838200" lvl="1" indent="-3810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latin typeface="+mn-lt"/>
              <a:ea typeface="宋体" pitchFamily="2" charset="-122"/>
            </a:endParaRPr>
          </a:p>
          <a:p>
            <a:pPr marL="381000" lvl="0" indent="-3810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latin typeface="+mn-lt"/>
                <a:ea typeface="宋体" pitchFamily="2" charset="-122"/>
              </a:rPr>
              <a:t>家族控制</a:t>
            </a: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如持股比例未发生重大变化，可认定为家族控制；</a:t>
            </a: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亲属之间发生股权转让和继承，则要具体问题具体对待，主要取决于受让方在公司的决策参与程度。如受让方不参与公司经营和重大决策，则不可认定公司实际控制人未发生变更，主要强调一贯性和稳定性。</a:t>
            </a:r>
          </a:p>
          <a:p>
            <a:pPr marL="381000" lvl="0" indent="-381000" eaLnBrk="0" hangingPunct="0">
              <a:lnSpc>
                <a:spcPct val="120000"/>
              </a:lnSpc>
              <a:spcBef>
                <a:spcPct val="20000"/>
              </a:spcBef>
              <a:buClr>
                <a:schemeClr val="accent2"/>
              </a:buClr>
              <a:buSzPct val="80000"/>
              <a:buFont typeface="Wingdings" pitchFamily="2" charset="2"/>
              <a:buChar char="n"/>
            </a:pPr>
            <a:endParaRPr lang="en-US" altLang="zh-CN" sz="1400" b="0" dirty="0" smtClean="0">
              <a:solidFill>
                <a:schemeClr val="tx1"/>
              </a:solidFill>
              <a:latin typeface="+mn-lt"/>
              <a:ea typeface="宋体" pitchFamily="2" charset="-122"/>
            </a:endParaRPr>
          </a:p>
          <a:p>
            <a:pPr marL="381000" lvl="0" indent="-3810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latin typeface="+mn-lt"/>
                <a:ea typeface="宋体" pitchFamily="2" charset="-122"/>
              </a:rPr>
              <a:t>国有公司之间股权换转导致控股股东变更</a:t>
            </a: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央企之间的股权划转不构成实际控制人变化；</a:t>
            </a: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省一级直属国有企业股权划转必须符合一定要求，才能满足未变更的要求：即整体性调整，明确的决策程序，无同业竞争和关联交易；</a:t>
            </a: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省级以下国资委管理的企业的股权划转则被认定为实际控制人发生变更。</a:t>
            </a:r>
          </a:p>
          <a:p>
            <a:pPr marL="381000" lvl="0" indent="-381000" eaLnBrk="0" hangingPunct="0">
              <a:lnSpc>
                <a:spcPct val="120000"/>
              </a:lnSpc>
              <a:spcBef>
                <a:spcPct val="20000"/>
              </a:spcBef>
              <a:buClr>
                <a:schemeClr val="accent2"/>
              </a:buClr>
              <a:buSzPct val="80000"/>
              <a:buFont typeface="Wingdings" pitchFamily="2" charset="2"/>
              <a:buChar char="n"/>
            </a:pPr>
            <a:endParaRPr lang="en-US" altLang="zh-CN" sz="1400" b="0" dirty="0" smtClean="0">
              <a:solidFill>
                <a:schemeClr val="tx1"/>
              </a:solidFill>
              <a:latin typeface="+mn-lt"/>
              <a:ea typeface="宋体" pitchFamily="2" charset="-122"/>
            </a:endParaRPr>
          </a:p>
          <a:p>
            <a:pPr marL="381000" lvl="0" indent="-3810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latin typeface="+mn-lt"/>
              <a:ea typeface="宋体" pitchFamily="2" charset="-122"/>
            </a:endParaRPr>
          </a:p>
          <a:p>
            <a:pPr marL="381000" lvl="0" indent="-3810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latin typeface="+mn-lt"/>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九、实际控制人界定</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786742" cy="4572032"/>
          </a:xfrm>
          <a:prstGeom prst="rect">
            <a:avLst/>
          </a:prstGeom>
          <a:noFill/>
          <a:ln>
            <a:miter lim="800000"/>
            <a:headEnd/>
            <a:tailEnd/>
          </a:ln>
        </p:spPr>
        <p:txBody>
          <a:bodyPr/>
          <a:lstStyle/>
          <a:p>
            <a:pPr marL="381000" lvl="0" indent="-3810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latin typeface="+mn-lt"/>
                <a:ea typeface="宋体" pitchFamily="2" charset="-122"/>
              </a:rPr>
              <a:t>最新动向：</a:t>
            </a: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共同控制：如果一个公司董监高持股基本稳定，在界定共同控制时只挑了其中几个人，要有充分的理由和事实根据说明为什么界定这几个人，应该说董监高是个整体概念</a:t>
            </a:r>
            <a:endParaRPr lang="en-US" altLang="zh-CN" sz="1300" b="0" dirty="0" smtClean="0">
              <a:solidFill>
                <a:schemeClr val="tx1"/>
              </a:solidFill>
              <a:latin typeface="+mn-lt"/>
              <a:ea typeface="宋体" pitchFamily="2" charset="-122"/>
            </a:endParaRP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股权分散情况下的认定：第一大股东为实际控制人，几十个人和他签订一致行动人协议，或做其他安排等，这种情形不是不允许，只是很多人签署一致行动的可实施性不强，每个人都有自己的想法</a:t>
            </a:r>
            <a:endParaRPr lang="en-US" altLang="zh-CN" sz="1300" b="0" dirty="0" smtClean="0">
              <a:solidFill>
                <a:schemeClr val="tx1"/>
              </a:solidFill>
              <a:latin typeface="+mn-lt"/>
              <a:ea typeface="宋体" pitchFamily="2" charset="-122"/>
            </a:endParaRP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上市前后股权结构的相对稳定是最重要的，是否认定实际控制人并不特别重要，要有稳定股权结构的具体措施</a:t>
            </a:r>
            <a:endParaRPr lang="en-US" altLang="zh-CN" sz="1300" b="0" dirty="0" smtClean="0">
              <a:solidFill>
                <a:schemeClr val="tx1"/>
              </a:solidFill>
              <a:latin typeface="+mn-lt"/>
              <a:ea typeface="宋体" pitchFamily="2" charset="-122"/>
            </a:endParaRPr>
          </a:p>
          <a:p>
            <a:pPr marL="838200" lvl="1" indent="-3810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latin typeface="+mn-lt"/>
                <a:ea typeface="宋体" pitchFamily="2" charset="-122"/>
              </a:rPr>
              <a:t>家族企业：家族成员共同控制也应有整体的概念</a:t>
            </a:r>
            <a:endParaRPr lang="en-US" altLang="zh-CN" sz="1300" b="0" dirty="0" smtClean="0">
              <a:solidFill>
                <a:schemeClr val="tx1"/>
              </a:solidFill>
              <a:latin typeface="+mn-lt"/>
              <a:ea typeface="宋体" pitchFamily="2" charset="-122"/>
            </a:endParaRPr>
          </a:p>
          <a:p>
            <a:pPr marL="381000" lvl="0" indent="-3810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latin typeface="+mn-lt"/>
              <a:ea typeface="宋体" pitchFamily="2" charset="-122"/>
            </a:endParaRPr>
          </a:p>
          <a:p>
            <a:pPr marL="381000" lvl="0" indent="-3810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latin typeface="+mn-lt"/>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十、诉讼与仲裁</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786742" cy="4572032"/>
          </a:xfrm>
          <a:prstGeom prst="rect">
            <a:avLst/>
          </a:prstGeom>
          <a:noFill/>
          <a:ln>
            <a:miter lim="800000"/>
            <a:headEnd/>
            <a:tailEnd/>
          </a:ln>
        </p:spPr>
        <p:txBody>
          <a:bodyPr/>
          <a:lstStyle/>
          <a:p>
            <a:pPr marL="381000" lvl="0" indent="-3810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latin typeface="+mn-lt"/>
                <a:ea typeface="宋体" pitchFamily="2" charset="-122"/>
              </a:rPr>
              <a:t>如实披露、客观分析；需要持续关注，在会审核期间一定要关注是否发生该类事件</a:t>
            </a:r>
          </a:p>
          <a:p>
            <a:pPr marL="838200" lvl="1" indent="-381000" eaLnBrk="0" hangingPunct="0">
              <a:lnSpc>
                <a:spcPct val="120000"/>
              </a:lnSpc>
              <a:spcBef>
                <a:spcPct val="20000"/>
              </a:spcBef>
              <a:buClr>
                <a:schemeClr val="accent2"/>
              </a:buClr>
              <a:buSzPct val="80000"/>
              <a:buFont typeface="Wingdings" pitchFamily="2" charset="2"/>
              <a:buChar char="n"/>
            </a:pPr>
            <a:r>
              <a:rPr lang="zh-CN" altLang="en-US" sz="1300" b="0" dirty="0" smtClean="0">
                <a:solidFill>
                  <a:schemeClr val="tx1"/>
                </a:solidFill>
                <a:latin typeface="+mn-lt"/>
                <a:ea typeface="宋体" pitchFamily="2" charset="-122"/>
              </a:rPr>
              <a:t>发行人：较大影响</a:t>
            </a:r>
          </a:p>
          <a:p>
            <a:pPr marL="838200" lvl="1" indent="-381000" eaLnBrk="0" hangingPunct="0">
              <a:lnSpc>
                <a:spcPct val="120000"/>
              </a:lnSpc>
              <a:spcBef>
                <a:spcPct val="20000"/>
              </a:spcBef>
              <a:buClr>
                <a:schemeClr val="accent2"/>
              </a:buClr>
              <a:buSzPct val="80000"/>
              <a:buFont typeface="Wingdings" pitchFamily="2" charset="2"/>
              <a:buChar char="n"/>
            </a:pPr>
            <a:r>
              <a:rPr lang="zh-CN" altLang="en-US" sz="1300" b="0" dirty="0" smtClean="0">
                <a:solidFill>
                  <a:schemeClr val="tx1"/>
                </a:solidFill>
                <a:latin typeface="+mn-lt"/>
                <a:ea typeface="宋体" pitchFamily="2" charset="-122"/>
              </a:rPr>
              <a:t>控股股东、实际控制人：重大影响</a:t>
            </a:r>
          </a:p>
          <a:p>
            <a:pPr marL="838200" lvl="1" indent="-381000" eaLnBrk="0" hangingPunct="0">
              <a:lnSpc>
                <a:spcPct val="120000"/>
              </a:lnSpc>
              <a:spcBef>
                <a:spcPct val="20000"/>
              </a:spcBef>
              <a:buClr>
                <a:schemeClr val="accent2"/>
              </a:buClr>
              <a:buSzPct val="80000"/>
              <a:buFont typeface="Wingdings" pitchFamily="2" charset="2"/>
              <a:buChar char="n"/>
            </a:pPr>
            <a:r>
              <a:rPr lang="zh-CN" altLang="en-US" sz="1300" b="0" dirty="0" smtClean="0">
                <a:solidFill>
                  <a:schemeClr val="tx1"/>
                </a:solidFill>
                <a:latin typeface="+mn-lt"/>
                <a:ea typeface="宋体" pitchFamily="2" charset="-122"/>
              </a:rPr>
              <a:t>董监高、核心技术人员：重大影响，刑事诉讼</a:t>
            </a:r>
          </a:p>
          <a:p>
            <a:pPr marL="381000" lvl="0" indent="-381000" eaLnBrk="0" hangingPunct="0">
              <a:lnSpc>
                <a:spcPct val="120000"/>
              </a:lnSpc>
              <a:spcBef>
                <a:spcPct val="20000"/>
              </a:spcBef>
              <a:buClr>
                <a:schemeClr val="accent2"/>
              </a:buClr>
              <a:buSzPct val="80000"/>
              <a:buFont typeface="Wingdings" pitchFamily="2" charset="2"/>
              <a:buChar char="n"/>
            </a:pPr>
            <a:endParaRPr lang="zh-CN" altLang="en-US" sz="1300" b="0" dirty="0" smtClean="0">
              <a:solidFill>
                <a:schemeClr val="tx1"/>
              </a:solidFill>
              <a:latin typeface="+mn-lt"/>
              <a:ea typeface="宋体" pitchFamily="2" charset="-122"/>
            </a:endParaRPr>
          </a:p>
          <a:p>
            <a:pPr marL="381000" lvl="0" indent="-3810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latin typeface="+mn-lt"/>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latin typeface="+mn-lt"/>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十一、上市前发生重大业务重组对上市申报的影响</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3"/>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graphicFrame>
        <p:nvGraphicFramePr>
          <p:cNvPr id="98307" name="Object 10"/>
          <p:cNvGraphicFramePr>
            <a:graphicFrameLocks noChangeAspect="1"/>
          </p:cNvGraphicFramePr>
          <p:nvPr/>
        </p:nvGraphicFramePr>
        <p:xfrm>
          <a:off x="785786" y="1643050"/>
          <a:ext cx="7643866" cy="3778276"/>
        </p:xfrm>
        <a:graphic>
          <a:graphicData uri="http://schemas.openxmlformats.org/presentationml/2006/ole">
            <p:oleObj spid="_x0000_s98307" name="工作表" r:id="rId4" imgW="5000462" imgH="2752605" progId="Excel.Sheet.12">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857232"/>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十一、上市前发生重大业务重组对上市申报的影响</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3"/>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graphicFrame>
        <p:nvGraphicFramePr>
          <p:cNvPr id="97282" name="Object 10"/>
          <p:cNvGraphicFramePr>
            <a:graphicFrameLocks noChangeAspect="1"/>
          </p:cNvGraphicFramePr>
          <p:nvPr/>
        </p:nvGraphicFramePr>
        <p:xfrm>
          <a:off x="1142976" y="1428736"/>
          <a:ext cx="6715173" cy="3567651"/>
        </p:xfrm>
        <a:graphic>
          <a:graphicData uri="http://schemas.openxmlformats.org/presentationml/2006/ole">
            <p:oleObj spid="_x0000_s97282" name="工作表" r:id="rId4" imgW="5000549" imgH="2752649" progId="Excel.Sheet.12">
              <p:embed/>
            </p:oleObj>
          </a:graphicData>
        </a:graphic>
      </p:graphicFrame>
      <p:sp>
        <p:nvSpPr>
          <p:cNvPr id="8" name="Text Box 8"/>
          <p:cNvSpPr txBox="1">
            <a:spLocks noChangeArrowheads="1"/>
          </p:cNvSpPr>
          <p:nvPr/>
        </p:nvSpPr>
        <p:spPr bwMode="auto">
          <a:xfrm>
            <a:off x="928662" y="5143512"/>
            <a:ext cx="7500990" cy="923330"/>
          </a:xfrm>
          <a:prstGeom prst="rect">
            <a:avLst/>
          </a:prstGeom>
          <a:solidFill>
            <a:srgbClr val="FFFF99"/>
          </a:solidFill>
          <a:ln w="9525">
            <a:noFill/>
            <a:miter lim="800000"/>
            <a:headEnd/>
            <a:tailEnd/>
          </a:ln>
        </p:spPr>
        <p:txBody>
          <a:bodyPr wrap="square">
            <a:spAutoFit/>
          </a:bodyPr>
          <a:lstStyle/>
          <a:p>
            <a:pPr marL="622300" lvl="1" indent="-265113">
              <a:spcBef>
                <a:spcPct val="50000"/>
              </a:spcBef>
              <a:buClr>
                <a:schemeClr val="accent2"/>
              </a:buClr>
              <a:buFont typeface="Wingdings" pitchFamily="2" charset="2"/>
              <a:buChar char="p"/>
            </a:pPr>
            <a:r>
              <a:rPr lang="zh-CN" altLang="en-US" sz="1200" b="0" dirty="0" smtClean="0">
                <a:solidFill>
                  <a:srgbClr val="000066"/>
                </a:solidFill>
              </a:rPr>
              <a:t>被重组方重组前一会计年度与拟发行主体存在交易的，营业收入和利润总额不扣除。（与同一控制下重组规定不同，后者分子分母同时扣除，更不易闯红线）</a:t>
            </a:r>
            <a:endParaRPr lang="en-US" altLang="zh-CN" sz="1200" b="0" dirty="0" smtClean="0">
              <a:solidFill>
                <a:srgbClr val="000066"/>
              </a:solidFill>
            </a:endParaRPr>
          </a:p>
          <a:p>
            <a:pPr marL="622300" lvl="1" indent="-265113">
              <a:spcBef>
                <a:spcPct val="50000"/>
              </a:spcBef>
              <a:buClr>
                <a:schemeClr val="accent2"/>
              </a:buClr>
              <a:buFont typeface="Wingdings" pitchFamily="2" charset="2"/>
              <a:buChar char="p"/>
            </a:pPr>
            <a:r>
              <a:rPr lang="zh-CN" altLang="en-US" sz="1200" b="0" dirty="0" smtClean="0">
                <a:solidFill>
                  <a:srgbClr val="000066"/>
                </a:solidFill>
              </a:rPr>
              <a:t>发行申请前一年及一期内发生多次重组行为的，对资产总额或营业收入或利润总额的影响应累计计算。按三年又一期内任何</a:t>
            </a:r>
            <a:r>
              <a:rPr lang="en-US" altLang="zh-CN" sz="1200" b="0" dirty="0" smtClean="0">
                <a:solidFill>
                  <a:srgbClr val="000066"/>
                </a:solidFill>
              </a:rPr>
              <a:t>1</a:t>
            </a:r>
            <a:r>
              <a:rPr lang="zh-CN" altLang="en-US" sz="1200" b="0" dirty="0" smtClean="0">
                <a:solidFill>
                  <a:srgbClr val="000066"/>
                </a:solidFill>
              </a:rPr>
              <a:t>个</a:t>
            </a:r>
            <a:r>
              <a:rPr lang="en-US" altLang="zh-CN" sz="1200" b="0" dirty="0" smtClean="0">
                <a:solidFill>
                  <a:srgbClr val="000066"/>
                </a:solidFill>
              </a:rPr>
              <a:t>12</a:t>
            </a:r>
            <a:r>
              <a:rPr lang="zh-CN" altLang="en-US" sz="1200" b="0" dirty="0" smtClean="0">
                <a:solidFill>
                  <a:srgbClr val="000066"/>
                </a:solidFill>
              </a:rPr>
              <a:t>个月累计。</a:t>
            </a:r>
            <a:endParaRPr lang="en-US" altLang="zh-CN" sz="1200" b="0" dirty="0" smtClean="0">
              <a:solidFill>
                <a:srgbClr val="000066"/>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bg/>
                                          </p:spTgt>
                                        </p:tgtEl>
                                        <p:attrNameLst>
                                          <p:attrName>style.visibility</p:attrName>
                                        </p:attrNameLst>
                                      </p:cBhvr>
                                      <p:to>
                                        <p:strVal val="visible"/>
                                      </p:to>
                                    </p:set>
                                    <p:animEffect transition="in" filter="wipe(down)">
                                      <p:cBhvr>
                                        <p:cTn id="13" dur="500"/>
                                        <p:tgtEl>
                                          <p:spTgt spid="8">
                                            <p:bg/>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wipe(down)">
                                      <p:cBhvr>
                                        <p:cTn id="16" dur="500"/>
                                        <p:tgtEl>
                                          <p:spTgt spid="8">
                                            <p:txEl>
                                              <p:pRg st="0" end="0"/>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Effect transition="in" filter="wipe(down)">
                                      <p:cBhvr>
                                        <p:cTn id="19"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P spid="8" grpId="0" build="allAtOnce"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6"/>
          <p:cNvSpPr>
            <a:spLocks noGrp="1"/>
          </p:cNvSpPr>
          <p:nvPr>
            <p:ph type="title"/>
          </p:nvPr>
        </p:nvSpPr>
        <p:spPr bwMode="auto">
          <a:xfrm>
            <a:off x="2071688" y="857250"/>
            <a:ext cx="5572125" cy="642938"/>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200" b="1" dirty="0" smtClean="0">
                <a:latin typeface="华文新魏" pitchFamily="2" charset="-122"/>
                <a:ea typeface="华文新魏" pitchFamily="2" charset="-122"/>
              </a:rPr>
              <a:t>A</a:t>
            </a:r>
            <a:r>
              <a:rPr lang="zh-CN" altLang="en-US" sz="3200" b="1" dirty="0" smtClean="0">
                <a:latin typeface="华文新魏" pitchFamily="2" charset="-122"/>
                <a:ea typeface="华文新魏" pitchFamily="2" charset="-122"/>
              </a:rPr>
              <a:t>股市场</a:t>
            </a:r>
            <a:r>
              <a:rPr lang="en-US" altLang="zh-CN" sz="3200" b="1" dirty="0" smtClean="0">
                <a:latin typeface="华文新魏" pitchFamily="2" charset="-122"/>
                <a:ea typeface="华文新魏" pitchFamily="2" charset="-122"/>
              </a:rPr>
              <a:t>IPO</a:t>
            </a:r>
            <a:r>
              <a:rPr lang="zh-CN" altLang="en-US" sz="3200" b="1" dirty="0" smtClean="0">
                <a:latin typeface="华文新魏" pitchFamily="2" charset="-122"/>
                <a:ea typeface="华文新魏" pitchFamily="2" charset="-122"/>
              </a:rPr>
              <a:t>形势分析</a:t>
            </a:r>
            <a:endParaRPr lang="zh-CN" altLang="en-US" dirty="0" smtClean="0"/>
          </a:p>
        </p:txBody>
      </p:sp>
      <p:sp>
        <p:nvSpPr>
          <p:cNvPr id="32771" name="内容占位符 7"/>
          <p:cNvSpPr>
            <a:spLocks noGrp="1"/>
          </p:cNvSpPr>
          <p:nvPr>
            <p:ph idx="1"/>
          </p:nvPr>
        </p:nvSpPr>
        <p:spPr bwMode="auto">
          <a:xfrm>
            <a:off x="1428750" y="2000250"/>
            <a:ext cx="6000750" cy="1857375"/>
          </a:xfrm>
          <a:noFill/>
          <a:ln>
            <a:miter lim="800000"/>
            <a:headEnd/>
            <a:tailEnd/>
          </a:ln>
        </p:spPr>
        <p:txBody>
          <a:bodyPr vert="horz" wrap="square" lIns="91440" tIns="45720" rIns="91440" bIns="45720" numCol="1" anchor="t" anchorCtr="0" compatLnSpc="1">
            <a:prstTxWarp prst="textNoShape">
              <a:avLst/>
            </a:prstTxWarp>
          </a:bodyPr>
          <a:lstStyle/>
          <a:p>
            <a:r>
              <a:rPr lang="zh-CN" altLang="en-US" sz="2400" b="1" smtClean="0">
                <a:solidFill>
                  <a:srgbClr val="0070C0"/>
                </a:solidFill>
                <a:latin typeface="华文楷体" pitchFamily="2" charset="-122"/>
                <a:ea typeface="华文楷体" pitchFamily="2" charset="-122"/>
              </a:rPr>
              <a:t>制度体系日臻完善</a:t>
            </a:r>
            <a:endParaRPr lang="en-US" altLang="zh-CN" sz="2400" b="1" smtClean="0">
              <a:solidFill>
                <a:srgbClr val="0070C0"/>
              </a:solidFill>
              <a:latin typeface="华文楷体" pitchFamily="2" charset="-122"/>
              <a:ea typeface="华文楷体" pitchFamily="2" charset="-122"/>
            </a:endParaRPr>
          </a:p>
          <a:p>
            <a:r>
              <a:rPr lang="zh-CN" altLang="en-US" sz="1800" smtClean="0">
                <a:latin typeface="华文楷体" pitchFamily="2" charset="-122"/>
                <a:ea typeface="华文楷体" pitchFamily="2" charset="-122"/>
              </a:rPr>
              <a:t>制度建设稳步推进，法律法规逐步完善。从最初的部门规章、单一的法律条文到全国性的、涵盖证券发行、交易、信息披露到监管等各个领域的法律体系。</a:t>
            </a:r>
            <a:endParaRPr lang="en-US" altLang="zh-CN" sz="1800" smtClean="0">
              <a:latin typeface="华文楷体" pitchFamily="2" charset="-122"/>
              <a:ea typeface="华文楷体" pitchFamily="2" charset="-122"/>
            </a:endParaRPr>
          </a:p>
          <a:p>
            <a:endParaRPr lang="zh-CN" altLang="en-US" sz="2400" smtClean="0">
              <a:latin typeface="华文楷体" pitchFamily="2" charset="-122"/>
              <a:ea typeface="华文楷体" pitchFamily="2" charset="-122"/>
            </a:endParaRPr>
          </a:p>
        </p:txBody>
      </p:sp>
      <p:sp>
        <p:nvSpPr>
          <p:cNvPr id="32772" name="灯片编号占位符 1"/>
          <p:cNvSpPr>
            <a:spLocks noGrp="1"/>
          </p:cNvSpPr>
          <p:nvPr>
            <p:ph type="sldNum" sz="quarter" idx="4294967295"/>
          </p:nvPr>
        </p:nvSpPr>
        <p:spPr bwMode="auto">
          <a:xfrm>
            <a:off x="0" y="6165850"/>
            <a:ext cx="587375" cy="488950"/>
          </a:xfrm>
          <a:prstGeom prst="rect">
            <a:avLst/>
          </a:prstGeom>
          <a:noFill/>
          <a:ln>
            <a:miter lim="800000"/>
            <a:headEnd/>
            <a:tailEnd/>
          </a:ln>
        </p:spPr>
        <p:txBody>
          <a:bodyPr/>
          <a:lstStyle/>
          <a:p>
            <a:pPr algn="ctr">
              <a:spcBef>
                <a:spcPct val="50000"/>
              </a:spcBef>
            </a:pPr>
            <a:fld id="{4C4B8C65-4B36-4D20-8A16-FBF5181EF1D8}" type="slidenum">
              <a:rPr lang="en-US" altLang="zh-CN"/>
              <a:pPr algn="ctr">
                <a:spcBef>
                  <a:spcPct val="50000"/>
                </a:spcBef>
              </a:pPr>
              <a:t>5</a:t>
            </a:fld>
            <a:endParaRPr lang="en-US" altLang="zh-CN"/>
          </a:p>
        </p:txBody>
      </p:sp>
      <p:sp>
        <p:nvSpPr>
          <p:cNvPr id="32773" name="Rectangle 4"/>
          <p:cNvSpPr>
            <a:spLocks noChangeArrowheads="1"/>
          </p:cNvSpPr>
          <p:nvPr/>
        </p:nvSpPr>
        <p:spPr bwMode="black">
          <a:xfrm>
            <a:off x="254000" y="6500813"/>
            <a:ext cx="457200" cy="304800"/>
          </a:xfrm>
          <a:prstGeom prst="rect">
            <a:avLst/>
          </a:prstGeom>
          <a:noFill/>
          <a:ln w="9525">
            <a:noFill/>
            <a:miter lim="800000"/>
            <a:headEnd/>
            <a:tailEnd/>
          </a:ln>
        </p:spPr>
        <p:txBody>
          <a:bodyPr lIns="0" tIns="0" rIns="0" bIns="0" anchor="b"/>
          <a:lstStyle/>
          <a:p>
            <a:pPr eaLnBrk="0" hangingPunct="0"/>
            <a:fld id="{234A0577-68D0-455C-A856-1BA1D70B5E0D}" type="slidenum">
              <a:rPr lang="en-US" altLang="zh-CN" sz="900" b="0">
                <a:solidFill>
                  <a:schemeClr val="tx1"/>
                </a:solidFill>
                <a:latin typeface="Verdana" pitchFamily="34" charset="0"/>
                <a:ea typeface="宋体" pitchFamily="2" charset="-122"/>
              </a:rPr>
              <a:pPr eaLnBrk="0" hangingPunct="0"/>
              <a:t>5</a:t>
            </a:fld>
            <a:endParaRPr lang="en-US" altLang="zh-CN" sz="900" b="0">
              <a:solidFill>
                <a:schemeClr val="tx1"/>
              </a:solidFill>
              <a:latin typeface="Verdana" pitchFamily="34" charset="0"/>
              <a:ea typeface="宋体" pitchFamily="2" charset="-122"/>
            </a:endParaRPr>
          </a:p>
        </p:txBody>
      </p:sp>
      <p:sp>
        <p:nvSpPr>
          <p:cNvPr id="32774" name="内容占位符 7"/>
          <p:cNvSpPr txBox="1">
            <a:spLocks/>
          </p:cNvSpPr>
          <p:nvPr/>
        </p:nvSpPr>
        <p:spPr bwMode="auto">
          <a:xfrm>
            <a:off x="1428750" y="3643313"/>
            <a:ext cx="6143625" cy="1857375"/>
          </a:xfrm>
          <a:prstGeom prst="rect">
            <a:avLst/>
          </a:prstGeom>
          <a:noFill/>
          <a:ln w="9525">
            <a:noFill/>
            <a:miter lim="800000"/>
            <a:headEnd/>
            <a:tailEnd/>
          </a:ln>
        </p:spPr>
        <p:txBody>
          <a:bodyPr/>
          <a:lstStyle/>
          <a:p>
            <a:pPr marL="342900" indent="-342900" eaLnBrk="0" hangingPunct="0">
              <a:spcBef>
                <a:spcPct val="20000"/>
              </a:spcBef>
              <a:buFontTx/>
              <a:buChar char="•"/>
            </a:pPr>
            <a:r>
              <a:rPr lang="zh-CN" altLang="en-US" sz="2400">
                <a:solidFill>
                  <a:srgbClr val="0070C0"/>
                </a:solidFill>
                <a:latin typeface="华文楷体" pitchFamily="2" charset="-122"/>
                <a:ea typeface="华文楷体" pitchFamily="2" charset="-122"/>
              </a:rPr>
              <a:t>投资者逐步成长</a:t>
            </a:r>
            <a:endParaRPr lang="en-US" altLang="zh-CN" sz="2400">
              <a:solidFill>
                <a:srgbClr val="0070C0"/>
              </a:solidFill>
              <a:latin typeface="华文楷体" pitchFamily="2" charset="-122"/>
              <a:ea typeface="华文楷体" pitchFamily="2" charset="-122"/>
            </a:endParaRPr>
          </a:p>
          <a:p>
            <a:pPr marL="342900" indent="-342900" eaLnBrk="0" hangingPunct="0">
              <a:spcBef>
                <a:spcPct val="20000"/>
              </a:spcBef>
              <a:buFontTx/>
              <a:buChar char="•"/>
            </a:pPr>
            <a:r>
              <a:rPr lang="zh-CN" altLang="en-US" sz="1800" b="0">
                <a:solidFill>
                  <a:schemeClr val="tx1"/>
                </a:solidFill>
                <a:latin typeface="华文楷体" pitchFamily="2" charset="-122"/>
                <a:ea typeface="华文楷体" pitchFamily="2" charset="-122"/>
              </a:rPr>
              <a:t>投资者队伍不断壮大，机构投资者发展突飞猛进。</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十二、涉及上市公司权益问题（即已上市公司持有发行人股权问题）</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643866"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证监会拟出正式文件规范，目前判断要点是不能引起社会广泛质疑，不能涉嫌掏空上市公司资产上市，分四种情形：</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申请时，发行人已在上市公司内，由其直接或间接控股</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ea typeface="宋体" pitchFamily="2" charset="-122"/>
              </a:rPr>
              <a:t>        （</a:t>
            </a:r>
            <a:r>
              <a:rPr lang="en-US" altLang="zh-CN" sz="1300" b="0" dirty="0" smtClean="0">
                <a:solidFill>
                  <a:schemeClr val="tx1"/>
                </a:solidFill>
                <a:ea typeface="宋体" pitchFamily="2" charset="-122"/>
              </a:rPr>
              <a:t>1</a:t>
            </a:r>
            <a:r>
              <a:rPr lang="zh-CN" altLang="en-US" sz="1300" b="0" dirty="0" smtClean="0">
                <a:solidFill>
                  <a:schemeClr val="tx1"/>
                </a:solidFill>
                <a:ea typeface="宋体" pitchFamily="2" charset="-122"/>
              </a:rPr>
              <a:t>）上市公司募集资金不能投到发行人业务，严格把握</a:t>
            </a:r>
            <a:r>
              <a:rPr lang="en-US" altLang="zh-CN" sz="1300" b="0" dirty="0" smtClean="0">
                <a:solidFill>
                  <a:schemeClr val="tx1"/>
                </a:solidFill>
                <a:ea typeface="宋体" pitchFamily="2" charset="-122"/>
              </a:rPr>
              <a:t>——</a:t>
            </a:r>
            <a:r>
              <a:rPr lang="zh-CN" altLang="en-US" sz="1300" b="0" dirty="0" smtClean="0">
                <a:solidFill>
                  <a:schemeClr val="tx1"/>
                </a:solidFill>
                <a:ea typeface="宋体" pitchFamily="2" charset="-122"/>
              </a:rPr>
              <a:t>说不清楚也不能通过</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ea typeface="宋体" pitchFamily="2" charset="-122"/>
              </a:rPr>
              <a:t>        （</a:t>
            </a:r>
            <a:r>
              <a:rPr lang="en-US" altLang="zh-CN" sz="1300" b="0" dirty="0" smtClean="0">
                <a:solidFill>
                  <a:schemeClr val="tx1"/>
                </a:solidFill>
                <a:ea typeface="宋体" pitchFamily="2" charset="-122"/>
              </a:rPr>
              <a:t>2</a:t>
            </a:r>
            <a:r>
              <a:rPr lang="zh-CN" altLang="en-US" sz="1300" b="0" dirty="0" smtClean="0">
                <a:solidFill>
                  <a:schemeClr val="tx1"/>
                </a:solidFill>
                <a:ea typeface="宋体" pitchFamily="2" charset="-122"/>
              </a:rPr>
              <a:t>）上市公司</a:t>
            </a:r>
            <a:r>
              <a:rPr lang="en-US" altLang="zh-CN" sz="1300" b="0" dirty="0" smtClean="0">
                <a:solidFill>
                  <a:schemeClr val="tx1"/>
                </a:solidFill>
                <a:ea typeface="宋体" pitchFamily="2" charset="-122"/>
              </a:rPr>
              <a:t>3</a:t>
            </a:r>
            <a:r>
              <a:rPr lang="zh-CN" altLang="en-US" sz="1300" b="0" dirty="0" smtClean="0">
                <a:solidFill>
                  <a:schemeClr val="tx1"/>
                </a:solidFill>
                <a:ea typeface="宋体" pitchFamily="2" charset="-122"/>
              </a:rPr>
              <a:t>年盈利</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ea typeface="宋体" pitchFamily="2" charset="-122"/>
              </a:rPr>
              <a:t>        （</a:t>
            </a:r>
            <a:r>
              <a:rPr lang="en-US" altLang="zh-CN" sz="1300" b="0" dirty="0" smtClean="0">
                <a:solidFill>
                  <a:schemeClr val="tx1"/>
                </a:solidFill>
                <a:ea typeface="宋体" pitchFamily="2" charset="-122"/>
              </a:rPr>
              <a:t>3</a:t>
            </a:r>
            <a:r>
              <a:rPr lang="zh-CN" altLang="en-US" sz="1300" b="0" dirty="0" smtClean="0">
                <a:solidFill>
                  <a:schemeClr val="tx1"/>
                </a:solidFill>
                <a:ea typeface="宋体" pitchFamily="2" charset="-122"/>
              </a:rPr>
              <a:t>）不存在同业竞争</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ea typeface="宋体" pitchFamily="2" charset="-122"/>
              </a:rPr>
              <a:t>        （</a:t>
            </a:r>
            <a:r>
              <a:rPr lang="en-US" altLang="zh-CN" sz="1300" b="0" dirty="0" smtClean="0">
                <a:solidFill>
                  <a:schemeClr val="tx1"/>
                </a:solidFill>
                <a:ea typeface="宋体" pitchFamily="2" charset="-122"/>
              </a:rPr>
              <a:t>4</a:t>
            </a:r>
            <a:r>
              <a:rPr lang="zh-CN" altLang="en-US" sz="1300" b="0" dirty="0" smtClean="0">
                <a:solidFill>
                  <a:schemeClr val="tx1"/>
                </a:solidFill>
                <a:ea typeface="宋体" pitchFamily="2" charset="-122"/>
              </a:rPr>
              <a:t>）发行人利润不超过上市公司</a:t>
            </a:r>
            <a:r>
              <a:rPr lang="en-US" altLang="zh-CN" sz="1300" b="0" dirty="0" smtClean="0">
                <a:solidFill>
                  <a:schemeClr val="tx1"/>
                </a:solidFill>
                <a:ea typeface="宋体" pitchFamily="2" charset="-122"/>
              </a:rPr>
              <a:t>50%</a:t>
            </a:r>
            <a:r>
              <a:rPr lang="zh-CN" altLang="en-US" sz="1300" b="0" dirty="0" smtClean="0">
                <a:solidFill>
                  <a:schemeClr val="tx1"/>
                </a:solidFill>
                <a:ea typeface="宋体" pitchFamily="2" charset="-122"/>
              </a:rPr>
              <a:t>，净资产不超过</a:t>
            </a:r>
            <a:r>
              <a:rPr lang="en-US" altLang="zh-CN" sz="1300" b="0" dirty="0" smtClean="0">
                <a:solidFill>
                  <a:schemeClr val="tx1"/>
                </a:solidFill>
                <a:ea typeface="宋体" pitchFamily="2" charset="-122"/>
              </a:rPr>
              <a:t>30     </a:t>
            </a:r>
          </a:p>
          <a:p>
            <a:pPr marL="800100" lvl="1" indent="-342900" eaLnBrk="0" hangingPunct="0">
              <a:lnSpc>
                <a:spcPct val="120000"/>
              </a:lnSpc>
              <a:spcBef>
                <a:spcPct val="20000"/>
              </a:spcBef>
              <a:buClr>
                <a:schemeClr val="accent2"/>
              </a:buClr>
              <a:buSzPct val="80000"/>
            </a:pPr>
            <a:r>
              <a:rPr lang="en-US" altLang="zh-CN" sz="1300" b="0" dirty="0" smtClean="0">
                <a:solidFill>
                  <a:schemeClr val="tx1"/>
                </a:solidFill>
                <a:ea typeface="宋体" pitchFamily="2" charset="-122"/>
              </a:rPr>
              <a:t>        </a:t>
            </a:r>
            <a:r>
              <a:rPr lang="zh-CN" altLang="en-US" sz="1300" b="0" dirty="0" smtClean="0">
                <a:solidFill>
                  <a:schemeClr val="tx1"/>
                </a:solidFill>
                <a:ea typeface="宋体" pitchFamily="2" charset="-122"/>
              </a:rPr>
              <a:t>（</a:t>
            </a:r>
            <a:r>
              <a:rPr lang="en-US" altLang="zh-CN" sz="1300" b="0" dirty="0" smtClean="0">
                <a:solidFill>
                  <a:schemeClr val="tx1"/>
                </a:solidFill>
                <a:ea typeface="宋体" pitchFamily="2" charset="-122"/>
              </a:rPr>
              <a:t>5</a:t>
            </a:r>
            <a:r>
              <a:rPr lang="zh-CN" altLang="en-US" sz="1300" b="0" dirty="0" smtClean="0">
                <a:solidFill>
                  <a:schemeClr val="tx1"/>
                </a:solidFill>
                <a:ea typeface="宋体" pitchFamily="2" charset="-122"/>
              </a:rPr>
              <a:t>）上市公司董监高及关联方持发行人股份不超发行前</a:t>
            </a:r>
            <a:r>
              <a:rPr lang="en-US" altLang="zh-CN" sz="1300" b="0" dirty="0" smtClean="0">
                <a:solidFill>
                  <a:schemeClr val="tx1"/>
                </a:solidFill>
                <a:ea typeface="宋体" pitchFamily="2" charset="-122"/>
              </a:rPr>
              <a:t>10%</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曾经控股发行人，但目前不再控股，要求充分披露</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ea typeface="宋体" pitchFamily="2" charset="-122"/>
              </a:rPr>
              <a:t>        （</a:t>
            </a:r>
            <a:r>
              <a:rPr lang="en-US" altLang="zh-CN" sz="1300" b="0" dirty="0" smtClean="0">
                <a:solidFill>
                  <a:schemeClr val="tx1"/>
                </a:solidFill>
                <a:ea typeface="宋体" pitchFamily="2" charset="-122"/>
              </a:rPr>
              <a:t>1</a:t>
            </a:r>
            <a:r>
              <a:rPr lang="zh-CN" altLang="en-US" sz="1300" b="0" dirty="0" smtClean="0">
                <a:solidFill>
                  <a:schemeClr val="tx1"/>
                </a:solidFill>
                <a:ea typeface="宋体" pitchFamily="2" charset="-122"/>
              </a:rPr>
              <a:t>）上市公司转入或转出发行人股份不违法违规，不侵犯上市公司利益，履行了程序</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ea typeface="宋体" pitchFamily="2" charset="-122"/>
              </a:rPr>
              <a:t>        （</a:t>
            </a:r>
            <a:r>
              <a:rPr lang="en-US" altLang="zh-CN" sz="1300" b="0" dirty="0" smtClean="0">
                <a:solidFill>
                  <a:schemeClr val="tx1"/>
                </a:solidFill>
                <a:ea typeface="宋体" pitchFamily="2" charset="-122"/>
              </a:rPr>
              <a:t>2</a:t>
            </a:r>
            <a:r>
              <a:rPr lang="zh-CN" altLang="en-US" sz="1300" b="0" dirty="0" smtClean="0">
                <a:solidFill>
                  <a:schemeClr val="tx1"/>
                </a:solidFill>
                <a:ea typeface="宋体" pitchFamily="2" charset="-122"/>
              </a:rPr>
              <a:t>）上市公司募集资金没有用于发行人</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ea typeface="宋体" pitchFamily="2" charset="-122"/>
              </a:rPr>
              <a:t>        （</a:t>
            </a:r>
            <a:r>
              <a:rPr lang="en-US" altLang="zh-CN" sz="1300" b="0" dirty="0" smtClean="0">
                <a:solidFill>
                  <a:schemeClr val="tx1"/>
                </a:solidFill>
                <a:ea typeface="宋体" pitchFamily="2" charset="-122"/>
              </a:rPr>
              <a:t>3</a:t>
            </a:r>
            <a:r>
              <a:rPr lang="zh-CN" altLang="en-US" sz="1300" b="0" dirty="0" smtClean="0">
                <a:solidFill>
                  <a:schemeClr val="tx1"/>
                </a:solidFill>
                <a:ea typeface="宋体" pitchFamily="2" charset="-122"/>
              </a:rPr>
              <a:t>）不存在同业竞争和关联交易</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ea typeface="宋体" pitchFamily="2" charset="-122"/>
              </a:rPr>
              <a:t>        （</a:t>
            </a:r>
            <a:r>
              <a:rPr lang="en-US" altLang="zh-CN" sz="1300" b="0" dirty="0" smtClean="0">
                <a:solidFill>
                  <a:schemeClr val="tx1"/>
                </a:solidFill>
                <a:ea typeface="宋体" pitchFamily="2" charset="-122"/>
              </a:rPr>
              <a:t>4</a:t>
            </a:r>
            <a:r>
              <a:rPr lang="zh-CN" altLang="en-US" sz="1300" b="0" dirty="0" smtClean="0">
                <a:solidFill>
                  <a:schemeClr val="tx1"/>
                </a:solidFill>
                <a:ea typeface="宋体" pitchFamily="2" charset="-122"/>
              </a:rPr>
              <a:t>）上市公司董监高不拥有发行人控制权</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由境外公司直接或者间接控股</a:t>
            </a:r>
            <a:r>
              <a:rPr lang="en-US" altLang="zh-CN" sz="1300" b="0" dirty="0" smtClean="0">
                <a:solidFill>
                  <a:schemeClr val="tx1"/>
                </a:solidFill>
                <a:ea typeface="宋体" pitchFamily="2" charset="-122"/>
              </a:rPr>
              <a:t>——</a:t>
            </a:r>
            <a:r>
              <a:rPr lang="zh-CN" altLang="en-US" sz="1300" b="0" dirty="0" smtClean="0">
                <a:solidFill>
                  <a:schemeClr val="tx1"/>
                </a:solidFill>
                <a:ea typeface="宋体" pitchFamily="2" charset="-122"/>
              </a:rPr>
              <a:t>不违反境外规定，履行相关程序，并满足独立性要求</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发行人下属公司在代办系统挂牌。不要求清理，披露即可</a:t>
            </a: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857232"/>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十三、其他</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7643866" cy="5000660"/>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社保、公积金问题</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按规定执行。但由于各地执行标准不一，因此本着历史问题历史看的原则，只要不影响发行条件即可。但有缴纳能力，拒不缴纳的不能发行上市</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历史问题如实讲清，欠缴、未缴不能影响发行条件对盈利的要求，不能以此调节利润，同时还应披露上市后的处理。</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资产、业务等涉及已上市公司</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资产、技术、人员与原上市公司有关系的，涉及关联交易，程序、金额应符合上市公司规范要求，如是否恰当披露，是否做到关联人回避表决，定价是否合理，投资人选择是否规范等，总之要打消“掏空上市公司”疑虑。</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发行部有时也会征求上市部、证监局、交易所的意见</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上市公司剥离出来的资产，要确认过程合法合规，不存在纠纷</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文化企业上市问题</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国家政策鼓励文化企业上市（如书店、出版社等，鼓励跨地区整合）</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文化企业上市应注意的问题：独立性、业务发展空间、政策变化的影响</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拟上市文化企业较为普遍存在的问题：改制时间不够</a:t>
            </a:r>
            <a:r>
              <a:rPr lang="en-US" altLang="zh-CN" sz="1300" b="0" dirty="0" smtClean="0">
                <a:solidFill>
                  <a:schemeClr val="tx1"/>
                </a:solidFill>
                <a:ea typeface="宋体" pitchFamily="2" charset="-122"/>
              </a:rPr>
              <a:t>3</a:t>
            </a:r>
            <a:r>
              <a:rPr lang="zh-CN" altLang="en-US" sz="1300" b="0" dirty="0" smtClean="0">
                <a:solidFill>
                  <a:schemeClr val="tx1"/>
                </a:solidFill>
                <a:ea typeface="宋体" pitchFamily="2" charset="-122"/>
              </a:rPr>
              <a:t>年（行业前几名、整体上市可豁免）、独立性存在缺陷、经营的区域性、资产规模和盈利能力</a:t>
            </a: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十三、其他</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643866"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军工企业或涉军企业上市信息披露问题</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相关规则：（</a:t>
            </a:r>
            <a:r>
              <a:rPr lang="en-US" altLang="zh-CN" sz="1300" b="0" dirty="0" smtClean="0">
                <a:solidFill>
                  <a:schemeClr val="tx1"/>
                </a:solidFill>
                <a:ea typeface="宋体" pitchFamily="2" charset="-122"/>
              </a:rPr>
              <a:t>1</a:t>
            </a:r>
            <a:r>
              <a:rPr lang="zh-CN" altLang="en-US" sz="1300" b="0" dirty="0" smtClean="0">
                <a:solidFill>
                  <a:schemeClr val="tx1"/>
                </a:solidFill>
                <a:ea typeface="宋体" pitchFamily="2" charset="-122"/>
              </a:rPr>
              <a:t>）“招股说明书准则”规定有充分证据表明涉密的或者披露可能严重损害公司利益的，可申请豁免；（</a:t>
            </a:r>
            <a:r>
              <a:rPr lang="en-US" altLang="zh-CN" sz="1300" b="0" dirty="0" smtClean="0">
                <a:solidFill>
                  <a:schemeClr val="tx1"/>
                </a:solidFill>
                <a:ea typeface="宋体" pitchFamily="2" charset="-122"/>
              </a:rPr>
              <a:t>2</a:t>
            </a:r>
            <a:r>
              <a:rPr lang="zh-CN" altLang="en-US" sz="1300" b="0" dirty="0" smtClean="0">
                <a:solidFill>
                  <a:schemeClr val="tx1"/>
                </a:solidFill>
                <a:ea typeface="宋体" pitchFamily="2" charset="-122"/>
              </a:rPr>
              <a:t>）</a:t>
            </a:r>
            <a:r>
              <a:rPr lang="en-US" altLang="zh-CN" sz="1300" b="0" dirty="0" smtClean="0">
                <a:solidFill>
                  <a:schemeClr val="tx1"/>
                </a:solidFill>
                <a:ea typeface="宋体" pitchFamily="2" charset="-122"/>
              </a:rPr>
              <a:t>《</a:t>
            </a:r>
            <a:r>
              <a:rPr lang="zh-CN" altLang="en-US" sz="1300" b="0" dirty="0" smtClean="0">
                <a:solidFill>
                  <a:schemeClr val="tx1"/>
                </a:solidFill>
                <a:ea typeface="宋体" pitchFamily="2" charset="-122"/>
              </a:rPr>
              <a:t>军工企业股份制改造实施暂行办法</a:t>
            </a:r>
            <a:r>
              <a:rPr lang="en-US" altLang="zh-CN" sz="1300" b="0" dirty="0" smtClean="0">
                <a:solidFill>
                  <a:schemeClr val="tx1"/>
                </a:solidFill>
                <a:ea typeface="宋体" pitchFamily="2" charset="-122"/>
              </a:rPr>
              <a:t>》</a:t>
            </a:r>
            <a:r>
              <a:rPr lang="zh-CN" altLang="en-US" sz="1300" b="0" dirty="0" smtClean="0">
                <a:solidFill>
                  <a:schemeClr val="tx1"/>
                </a:solidFill>
                <a:ea typeface="宋体" pitchFamily="2" charset="-122"/>
              </a:rPr>
              <a:t>规定军品信息披露审查制度，涉及军品秘密的可持国防科工局出具的证明，向证监会和交易所提出豁免申请</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基本原则：符合上市公司透明度的基本要求，不得滥用信息披露豁免（并且申请豁免后，就不能再予披露，否则出现矛盾）</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保荐机构应对信息披露豁免的依据、合规性和合理性、是否符合上市公司透明度的基本要求以及对投资者决策有重大影响、招股说明书披露的信息是否符合保密要求等出具意见</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提供相关部门对招股说明书有关信息披露是否符合保密要求出具的确认文件</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证监会不判断需要豁免的信息披露是否恰当，但主要判断公司是否符合上市公司对信息披露的条件，不符合上市公司透明度基本要求的不能上市</a:t>
            </a: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十三、其他</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643866"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特殊行业的发行上市问题</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有些特殊行业须慎重，有的行业暂不适合上市，要考虑到投资者的接受度。有的行业盈利模式还不稳定；有的行业监管尚不健全；有的行业市场化程度不够。因此现阶段受到上市限制的行业：如担保、拍卖、殡葬等；</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特殊行业特殊理解，不能简单套用发行条件（如银行、保险、煤矿等行业规模太小也不行）；</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鼓励有竞争力的优质银行上市 （目前几大国有银行均已上市了，一些中小银行规范程度不足、份额小、地域色彩浓、监管级别低，保荐机构选择推荐要有特殊考虑，要慎重）</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特殊行业的特殊风险点，审核难度较大（有的行业较新，整个行业不成熟，现阶段申报上市条件不成熟，如餐饮业，在我国财务控制方面问题普遍较为突出，进出均为现金交易，保荐机构对此类行业要找出特殊风险点，调查清楚到位，不影响上市后的规范运作才能推荐） </a:t>
            </a:r>
            <a:endParaRPr lang="en-US" altLang="zh-CN" sz="13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十三、其他</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7643866"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行业和市场数据问题</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目前“概览”、“业务与技术”引用的行业、市场数据多，美好色彩浓，行业市场数据引用要有确切依据，要落实到招股书验证底稿中。</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“概览”：没必要披露获奖情况、竞争优势。</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“业务与技术”：</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ea typeface="宋体" pitchFamily="2" charset="-122"/>
              </a:rPr>
              <a:t>        （</a:t>
            </a:r>
            <a:r>
              <a:rPr lang="en-US" altLang="zh-CN" sz="1300" b="0" dirty="0" smtClean="0">
                <a:solidFill>
                  <a:schemeClr val="tx1"/>
                </a:solidFill>
                <a:ea typeface="宋体" pitchFamily="2" charset="-122"/>
              </a:rPr>
              <a:t>1</a:t>
            </a:r>
            <a:r>
              <a:rPr lang="zh-CN" altLang="en-US" sz="1300" b="0" dirty="0" smtClean="0">
                <a:solidFill>
                  <a:schemeClr val="tx1"/>
                </a:solidFill>
                <a:ea typeface="宋体" pitchFamily="2" charset="-122"/>
              </a:rPr>
              <a:t>）行业市场排名情况，其数据来源应客观、独立、权威、公正、充分，无行业数据不强求，只要清楚即可。不鼓励花钱调查市场排名情况，没有必要。</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ea typeface="宋体" pitchFamily="2" charset="-122"/>
              </a:rPr>
              <a:t>        （</a:t>
            </a:r>
            <a:r>
              <a:rPr lang="en-US" altLang="zh-CN" sz="1300" b="0" dirty="0" smtClean="0">
                <a:solidFill>
                  <a:schemeClr val="tx1"/>
                </a:solidFill>
                <a:ea typeface="宋体" pitchFamily="2" charset="-122"/>
              </a:rPr>
              <a:t>2</a:t>
            </a:r>
            <a:r>
              <a:rPr lang="zh-CN" altLang="en-US" sz="1300" b="0" dirty="0" smtClean="0">
                <a:solidFill>
                  <a:schemeClr val="tx1"/>
                </a:solidFill>
                <a:ea typeface="宋体" pitchFamily="2" charset="-122"/>
              </a:rPr>
              <a:t>）竞争对手描述，不是必要的，一旦披露要经得起推敲，且要注意审核期间数据可能发生变动。</a:t>
            </a:r>
          </a:p>
          <a:p>
            <a:pPr marL="800100" lvl="1" indent="-342900" eaLnBrk="0" hangingPunct="0">
              <a:lnSpc>
                <a:spcPct val="120000"/>
              </a:lnSpc>
              <a:spcBef>
                <a:spcPct val="20000"/>
              </a:spcBef>
              <a:buClr>
                <a:schemeClr val="accent2"/>
              </a:buClr>
              <a:buSzPct val="80000"/>
            </a:pPr>
            <a:r>
              <a:rPr lang="zh-CN" altLang="en-US" sz="1300" b="0" dirty="0" smtClean="0">
                <a:solidFill>
                  <a:schemeClr val="tx1"/>
                </a:solidFill>
                <a:ea typeface="宋体" pitchFamily="2" charset="-122"/>
              </a:rPr>
              <a:t>        （</a:t>
            </a:r>
            <a:r>
              <a:rPr lang="en-US" altLang="zh-CN" sz="1300" b="0" dirty="0" smtClean="0">
                <a:solidFill>
                  <a:schemeClr val="tx1"/>
                </a:solidFill>
                <a:ea typeface="宋体" pitchFamily="2" charset="-122"/>
              </a:rPr>
              <a:t>3</a:t>
            </a:r>
            <a:r>
              <a:rPr lang="zh-CN" altLang="en-US" sz="1300" b="0" dirty="0" smtClean="0">
                <a:solidFill>
                  <a:schemeClr val="tx1"/>
                </a:solidFill>
                <a:ea typeface="宋体" pitchFamily="2" charset="-122"/>
              </a:rPr>
              <a:t>）行业数据不要分得太细，不要变成产品的排名。</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300" b="0" dirty="0" smtClean="0">
                <a:solidFill>
                  <a:schemeClr val="tx1"/>
                </a:solidFill>
                <a:ea typeface="宋体" pitchFamily="2" charset="-122"/>
              </a:rPr>
              <a:t>核心是全部招股书引用的数据一定要权威来源，如果确认为新行业，无相关数据，不要勉为其难</a:t>
            </a: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灯片编号占位符 3"/>
          <p:cNvSpPr>
            <a:spLocks noGrp="1"/>
          </p:cNvSpPr>
          <p:nvPr>
            <p:ph type="sldNum" sz="quarter" idx="4294967295"/>
          </p:nvPr>
        </p:nvSpPr>
        <p:spPr bwMode="auto">
          <a:xfrm>
            <a:off x="0" y="6165850"/>
            <a:ext cx="587375" cy="488950"/>
          </a:xfrm>
          <a:prstGeom prst="rect">
            <a:avLst/>
          </a:prstGeom>
          <a:noFill/>
          <a:ln>
            <a:miter lim="800000"/>
            <a:headEnd/>
            <a:tailEnd/>
          </a:ln>
        </p:spPr>
        <p:txBody>
          <a:bodyPr/>
          <a:lstStyle/>
          <a:p>
            <a:pPr algn="ctr">
              <a:spcBef>
                <a:spcPct val="50000"/>
              </a:spcBef>
            </a:pPr>
            <a:fld id="{E38FCE2D-5078-4012-AA1E-1CC53B5E7710}" type="slidenum">
              <a:rPr lang="en-US" altLang="zh-CN"/>
              <a:pPr algn="ctr">
                <a:spcBef>
                  <a:spcPct val="50000"/>
                </a:spcBef>
              </a:pPr>
              <a:t>55</a:t>
            </a:fld>
            <a:endParaRPr lang="en-US" altLang="zh-CN"/>
          </a:p>
        </p:txBody>
      </p:sp>
      <p:sp>
        <p:nvSpPr>
          <p:cNvPr id="7" name="Rectangle 3"/>
          <p:cNvSpPr>
            <a:spLocks noChangeArrowheads="1"/>
          </p:cNvSpPr>
          <p:nvPr/>
        </p:nvSpPr>
        <p:spPr bwMode="auto">
          <a:xfrm>
            <a:off x="2285984" y="2286000"/>
            <a:ext cx="5643602" cy="1339850"/>
          </a:xfrm>
          <a:prstGeom prst="rect">
            <a:avLst/>
          </a:prstGeom>
          <a:noFill/>
          <a:ln w="9525">
            <a:noFill/>
            <a:miter lim="800000"/>
            <a:headEnd/>
            <a:tailEnd/>
          </a:ln>
        </p:spPr>
        <p:txBody>
          <a:bodyPr anchor="b"/>
          <a:lstStyle/>
          <a:p>
            <a:pPr>
              <a:spcBef>
                <a:spcPct val="20000"/>
              </a:spcBef>
              <a:buClr>
                <a:schemeClr val="tx1"/>
              </a:buClr>
              <a:buSzPct val="75000"/>
              <a:buFont typeface="Wingdings" pitchFamily="2" charset="2"/>
              <a:buChar char="q"/>
            </a:pPr>
            <a:r>
              <a:rPr lang="zh-CN" altLang="en-US" sz="2800" dirty="0" smtClean="0">
                <a:solidFill>
                  <a:srgbClr val="000066"/>
                </a:solidFill>
                <a:latin typeface="华文新魏" pitchFamily="2" charset="-122"/>
                <a:ea typeface="华文新魏" pitchFamily="2" charset="-122"/>
              </a:rPr>
              <a:t>创业板</a:t>
            </a:r>
            <a:r>
              <a:rPr lang="en-US" altLang="zh-CN" sz="2800" dirty="0" smtClean="0">
                <a:solidFill>
                  <a:srgbClr val="000066"/>
                </a:solidFill>
                <a:latin typeface="华文新魏" pitchFamily="2" charset="-122"/>
                <a:ea typeface="华文新魏" pitchFamily="2" charset="-122"/>
              </a:rPr>
              <a:t>IPO</a:t>
            </a:r>
            <a:r>
              <a:rPr lang="zh-CN" altLang="en-US" sz="2800" dirty="0" smtClean="0">
                <a:solidFill>
                  <a:srgbClr val="000066"/>
                </a:solidFill>
                <a:latin typeface="华文新魏" pitchFamily="2" charset="-122"/>
                <a:ea typeface="华文新魏" pitchFamily="2" charset="-122"/>
              </a:rPr>
              <a:t>关注重点补充</a:t>
            </a:r>
            <a:endParaRPr lang="zh-CN" altLang="en-US" sz="2800" dirty="0">
              <a:solidFill>
                <a:srgbClr val="000066"/>
              </a:solidFill>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一、创业板审核流程关注重点：程序、标准、专业、纪律</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7643866"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流程明确：拿到反馈意见后尽早、主动与预审员沟通，清楚问题的实质；反馈意见出具要审慎，提高效率，避免多次反馈、多次沟通；避免挤牙膏；防止监管审核替代市场监督；原则上不进行口头反馈。</a:t>
            </a: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出现二次书面反馈的情形：专项核查或需要中介机构进一步尽调和出具书面核查报告的；提供相关政府部门出具的确认文件或支持性文件；存在反馈意见函没有涵盖到的内容。</a:t>
            </a:r>
          </a:p>
          <a:p>
            <a:pPr marL="342900" indent="-342900" eaLnBrk="0" hangingPunct="0">
              <a:lnSpc>
                <a:spcPct val="120000"/>
              </a:lnSpc>
              <a:spcBef>
                <a:spcPct val="20000"/>
              </a:spcBef>
              <a:buClr>
                <a:schemeClr val="accent2"/>
              </a:buClr>
              <a:buSzPct val="80000"/>
              <a:buFont typeface="Wingdings" pitchFamily="2" charset="2"/>
              <a:buChar char="n"/>
            </a:pP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提请委员关注的问题类型：充分反映发行人特殊的或重大的问题（不一定是负面问题）；涉嫌违反创业板首发管理办法相关条件的问题；其他可能影响发行人未来发展或持续经营或规范运作的问题；信息披露真实性出现重大偏差的问题。</a:t>
            </a: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审核依据和标准：法律、法规、行政规章；各类问题审核掌握口径在每次培训中都明确传递给大家，达到一致性和规范性；审核案例：提请发审委关注事项的案例归集借鉴，统一口径，典型性案例归集借鉴，统一口径。</a:t>
            </a: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二、创业板审核关注重点补充</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7643866" cy="5072098"/>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技术出资</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是否属于职务成果，出资技术与出资人原任职单位、发行人的关系，是否存在侵权等法律风险及纠纷或潜在纠纷</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提供出资技术的评估报告</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存在大额未摊销的，是否已采取恰当措施消除对公众投资者的潜在影响</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关注无充分证据证明不属于职务成果的情形</a:t>
            </a:r>
          </a:p>
          <a:p>
            <a:pPr marL="800100" lvl="1"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无形资产的形成权属（如何形成的，技术出资是否存在职务成果问题）、有效性。</a:t>
            </a: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独立性：特别强调在股权相对分散的情况下，主要股东与发行人之间是否存在关联交易、从事相同相似业务、对发行人有重大影响等事项</a:t>
            </a: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独立性：特别强调重要股东、重要关联方也涉及到对同业竞争的判断</a:t>
            </a: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强调申报前</a:t>
            </a:r>
            <a:r>
              <a:rPr lang="en-US" altLang="zh-CN" sz="1400" b="0" dirty="0" smtClean="0">
                <a:solidFill>
                  <a:schemeClr val="tx1"/>
                </a:solidFill>
                <a:ea typeface="宋体" pitchFamily="2" charset="-122"/>
              </a:rPr>
              <a:t>12</a:t>
            </a:r>
            <a:r>
              <a:rPr lang="zh-CN" altLang="en-US" sz="1400" b="0" dirty="0" smtClean="0">
                <a:solidFill>
                  <a:schemeClr val="tx1"/>
                </a:solidFill>
                <a:ea typeface="宋体" pitchFamily="2" charset="-122"/>
              </a:rPr>
              <a:t>个月内突击入股的股东的全面详细尽职调查及完整的信息披露</a:t>
            </a:r>
          </a:p>
          <a:p>
            <a:pPr marL="342900" indent="-342900" eaLnBrk="0" hangingPunct="0">
              <a:lnSpc>
                <a:spcPct val="120000"/>
              </a:lnSpc>
              <a:spcBef>
                <a:spcPct val="20000"/>
              </a:spcBef>
              <a:buClr>
                <a:schemeClr val="accent2"/>
              </a:buClr>
              <a:buSzPct val="80000"/>
              <a:buFont typeface="Wingdings" pitchFamily="2" charset="2"/>
              <a:buChar char="n"/>
            </a:pP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控股股东和实际控制人在报告期内非关联化的企业也应纳入尽调范围，也要调查其是否存在重大违法违规行为。</a:t>
            </a:r>
          </a:p>
          <a:p>
            <a:pPr marL="342900" indent="-342900" eaLnBrk="0" hangingPunct="0">
              <a:lnSpc>
                <a:spcPct val="120000"/>
              </a:lnSpc>
              <a:spcBef>
                <a:spcPct val="20000"/>
              </a:spcBef>
              <a:buClr>
                <a:schemeClr val="accent2"/>
              </a:buClr>
              <a:buSzPct val="80000"/>
            </a:pPr>
            <a:endParaRPr lang="zh-CN" altLang="en-US"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en-US" altLang="zh-CN"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1"/>
          <p:cNvSpPr>
            <a:spLocks noGrp="1"/>
          </p:cNvSpPr>
          <p:nvPr>
            <p:ph type="sldNum" sz="quarter" idx="4294967295"/>
          </p:nvPr>
        </p:nvSpPr>
        <p:spPr bwMode="auto">
          <a:xfrm>
            <a:off x="0" y="6165850"/>
            <a:ext cx="587375" cy="488950"/>
          </a:xfrm>
          <a:prstGeom prst="rect">
            <a:avLst/>
          </a:prstGeom>
          <a:noFill/>
          <a:ln>
            <a:miter lim="800000"/>
            <a:headEnd/>
            <a:tailEnd/>
          </a:ln>
        </p:spPr>
        <p:txBody>
          <a:bodyPr/>
          <a:lstStyle/>
          <a:p>
            <a:pPr algn="ctr">
              <a:spcBef>
                <a:spcPct val="50000"/>
              </a:spcBef>
            </a:pPr>
            <a:fld id="{8663D06D-37FB-45FC-8DD8-17AAA87A0095}" type="slidenum">
              <a:rPr lang="en-US" altLang="zh-CN"/>
              <a:pPr algn="ctr">
                <a:spcBef>
                  <a:spcPct val="50000"/>
                </a:spcBef>
              </a:pPr>
              <a:t>58</a:t>
            </a:fld>
            <a:endParaRPr lang="en-US" altLang="zh-CN"/>
          </a:p>
        </p:txBody>
      </p:sp>
      <p:sp>
        <p:nvSpPr>
          <p:cNvPr id="336899" name="Rectangle 3"/>
          <p:cNvSpPr>
            <a:spLocks noChangeArrowheads="1"/>
          </p:cNvSpPr>
          <p:nvPr/>
        </p:nvSpPr>
        <p:spPr bwMode="auto">
          <a:xfrm>
            <a:off x="2500298" y="2214554"/>
            <a:ext cx="5357850" cy="1339850"/>
          </a:xfrm>
          <a:prstGeom prst="rect">
            <a:avLst/>
          </a:prstGeom>
          <a:noFill/>
          <a:ln w="9525">
            <a:noFill/>
            <a:miter lim="800000"/>
            <a:headEnd/>
            <a:tailEnd/>
          </a:ln>
        </p:spPr>
        <p:txBody>
          <a:bodyPr anchor="b"/>
          <a:lstStyle/>
          <a:p>
            <a:pPr>
              <a:spcBef>
                <a:spcPct val="20000"/>
              </a:spcBef>
              <a:buClr>
                <a:schemeClr val="tx1"/>
              </a:buClr>
              <a:buSzPct val="75000"/>
              <a:buFont typeface="Wingdings" pitchFamily="2" charset="2"/>
              <a:buChar char="q"/>
            </a:pPr>
            <a:r>
              <a:rPr lang="en-US" altLang="zh-CN" sz="3200" dirty="0" smtClean="0">
                <a:solidFill>
                  <a:srgbClr val="000066"/>
                </a:solidFill>
                <a:latin typeface="华文新魏" pitchFamily="2" charset="-122"/>
                <a:ea typeface="华文新魏" pitchFamily="2" charset="-122"/>
              </a:rPr>
              <a:t> IPO</a:t>
            </a:r>
            <a:r>
              <a:rPr lang="zh-CN" altLang="en-US" sz="3200" dirty="0" smtClean="0">
                <a:solidFill>
                  <a:srgbClr val="000066"/>
                </a:solidFill>
                <a:latin typeface="华文新魏" pitchFamily="2" charset="-122"/>
                <a:ea typeface="华文新魏" pitchFamily="2" charset="-122"/>
              </a:rPr>
              <a:t>审核主要财务问题</a:t>
            </a:r>
            <a:r>
              <a:rPr lang="en-US" altLang="zh-CN" sz="3200" dirty="0" smtClean="0">
                <a:solidFill>
                  <a:srgbClr val="000066"/>
                </a:solidFill>
                <a:latin typeface="华文新魏" pitchFamily="2" charset="-122"/>
                <a:ea typeface="华文新魏" pitchFamily="2" charset="-122"/>
              </a:rPr>
              <a:t>   </a:t>
            </a:r>
            <a:endParaRPr lang="zh-CN" altLang="en-US" sz="3200" dirty="0">
              <a:solidFill>
                <a:srgbClr val="000066"/>
              </a:solidFill>
              <a:latin typeface="华文新魏" pitchFamily="2" charset="-122"/>
              <a:ea typeface="华文新魏" pitchFamily="2" charset="-122"/>
            </a:endParaRPr>
          </a:p>
        </p:txBody>
      </p:sp>
      <p:sp>
        <p:nvSpPr>
          <p:cNvPr id="27652" name="Rectangle 4"/>
          <p:cNvSpPr>
            <a:spLocks noChangeArrowheads="1"/>
          </p:cNvSpPr>
          <p:nvPr/>
        </p:nvSpPr>
        <p:spPr bwMode="black">
          <a:xfrm>
            <a:off x="254000" y="6500813"/>
            <a:ext cx="457200" cy="304800"/>
          </a:xfrm>
          <a:prstGeom prst="rect">
            <a:avLst/>
          </a:prstGeom>
          <a:noFill/>
          <a:ln w="9525">
            <a:noFill/>
            <a:miter lim="800000"/>
            <a:headEnd/>
            <a:tailEnd/>
          </a:ln>
        </p:spPr>
        <p:txBody>
          <a:bodyPr lIns="0" tIns="0" rIns="0" bIns="0" anchor="b"/>
          <a:lstStyle/>
          <a:p>
            <a:pPr eaLnBrk="0" hangingPunct="0"/>
            <a:fld id="{BB8DA1DD-12D8-40EC-A179-F4755135EAF7}" type="slidenum">
              <a:rPr lang="en-US" altLang="zh-CN" sz="900" b="0">
                <a:solidFill>
                  <a:schemeClr val="tx1"/>
                </a:solidFill>
                <a:latin typeface="Verdana" pitchFamily="34" charset="0"/>
                <a:ea typeface="宋体" pitchFamily="2" charset="-122"/>
              </a:rPr>
              <a:pPr eaLnBrk="0" hangingPunct="0"/>
              <a:t>58</a:t>
            </a:fld>
            <a:endParaRPr lang="en-US" altLang="zh-CN" sz="900" b="0">
              <a:solidFill>
                <a:schemeClr val="tx1"/>
              </a:solidFill>
              <a:latin typeface="Verdana"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6899">
                                            <p:txEl>
                                              <p:pRg st="0" end="0"/>
                                            </p:txEl>
                                          </p:spTgt>
                                        </p:tgtEl>
                                        <p:attrNameLst>
                                          <p:attrName>style.visibility</p:attrName>
                                        </p:attrNameLst>
                                      </p:cBhvr>
                                      <p:to>
                                        <p:strVal val="visible"/>
                                      </p:to>
                                    </p:set>
                                    <p:anim calcmode="lin" valueType="num">
                                      <p:cBhvr additive="base">
                                        <p:cTn id="7" dur="500" fill="hold"/>
                                        <p:tgtEl>
                                          <p:spTgt spid="3368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689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899" grpId="0" build="allAtOnce"/>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一、审核依据</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7643866" cy="492922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法律、法规</a:t>
            </a: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企业会计准则</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基本准则，</a:t>
            </a:r>
            <a:r>
              <a:rPr lang="en-US" altLang="zh-CN" sz="1400" b="0" dirty="0" smtClean="0">
                <a:solidFill>
                  <a:schemeClr val="tx1"/>
                </a:solidFill>
                <a:ea typeface="宋体" pitchFamily="2" charset="-122"/>
              </a:rPr>
              <a:t>38</a:t>
            </a:r>
            <a:r>
              <a:rPr lang="zh-CN" altLang="en-US" sz="1400" b="0" dirty="0" smtClean="0">
                <a:solidFill>
                  <a:schemeClr val="tx1"/>
                </a:solidFill>
                <a:ea typeface="宋体" pitchFamily="2" charset="-122"/>
              </a:rPr>
              <a:t>项个体准则，企业会计准则解释第</a:t>
            </a:r>
            <a:r>
              <a:rPr lang="en-US" altLang="zh-CN" sz="1400" b="0" dirty="0" smtClean="0">
                <a:solidFill>
                  <a:schemeClr val="tx1"/>
                </a:solidFill>
                <a:ea typeface="宋体" pitchFamily="2" charset="-122"/>
              </a:rPr>
              <a:t>1</a:t>
            </a:r>
            <a:r>
              <a:rPr lang="zh-CN" altLang="en-US" sz="1400" b="0" dirty="0" smtClean="0">
                <a:solidFill>
                  <a:schemeClr val="tx1"/>
                </a:solidFill>
                <a:ea typeface="宋体" pitchFamily="2" charset="-122"/>
              </a:rPr>
              <a:t>、</a:t>
            </a:r>
            <a:r>
              <a:rPr lang="en-US" altLang="zh-CN" sz="1400" b="0" dirty="0" smtClean="0">
                <a:solidFill>
                  <a:schemeClr val="tx1"/>
                </a:solidFill>
                <a:ea typeface="宋体" pitchFamily="2" charset="-122"/>
              </a:rPr>
              <a:t>2</a:t>
            </a:r>
            <a:r>
              <a:rPr lang="zh-CN" altLang="en-US" sz="1400" b="0" dirty="0" smtClean="0">
                <a:solidFill>
                  <a:schemeClr val="tx1"/>
                </a:solidFill>
                <a:ea typeface="宋体" pitchFamily="2" charset="-122"/>
              </a:rPr>
              <a:t>、</a:t>
            </a:r>
            <a:r>
              <a:rPr lang="en-US" altLang="zh-CN" sz="1400" b="0" dirty="0" smtClean="0">
                <a:solidFill>
                  <a:schemeClr val="tx1"/>
                </a:solidFill>
                <a:ea typeface="宋体" pitchFamily="2" charset="-122"/>
              </a:rPr>
              <a:t>3</a:t>
            </a:r>
            <a:r>
              <a:rPr lang="zh-CN" altLang="en-US" sz="1400" b="0" dirty="0" smtClean="0">
                <a:solidFill>
                  <a:schemeClr val="tx1"/>
                </a:solidFill>
                <a:ea typeface="宋体" pitchFamily="2" charset="-122"/>
              </a:rPr>
              <a:t>号，企业会计准则实施问题专家工作组意见第</a:t>
            </a:r>
            <a:r>
              <a:rPr lang="en-US" altLang="zh-CN" sz="1400" b="0" dirty="0" smtClean="0">
                <a:solidFill>
                  <a:schemeClr val="tx1"/>
                </a:solidFill>
                <a:ea typeface="宋体" pitchFamily="2" charset="-122"/>
              </a:rPr>
              <a:t>1-3</a:t>
            </a:r>
            <a:r>
              <a:rPr lang="zh-CN" altLang="en-US" sz="1400" b="0" dirty="0" smtClean="0">
                <a:solidFill>
                  <a:schemeClr val="tx1"/>
                </a:solidFill>
                <a:ea typeface="宋体" pitchFamily="2" charset="-122"/>
              </a:rPr>
              <a:t>期</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注册会计师执业准则</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注册会计师业务准则</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鉴证业务准则：审计准则、审阅准则、其他鉴证业务准则</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相关服务准则：对财务信息执行商定程序和代编财务信息</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会计师事务所质量控制准则</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证监</a:t>
            </a:r>
            <a:r>
              <a:rPr lang="zh-CN" altLang="en-US" sz="1400" b="0" dirty="0" smtClean="0">
                <a:solidFill>
                  <a:schemeClr val="tx1"/>
                </a:solidFill>
                <a:ea typeface="宋体" pitchFamily="2" charset="-122"/>
              </a:rPr>
              <a:t>会</a:t>
            </a:r>
            <a:r>
              <a:rPr lang="zh-CN" altLang="en-US" sz="1400" b="0" dirty="0" smtClean="0">
                <a:solidFill>
                  <a:schemeClr val="tx1"/>
                </a:solidFill>
                <a:ea typeface="宋体" pitchFamily="2" charset="-122"/>
              </a:rPr>
              <a:t>的信息披露规定</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信息披露编报规则</a:t>
            </a:r>
            <a:r>
              <a:rPr lang="en-US" altLang="zh-CN" sz="1400" b="0" dirty="0" smtClean="0">
                <a:solidFill>
                  <a:schemeClr val="tx1"/>
                </a:solidFill>
                <a:ea typeface="宋体" pitchFamily="2" charset="-122"/>
              </a:rPr>
              <a:t>9</a:t>
            </a:r>
            <a:r>
              <a:rPr lang="zh-CN" altLang="en-US" sz="1400" b="0" dirty="0" smtClean="0">
                <a:solidFill>
                  <a:schemeClr val="tx1"/>
                </a:solidFill>
                <a:ea typeface="宋体" pitchFamily="2" charset="-122"/>
              </a:rPr>
              <a:t>号</a:t>
            </a:r>
            <a:r>
              <a:rPr lang="en-US" altLang="zh-CN" sz="1400" b="0" dirty="0" smtClean="0">
                <a:solidFill>
                  <a:schemeClr val="tx1"/>
                </a:solidFill>
                <a:ea typeface="宋体" pitchFamily="2" charset="-122"/>
              </a:rPr>
              <a:t>-</a:t>
            </a:r>
            <a:r>
              <a:rPr lang="zh-CN" altLang="en-US" sz="1400" b="0" dirty="0" smtClean="0">
                <a:solidFill>
                  <a:schemeClr val="tx1"/>
                </a:solidFill>
                <a:ea typeface="宋体" pitchFamily="2" charset="-122"/>
              </a:rPr>
              <a:t>净资产收益率和每股收益的计算及披露</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信息披露编报规则</a:t>
            </a:r>
            <a:r>
              <a:rPr lang="en-US" altLang="zh-CN" sz="1400" b="0" dirty="0" smtClean="0">
                <a:solidFill>
                  <a:schemeClr val="tx1"/>
                </a:solidFill>
                <a:ea typeface="宋体" pitchFamily="2" charset="-122"/>
              </a:rPr>
              <a:t>15</a:t>
            </a:r>
            <a:r>
              <a:rPr lang="zh-CN" altLang="en-US" sz="1400" b="0" dirty="0" smtClean="0">
                <a:solidFill>
                  <a:schemeClr val="tx1"/>
                </a:solidFill>
                <a:ea typeface="宋体" pitchFamily="2" charset="-122"/>
              </a:rPr>
              <a:t>号</a:t>
            </a:r>
            <a:r>
              <a:rPr lang="en-US" altLang="zh-CN" sz="1400" b="0" dirty="0" smtClean="0">
                <a:solidFill>
                  <a:schemeClr val="tx1"/>
                </a:solidFill>
                <a:ea typeface="宋体" pitchFamily="2" charset="-122"/>
              </a:rPr>
              <a:t>-</a:t>
            </a:r>
            <a:r>
              <a:rPr lang="zh-CN" altLang="en-US" sz="1400" b="0" dirty="0" smtClean="0">
                <a:solidFill>
                  <a:schemeClr val="tx1"/>
                </a:solidFill>
                <a:ea typeface="宋体" pitchFamily="2" charset="-122"/>
              </a:rPr>
              <a:t>财务报告的一般规定</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信息披露编报规则</a:t>
            </a:r>
            <a:r>
              <a:rPr lang="en-US" altLang="zh-CN" sz="1400" b="0" dirty="0" smtClean="0">
                <a:solidFill>
                  <a:schemeClr val="tx1"/>
                </a:solidFill>
                <a:ea typeface="宋体" pitchFamily="2" charset="-122"/>
              </a:rPr>
              <a:t>17</a:t>
            </a:r>
            <a:r>
              <a:rPr lang="zh-CN" altLang="en-US" sz="1400" b="0" dirty="0" smtClean="0">
                <a:solidFill>
                  <a:schemeClr val="tx1"/>
                </a:solidFill>
                <a:ea typeface="宋体" pitchFamily="2" charset="-122"/>
              </a:rPr>
              <a:t>号</a:t>
            </a:r>
            <a:r>
              <a:rPr lang="en-US" altLang="zh-CN" sz="1400" b="0" dirty="0" smtClean="0">
                <a:solidFill>
                  <a:schemeClr val="tx1"/>
                </a:solidFill>
                <a:ea typeface="宋体" pitchFamily="2" charset="-122"/>
              </a:rPr>
              <a:t>-</a:t>
            </a:r>
            <a:r>
              <a:rPr lang="zh-CN" altLang="en-US" sz="1400" b="0" dirty="0" smtClean="0">
                <a:solidFill>
                  <a:schemeClr val="tx1"/>
                </a:solidFill>
                <a:ea typeface="宋体" pitchFamily="2" charset="-122"/>
              </a:rPr>
              <a:t>外商投资股份有限公司招股说明书内容与格式特别规定</a:t>
            </a:r>
          </a:p>
          <a:p>
            <a:pPr marL="342900" indent="-342900" eaLnBrk="0" hangingPunct="0">
              <a:lnSpc>
                <a:spcPct val="120000"/>
              </a:lnSpc>
              <a:spcBef>
                <a:spcPct val="20000"/>
              </a:spcBef>
              <a:buClr>
                <a:schemeClr val="accent2"/>
              </a:buClr>
              <a:buSzPct val="80000"/>
              <a:buFont typeface="Wingdings" pitchFamily="2" charset="2"/>
              <a:buChar char="n"/>
            </a:pP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pP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6"/>
          <p:cNvSpPr>
            <a:spLocks noGrp="1"/>
          </p:cNvSpPr>
          <p:nvPr>
            <p:ph type="title"/>
          </p:nvPr>
        </p:nvSpPr>
        <p:spPr bwMode="auto">
          <a:xfrm>
            <a:off x="2071688" y="928688"/>
            <a:ext cx="5572125" cy="642937"/>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200" b="1" dirty="0" smtClean="0">
                <a:latin typeface="华文新魏" pitchFamily="2" charset="-122"/>
                <a:ea typeface="华文新魏" pitchFamily="2" charset="-122"/>
              </a:rPr>
              <a:t>A</a:t>
            </a:r>
            <a:r>
              <a:rPr lang="zh-CN" altLang="en-US" sz="3200" b="1" dirty="0" smtClean="0">
                <a:latin typeface="华文新魏" pitchFamily="2" charset="-122"/>
                <a:ea typeface="华文新魏" pitchFamily="2" charset="-122"/>
              </a:rPr>
              <a:t>股市场</a:t>
            </a:r>
            <a:r>
              <a:rPr lang="en-US" altLang="zh-CN" sz="3200" b="1" dirty="0" smtClean="0">
                <a:latin typeface="华文新魏" pitchFamily="2" charset="-122"/>
                <a:ea typeface="华文新魏" pitchFamily="2" charset="-122"/>
              </a:rPr>
              <a:t>IPO</a:t>
            </a:r>
            <a:r>
              <a:rPr lang="zh-CN" altLang="en-US" sz="3200" b="1" dirty="0" smtClean="0">
                <a:latin typeface="华文新魏" pitchFamily="2" charset="-122"/>
                <a:ea typeface="华文新魏" pitchFamily="2" charset="-122"/>
              </a:rPr>
              <a:t>形势分析</a:t>
            </a:r>
            <a:endParaRPr lang="zh-CN" altLang="en-US" dirty="0" smtClean="0"/>
          </a:p>
        </p:txBody>
      </p:sp>
      <p:sp>
        <p:nvSpPr>
          <p:cNvPr id="33795" name="灯片编号占位符 1"/>
          <p:cNvSpPr>
            <a:spLocks noGrp="1"/>
          </p:cNvSpPr>
          <p:nvPr>
            <p:ph type="sldNum" sz="quarter" idx="4294967295"/>
          </p:nvPr>
        </p:nvSpPr>
        <p:spPr bwMode="auto">
          <a:xfrm>
            <a:off x="0" y="6165850"/>
            <a:ext cx="587375" cy="488950"/>
          </a:xfrm>
          <a:prstGeom prst="rect">
            <a:avLst/>
          </a:prstGeom>
          <a:noFill/>
          <a:ln>
            <a:miter lim="800000"/>
            <a:headEnd/>
            <a:tailEnd/>
          </a:ln>
        </p:spPr>
        <p:txBody>
          <a:bodyPr/>
          <a:lstStyle/>
          <a:p>
            <a:pPr algn="ctr">
              <a:spcBef>
                <a:spcPct val="50000"/>
              </a:spcBef>
            </a:pPr>
            <a:fld id="{1023E27C-4773-4F9D-B748-D37762EA9767}" type="slidenum">
              <a:rPr lang="en-US" altLang="zh-CN"/>
              <a:pPr algn="ctr">
                <a:spcBef>
                  <a:spcPct val="50000"/>
                </a:spcBef>
              </a:pPr>
              <a:t>6</a:t>
            </a:fld>
            <a:endParaRPr lang="en-US" altLang="zh-CN"/>
          </a:p>
        </p:txBody>
      </p:sp>
      <p:sp>
        <p:nvSpPr>
          <p:cNvPr id="33796" name="Rectangle 4"/>
          <p:cNvSpPr>
            <a:spLocks noChangeArrowheads="1"/>
          </p:cNvSpPr>
          <p:nvPr/>
        </p:nvSpPr>
        <p:spPr bwMode="black">
          <a:xfrm>
            <a:off x="254000" y="6500813"/>
            <a:ext cx="457200" cy="304800"/>
          </a:xfrm>
          <a:prstGeom prst="rect">
            <a:avLst/>
          </a:prstGeom>
          <a:noFill/>
          <a:ln w="9525">
            <a:noFill/>
            <a:miter lim="800000"/>
            <a:headEnd/>
            <a:tailEnd/>
          </a:ln>
        </p:spPr>
        <p:txBody>
          <a:bodyPr lIns="0" tIns="0" rIns="0" bIns="0" anchor="b"/>
          <a:lstStyle/>
          <a:p>
            <a:pPr eaLnBrk="0" hangingPunct="0"/>
            <a:fld id="{B2D30D49-E8EA-4CAF-854E-9966B9CBD5B3}" type="slidenum">
              <a:rPr lang="en-US" altLang="zh-CN" sz="900" b="0">
                <a:solidFill>
                  <a:schemeClr val="tx1"/>
                </a:solidFill>
                <a:latin typeface="Verdana" pitchFamily="34" charset="0"/>
                <a:ea typeface="宋体" pitchFamily="2" charset="-122"/>
              </a:rPr>
              <a:pPr eaLnBrk="0" hangingPunct="0"/>
              <a:t>6</a:t>
            </a:fld>
            <a:endParaRPr lang="en-US" altLang="zh-CN" sz="900" b="0">
              <a:solidFill>
                <a:schemeClr val="tx1"/>
              </a:solidFill>
              <a:latin typeface="Verdana" pitchFamily="34" charset="0"/>
              <a:ea typeface="宋体" pitchFamily="2" charset="-122"/>
            </a:endParaRPr>
          </a:p>
        </p:txBody>
      </p:sp>
      <p:sp>
        <p:nvSpPr>
          <p:cNvPr id="33797" name="内容占位符 7"/>
          <p:cNvSpPr>
            <a:spLocks noGrp="1"/>
          </p:cNvSpPr>
          <p:nvPr>
            <p:ph idx="1"/>
          </p:nvPr>
        </p:nvSpPr>
        <p:spPr bwMode="auto">
          <a:xfrm>
            <a:off x="1285875" y="1571625"/>
            <a:ext cx="7500938" cy="1000119"/>
          </a:xfrm>
          <a:noFill/>
          <a:ln>
            <a:miter lim="800000"/>
            <a:headEnd/>
            <a:tailEnd/>
          </a:ln>
        </p:spPr>
        <p:txBody>
          <a:bodyPr vert="horz" wrap="square" lIns="91440" tIns="45720" rIns="91440" bIns="45720" numCol="1" anchor="t" anchorCtr="0" compatLnSpc="1">
            <a:prstTxWarp prst="textNoShape">
              <a:avLst/>
            </a:prstTxWarp>
          </a:bodyPr>
          <a:lstStyle/>
          <a:p>
            <a:r>
              <a:rPr lang="zh-CN" altLang="en-US" sz="2000" b="1" dirty="0" smtClean="0">
                <a:solidFill>
                  <a:srgbClr val="0070C0"/>
                </a:solidFill>
                <a:latin typeface="华文楷体" pitchFamily="2" charset="-122"/>
                <a:ea typeface="华文楷体" pitchFamily="2" charset="-122"/>
              </a:rPr>
              <a:t>发行筹资规模近两年快速增长</a:t>
            </a:r>
            <a:endParaRPr lang="en-US" altLang="zh-CN" sz="2000" b="1" dirty="0" smtClean="0">
              <a:solidFill>
                <a:srgbClr val="0070C0"/>
              </a:solidFill>
              <a:latin typeface="华文楷体" pitchFamily="2" charset="-122"/>
              <a:ea typeface="华文楷体" pitchFamily="2" charset="-122"/>
            </a:endParaRPr>
          </a:p>
          <a:p>
            <a:pPr>
              <a:buNone/>
            </a:pPr>
            <a:r>
              <a:rPr lang="en-US" altLang="en-US" sz="1600" dirty="0" smtClean="0">
                <a:latin typeface="华文楷体" pitchFamily="2" charset="-122"/>
                <a:ea typeface="华文楷体" pitchFamily="2" charset="-122"/>
              </a:rPr>
              <a:t>           </a:t>
            </a:r>
            <a:r>
              <a:rPr lang="en-US" altLang="en-US" sz="1800" dirty="0" smtClean="0">
                <a:latin typeface="华文楷体" pitchFamily="2" charset="-122"/>
                <a:ea typeface="华文楷体" pitchFamily="2" charset="-122"/>
              </a:rPr>
              <a:t>2010</a:t>
            </a:r>
            <a:r>
              <a:rPr lang="zh-CN" altLang="en-US" sz="1800" dirty="0" smtClean="0">
                <a:latin typeface="华文楷体" pitchFamily="2" charset="-122"/>
                <a:ea typeface="华文楷体" pitchFamily="2" charset="-122"/>
              </a:rPr>
              <a:t>年证券市场股权融资规模突破万亿</a:t>
            </a:r>
            <a:endParaRPr lang="en-US" altLang="zh-CN" sz="1800" dirty="0" smtClean="0">
              <a:latin typeface="华文楷体" pitchFamily="2" charset="-122"/>
              <a:ea typeface="华文楷体" pitchFamily="2" charset="-122"/>
            </a:endParaRPr>
          </a:p>
          <a:p>
            <a:pPr>
              <a:buNone/>
            </a:pPr>
            <a:endParaRPr lang="zh-CN" altLang="en-US" sz="2400" dirty="0" smtClean="0">
              <a:latin typeface="华文楷体" pitchFamily="2" charset="-122"/>
              <a:ea typeface="华文楷体" pitchFamily="2" charset="-122"/>
            </a:endParaRPr>
          </a:p>
        </p:txBody>
      </p:sp>
      <p:sp>
        <p:nvSpPr>
          <p:cNvPr id="13" name="内容占位符 7"/>
          <p:cNvSpPr txBox="1">
            <a:spLocks/>
          </p:cNvSpPr>
          <p:nvPr/>
        </p:nvSpPr>
        <p:spPr>
          <a:xfrm>
            <a:off x="3286116" y="2428868"/>
            <a:ext cx="3500437" cy="428625"/>
          </a:xfrm>
          <a:prstGeom prst="rect">
            <a:avLst/>
          </a:prstGeom>
        </p:spPr>
        <p:txBody>
          <a:bodyPr/>
          <a:lstStyle/>
          <a:p>
            <a:pPr marL="342900" indent="-342900" algn="ctr" eaLnBrk="0" hangingPunct="0">
              <a:spcBef>
                <a:spcPct val="20000"/>
              </a:spcBef>
              <a:defRPr/>
            </a:pPr>
            <a:r>
              <a:rPr lang="en-US" altLang="zh-CN" sz="1800" kern="0" dirty="0">
                <a:solidFill>
                  <a:schemeClr val="tx1"/>
                </a:solidFill>
                <a:latin typeface="华文楷体" pitchFamily="2" charset="-122"/>
                <a:ea typeface="华文楷体" pitchFamily="2" charset="-122"/>
              </a:rPr>
              <a:t>2007-2010</a:t>
            </a:r>
            <a:r>
              <a:rPr lang="zh-CN" altLang="en-US" sz="1800" kern="0" dirty="0">
                <a:solidFill>
                  <a:schemeClr val="tx1"/>
                </a:solidFill>
                <a:latin typeface="华文楷体" pitchFamily="2" charset="-122"/>
                <a:ea typeface="华文楷体" pitchFamily="2" charset="-122"/>
              </a:rPr>
              <a:t>发行总览</a:t>
            </a:r>
            <a:endParaRPr lang="en-US" altLang="zh-CN" sz="1800" kern="0" dirty="0">
              <a:solidFill>
                <a:schemeClr val="tx1"/>
              </a:solidFill>
              <a:latin typeface="华文楷体" pitchFamily="2" charset="-122"/>
              <a:ea typeface="华文楷体" pitchFamily="2" charset="-122"/>
            </a:endParaRPr>
          </a:p>
          <a:p>
            <a:pPr marL="342900" indent="-342900" eaLnBrk="0" hangingPunct="0">
              <a:spcBef>
                <a:spcPct val="20000"/>
              </a:spcBef>
              <a:buFontTx/>
              <a:buChar char="•"/>
              <a:defRPr/>
            </a:pPr>
            <a:endParaRPr lang="zh-CN" altLang="en-US" sz="2400" b="0" kern="0" dirty="0">
              <a:solidFill>
                <a:schemeClr val="tx1"/>
              </a:solidFill>
              <a:latin typeface="华文楷体" pitchFamily="2" charset="-122"/>
              <a:ea typeface="华文楷体" pitchFamily="2" charset="-122"/>
            </a:endParaRPr>
          </a:p>
        </p:txBody>
      </p:sp>
      <p:graphicFrame>
        <p:nvGraphicFramePr>
          <p:cNvPr id="9" name="表格 8"/>
          <p:cNvGraphicFramePr>
            <a:graphicFrameLocks noGrp="1"/>
          </p:cNvGraphicFramePr>
          <p:nvPr/>
        </p:nvGraphicFramePr>
        <p:xfrm>
          <a:off x="1428728" y="2928934"/>
          <a:ext cx="7286677" cy="3332031"/>
        </p:xfrm>
        <a:graphic>
          <a:graphicData uri="http://schemas.openxmlformats.org/drawingml/2006/table">
            <a:tbl>
              <a:tblPr/>
              <a:tblGrid>
                <a:gridCol w="477690"/>
                <a:gridCol w="355005"/>
                <a:gridCol w="674508"/>
                <a:gridCol w="355005"/>
                <a:gridCol w="670394"/>
                <a:gridCol w="432395"/>
                <a:gridCol w="679478"/>
                <a:gridCol w="399236"/>
                <a:gridCol w="774409"/>
                <a:gridCol w="461007"/>
                <a:gridCol w="712637"/>
                <a:gridCol w="494169"/>
                <a:gridCol w="800744"/>
              </a:tblGrid>
              <a:tr h="569790">
                <a:tc rowSpan="3">
                  <a:txBody>
                    <a:bodyPr/>
                    <a:lstStyle/>
                    <a:p>
                      <a:pPr algn="ctr" rtl="0" fontAlgn="ctr"/>
                      <a:r>
                        <a:rPr lang="zh-CN" altLang="en-US" sz="1200" b="1" i="0" u="none" strike="noStrike" dirty="0">
                          <a:solidFill>
                            <a:srgbClr val="000000"/>
                          </a:solidFill>
                          <a:latin typeface="宋体"/>
                        </a:rPr>
                        <a:t>年度</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rowSpan="3">
                  <a:txBody>
                    <a:bodyPr/>
                    <a:lstStyle/>
                    <a:p>
                      <a:pPr algn="ctr" rtl="0" fontAlgn="ctr"/>
                      <a:r>
                        <a:rPr lang="zh-CN" altLang="en-US" sz="1200" b="1" i="0" u="none" strike="noStrike" dirty="0">
                          <a:solidFill>
                            <a:srgbClr val="000000"/>
                          </a:solidFill>
                          <a:latin typeface="宋体"/>
                        </a:rPr>
                        <a:t>家数</a:t>
                      </a:r>
                      <a:br>
                        <a:rPr lang="zh-CN" altLang="en-US" sz="1200" b="1" i="0" u="none" strike="noStrike" dirty="0">
                          <a:solidFill>
                            <a:srgbClr val="000000"/>
                          </a:solidFill>
                          <a:latin typeface="宋体"/>
                        </a:rPr>
                      </a:br>
                      <a:r>
                        <a:rPr lang="zh-CN" altLang="en-US" sz="1200" b="1" i="0" u="none" strike="noStrike" dirty="0">
                          <a:solidFill>
                            <a:srgbClr val="000000"/>
                          </a:solidFill>
                          <a:latin typeface="宋体"/>
                        </a:rPr>
                        <a:t>合计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rowSpan="3">
                  <a:txBody>
                    <a:bodyPr/>
                    <a:lstStyle/>
                    <a:p>
                      <a:pPr algn="ctr" rtl="0" fontAlgn="ctr"/>
                      <a:r>
                        <a:rPr lang="zh-CN" altLang="en-US" sz="1200" b="1" i="0" u="none" strike="noStrike" dirty="0">
                          <a:solidFill>
                            <a:srgbClr val="000000"/>
                          </a:solidFill>
                          <a:latin typeface="宋体"/>
                        </a:rPr>
                        <a:t>募资总额</a:t>
                      </a:r>
                      <a:br>
                        <a:rPr lang="zh-CN" altLang="en-US" sz="1200" b="1" i="0" u="none" strike="noStrike" dirty="0">
                          <a:solidFill>
                            <a:srgbClr val="000000"/>
                          </a:solidFill>
                          <a:latin typeface="宋体"/>
                        </a:rPr>
                      </a:br>
                      <a:r>
                        <a:rPr lang="zh-CN" altLang="en-US" sz="1200" b="1" i="0" u="none" strike="noStrike" dirty="0">
                          <a:solidFill>
                            <a:srgbClr val="000000"/>
                          </a:solidFill>
                          <a:latin typeface="宋体"/>
                        </a:rPr>
                        <a:t>合计</a:t>
                      </a:r>
                      <a:br>
                        <a:rPr lang="zh-CN" altLang="en-US" sz="1200" b="1" i="0" u="none" strike="noStrike" dirty="0">
                          <a:solidFill>
                            <a:srgbClr val="000000"/>
                          </a:solidFill>
                          <a:latin typeface="宋体"/>
                        </a:rPr>
                      </a:br>
                      <a:r>
                        <a:rPr lang="en-US" altLang="zh-CN" sz="1200" b="1" i="0" u="none" strike="noStrike" dirty="0">
                          <a:solidFill>
                            <a:srgbClr val="000000"/>
                          </a:solidFill>
                          <a:latin typeface="宋体"/>
                        </a:rPr>
                        <a:t>(</a:t>
                      </a:r>
                      <a:r>
                        <a:rPr lang="zh-CN" altLang="en-US" sz="1200" b="1" i="0" u="none" strike="noStrike" dirty="0">
                          <a:solidFill>
                            <a:srgbClr val="000000"/>
                          </a:solidFill>
                          <a:latin typeface="宋体"/>
                        </a:rPr>
                        <a:t>亿元</a:t>
                      </a:r>
                      <a:r>
                        <a:rPr lang="en-US" altLang="zh-CN" sz="1200" b="1" i="0" u="none" strike="noStrike" dirty="0">
                          <a:solidFill>
                            <a:srgbClr val="000000"/>
                          </a:solidFill>
                          <a:latin typeface="宋体"/>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rowSpan="3">
                  <a:txBody>
                    <a:bodyPr/>
                    <a:lstStyle/>
                    <a:p>
                      <a:pPr algn="ctr" rtl="0" fontAlgn="ctr"/>
                      <a:r>
                        <a:rPr lang="zh-CN" altLang="en-US" sz="1200" b="1" i="0" u="none" strike="noStrike" dirty="0">
                          <a:solidFill>
                            <a:srgbClr val="000000"/>
                          </a:solidFill>
                          <a:latin typeface="宋体"/>
                        </a:rPr>
                        <a:t>股权</a:t>
                      </a:r>
                      <a:br>
                        <a:rPr lang="zh-CN" altLang="en-US" sz="1200" b="1" i="0" u="none" strike="noStrike" dirty="0">
                          <a:solidFill>
                            <a:srgbClr val="000000"/>
                          </a:solidFill>
                          <a:latin typeface="宋体"/>
                        </a:rPr>
                      </a:br>
                      <a:r>
                        <a:rPr lang="zh-CN" altLang="en-US" sz="1200" b="1" i="0" u="none" strike="noStrike" dirty="0">
                          <a:solidFill>
                            <a:srgbClr val="000000"/>
                          </a:solidFill>
                          <a:latin typeface="宋体"/>
                        </a:rPr>
                        <a:t>融资</a:t>
                      </a:r>
                      <a:br>
                        <a:rPr lang="zh-CN" altLang="en-US" sz="1200" b="1" i="0" u="none" strike="noStrike" dirty="0">
                          <a:solidFill>
                            <a:srgbClr val="000000"/>
                          </a:solidFill>
                          <a:latin typeface="宋体"/>
                        </a:rPr>
                      </a:br>
                      <a:r>
                        <a:rPr lang="zh-CN" altLang="en-US" sz="1200" b="1" i="0" u="none" strike="noStrike" dirty="0">
                          <a:solidFill>
                            <a:srgbClr val="000000"/>
                          </a:solidFill>
                          <a:latin typeface="宋体"/>
                        </a:rPr>
                        <a:t>家数</a:t>
                      </a:r>
                      <a:br>
                        <a:rPr lang="zh-CN" altLang="en-US" sz="1200" b="1" i="0" u="none" strike="noStrike" dirty="0">
                          <a:solidFill>
                            <a:srgbClr val="000000"/>
                          </a:solidFill>
                          <a:latin typeface="宋体"/>
                        </a:rPr>
                      </a:br>
                      <a:r>
                        <a:rPr lang="zh-CN" altLang="en-US" sz="1200" b="1" i="0" u="none" strike="noStrike" dirty="0">
                          <a:solidFill>
                            <a:srgbClr val="000000"/>
                          </a:solidFill>
                          <a:latin typeface="宋体"/>
                        </a:rPr>
                        <a:t>合计</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rowSpan="3">
                  <a:txBody>
                    <a:bodyPr/>
                    <a:lstStyle/>
                    <a:p>
                      <a:pPr algn="ctr" rtl="0" fontAlgn="ctr"/>
                      <a:r>
                        <a:rPr lang="zh-CN" altLang="en-US" sz="1200" b="1" i="0" u="none" strike="noStrike" dirty="0">
                          <a:solidFill>
                            <a:srgbClr val="000000"/>
                          </a:solidFill>
                          <a:latin typeface="宋体"/>
                        </a:rPr>
                        <a:t>股权融资募资总额合计</a:t>
                      </a:r>
                      <a:br>
                        <a:rPr lang="zh-CN" altLang="en-US" sz="1200" b="1" i="0" u="none" strike="noStrike" dirty="0">
                          <a:solidFill>
                            <a:srgbClr val="000000"/>
                          </a:solidFill>
                          <a:latin typeface="宋体"/>
                        </a:rPr>
                      </a:br>
                      <a:r>
                        <a:rPr lang="en-US" altLang="zh-CN" sz="1200" b="1" i="0" u="none" strike="noStrike" dirty="0">
                          <a:solidFill>
                            <a:srgbClr val="000000"/>
                          </a:solidFill>
                          <a:latin typeface="宋体"/>
                        </a:rPr>
                        <a:t>(</a:t>
                      </a:r>
                      <a:r>
                        <a:rPr lang="zh-CN" altLang="en-US" sz="1200" b="1" i="0" u="none" strike="noStrike" dirty="0">
                          <a:solidFill>
                            <a:srgbClr val="000000"/>
                          </a:solidFill>
                          <a:latin typeface="宋体"/>
                        </a:rPr>
                        <a:t>亿元</a:t>
                      </a:r>
                      <a:r>
                        <a:rPr lang="en-US" altLang="zh-CN" sz="1200" b="1" i="0" u="none" strike="noStrike" dirty="0">
                          <a:solidFill>
                            <a:srgbClr val="000000"/>
                          </a:solidFill>
                          <a:latin typeface="宋体"/>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gridSpan="2">
                  <a:txBody>
                    <a:bodyPr/>
                    <a:lstStyle/>
                    <a:p>
                      <a:pPr algn="ctr" rtl="0" fontAlgn="ctr"/>
                      <a:r>
                        <a:rPr lang="zh-CN" altLang="en-US" sz="1200" b="1" i="0" u="none" strike="noStrike" dirty="0">
                          <a:solidFill>
                            <a:srgbClr val="000000"/>
                          </a:solidFill>
                          <a:latin typeface="宋体"/>
                        </a:rPr>
                        <a:t>主板</a:t>
                      </a:r>
                      <a:r>
                        <a:rPr lang="en-US" sz="1200" b="1" i="0" u="none" strike="noStrike" dirty="0">
                          <a:solidFill>
                            <a:srgbClr val="000000"/>
                          </a:solidFill>
                          <a:latin typeface="宋体"/>
                        </a:rPr>
                        <a:t>IPO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hMerge="1">
                  <a:txBody>
                    <a:bodyPr/>
                    <a:lstStyle/>
                    <a:p>
                      <a:endParaRPr lang="zh-CN" altLang="en-US"/>
                    </a:p>
                  </a:txBody>
                  <a:tcPr/>
                </a:tc>
                <a:tc gridSpan="2">
                  <a:txBody>
                    <a:bodyPr/>
                    <a:lstStyle/>
                    <a:p>
                      <a:pPr algn="ctr" rtl="0" fontAlgn="ctr"/>
                      <a:r>
                        <a:rPr lang="zh-CN" altLang="en-US" sz="1200" b="1" i="0" u="none" strike="noStrike" dirty="0">
                          <a:solidFill>
                            <a:srgbClr val="000000"/>
                          </a:solidFill>
                          <a:latin typeface="宋体"/>
                        </a:rPr>
                        <a:t>创业板</a:t>
                      </a:r>
                      <a:r>
                        <a:rPr lang="en-US" sz="1200" b="1" i="0" u="none" strike="noStrike" dirty="0">
                          <a:solidFill>
                            <a:srgbClr val="000000"/>
                          </a:solidFill>
                          <a:latin typeface="宋体"/>
                        </a:rPr>
                        <a:t>IPO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hMerge="1">
                  <a:txBody>
                    <a:bodyPr/>
                    <a:lstStyle/>
                    <a:p>
                      <a:endParaRPr lang="zh-CN" altLang="en-US"/>
                    </a:p>
                  </a:txBody>
                  <a:tcPr/>
                </a:tc>
                <a:tc gridSpan="2">
                  <a:txBody>
                    <a:bodyPr/>
                    <a:lstStyle/>
                    <a:p>
                      <a:pPr algn="ctr" rtl="0" fontAlgn="ctr"/>
                      <a:r>
                        <a:rPr lang="zh-CN" altLang="en-US" sz="1200" b="1" i="0" u="none" strike="noStrike" dirty="0" smtClean="0">
                          <a:solidFill>
                            <a:srgbClr val="000000"/>
                          </a:solidFill>
                          <a:latin typeface="宋体"/>
                        </a:rPr>
                        <a:t>增发、配股、可转债</a:t>
                      </a:r>
                      <a:endParaRPr lang="en-US" sz="1200" b="1" i="0" u="none" strike="noStrike" dirty="0">
                        <a:solidFill>
                          <a:srgbClr val="000000"/>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hMerge="1">
                  <a:txBody>
                    <a:bodyPr/>
                    <a:lstStyle/>
                    <a:p>
                      <a:pPr algn="ctr" rtl="0" fontAlgn="ctr"/>
                      <a:endParaRPr lang="en-US" sz="1400" b="1" i="0" u="none" strike="noStrike" dirty="0">
                        <a:solidFill>
                          <a:srgbClr val="000000"/>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gridSpan="2">
                  <a:txBody>
                    <a:bodyPr/>
                    <a:lstStyle/>
                    <a:p>
                      <a:pPr algn="ctr" rtl="0" fontAlgn="ctr"/>
                      <a:r>
                        <a:rPr lang="zh-CN" altLang="en-US" sz="1200" b="1" i="0" u="none" strike="noStrike" dirty="0" smtClean="0">
                          <a:solidFill>
                            <a:srgbClr val="000000"/>
                          </a:solidFill>
                          <a:latin typeface="宋体"/>
                        </a:rPr>
                        <a:t>公司</a:t>
                      </a:r>
                      <a:r>
                        <a:rPr lang="zh-CN" altLang="en-US" sz="1200" b="1" i="0" u="none" strike="noStrike" dirty="0">
                          <a:solidFill>
                            <a:srgbClr val="000000"/>
                          </a:solidFill>
                          <a:latin typeface="宋体"/>
                        </a:rPr>
                        <a:t>债、企业债等其他</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hMerge="1">
                  <a:txBody>
                    <a:bodyPr/>
                    <a:lstStyle/>
                    <a:p>
                      <a:endParaRPr lang="zh-CN" altLang="en-US"/>
                    </a:p>
                  </a:txBody>
                  <a:tcPr/>
                </a:tc>
              </a:tr>
              <a:tr h="38952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algn="ctr" rtl="0" fontAlgn="ctr"/>
                      <a:r>
                        <a:rPr lang="zh-CN" altLang="en-US" sz="1200" b="1" i="0" u="none" strike="noStrike" dirty="0">
                          <a:solidFill>
                            <a:srgbClr val="000000"/>
                          </a:solidFill>
                          <a:latin typeface="宋体"/>
                        </a:rPr>
                        <a:t>家数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rtl="0" fontAlgn="ctr"/>
                      <a:r>
                        <a:rPr lang="zh-CN" altLang="en-US" sz="1200" b="1" i="0" u="none" strike="noStrike" dirty="0">
                          <a:solidFill>
                            <a:srgbClr val="000000"/>
                          </a:solidFill>
                          <a:latin typeface="宋体"/>
                        </a:rPr>
                        <a:t>募集资金</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0C0C0"/>
                    </a:solidFill>
                  </a:tcPr>
                </a:tc>
                <a:tc rowSpan="2">
                  <a:txBody>
                    <a:bodyPr/>
                    <a:lstStyle/>
                    <a:p>
                      <a:pPr algn="ctr" rtl="0" fontAlgn="ctr"/>
                      <a:r>
                        <a:rPr lang="zh-CN" altLang="en-US" sz="1200" b="1" i="0" u="none" strike="noStrike" dirty="0">
                          <a:solidFill>
                            <a:srgbClr val="000000"/>
                          </a:solidFill>
                          <a:latin typeface="宋体"/>
                        </a:rPr>
                        <a:t>家数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rtl="0" fontAlgn="ctr"/>
                      <a:r>
                        <a:rPr lang="zh-CN" altLang="en-US" sz="1200" b="1" i="0" u="none" strike="noStrike" dirty="0">
                          <a:solidFill>
                            <a:srgbClr val="000000"/>
                          </a:solidFill>
                          <a:latin typeface="宋体"/>
                        </a:rPr>
                        <a:t>募集资金</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0C0C0"/>
                    </a:solidFill>
                  </a:tcP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200" b="1" i="0" u="none" strike="noStrike" dirty="0" smtClean="0">
                          <a:solidFill>
                            <a:srgbClr val="000000"/>
                          </a:solidFill>
                          <a:latin typeface="宋体"/>
                        </a:rPr>
                        <a:t>家数</a:t>
                      </a:r>
                    </a:p>
                    <a:p>
                      <a:pPr algn="ctr" rtl="0" fontAlgn="ctr"/>
                      <a:endParaRPr lang="zh-CN" altLang="en-US" sz="1200" b="1" i="0" u="none" strike="noStrike" dirty="0">
                        <a:solidFill>
                          <a:srgbClr val="000000"/>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rtl="0" fontAlgn="ctr"/>
                      <a:r>
                        <a:rPr lang="zh-CN" altLang="en-US" sz="1200" b="1" i="0" u="none" strike="noStrike" dirty="0">
                          <a:solidFill>
                            <a:srgbClr val="000000"/>
                          </a:solidFill>
                          <a:latin typeface="宋体"/>
                        </a:rPr>
                        <a:t>募集资金</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0C0C0"/>
                    </a:solidFill>
                  </a:tcPr>
                </a:tc>
                <a:tc rowSpan="2">
                  <a:txBody>
                    <a:bodyPr/>
                    <a:lstStyle/>
                    <a:p>
                      <a:pPr algn="ctr" rtl="0" fontAlgn="ctr"/>
                      <a:r>
                        <a:rPr lang="zh-CN" altLang="en-US" sz="1200" b="1" i="0" u="none" strike="noStrike" dirty="0">
                          <a:solidFill>
                            <a:srgbClr val="000000"/>
                          </a:solidFill>
                          <a:latin typeface="宋体"/>
                        </a:rPr>
                        <a:t>家数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rtl="0" fontAlgn="ctr"/>
                      <a:r>
                        <a:rPr lang="zh-CN" altLang="en-US" sz="1200" b="1" i="0" u="none" strike="noStrike" dirty="0">
                          <a:solidFill>
                            <a:srgbClr val="000000"/>
                          </a:solidFill>
                          <a:latin typeface="宋体"/>
                        </a:rPr>
                        <a:t>募集资金</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0C0C0"/>
                    </a:solidFill>
                  </a:tcPr>
                </a:tc>
              </a:tr>
              <a:tr h="39801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rtl="0" fontAlgn="ctr"/>
                      <a:r>
                        <a:rPr lang="en-US" altLang="zh-CN" sz="1200" b="1" i="0" u="none" strike="noStrike" dirty="0">
                          <a:solidFill>
                            <a:srgbClr val="000000"/>
                          </a:solidFill>
                          <a:latin typeface="宋体"/>
                        </a:rPr>
                        <a:t>(</a:t>
                      </a:r>
                      <a:r>
                        <a:rPr lang="zh-CN" altLang="en-US" sz="1200" b="1" i="0" u="none" strike="noStrike" dirty="0">
                          <a:solidFill>
                            <a:srgbClr val="000000"/>
                          </a:solidFill>
                          <a:latin typeface="宋体"/>
                        </a:rPr>
                        <a:t>亿元</a:t>
                      </a:r>
                      <a:r>
                        <a:rPr lang="en-US" altLang="zh-CN" sz="1200" b="1" i="0" u="none" strike="noStrike" dirty="0">
                          <a:solidFill>
                            <a:srgbClr val="000000"/>
                          </a:solidFill>
                          <a:latin typeface="宋体"/>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0C0C0"/>
                    </a:solidFill>
                  </a:tcPr>
                </a:tc>
                <a:tc vMerge="1">
                  <a:txBody>
                    <a:bodyPr/>
                    <a:lstStyle/>
                    <a:p>
                      <a:endParaRPr lang="zh-CN" altLang="en-US"/>
                    </a:p>
                  </a:txBody>
                  <a:tcPr/>
                </a:tc>
                <a:tc>
                  <a:txBody>
                    <a:bodyPr/>
                    <a:lstStyle/>
                    <a:p>
                      <a:pPr algn="ctr" rtl="0" fontAlgn="ctr"/>
                      <a:r>
                        <a:rPr lang="en-US" altLang="zh-CN" sz="1200" b="1" i="0" u="none" strike="noStrike">
                          <a:solidFill>
                            <a:srgbClr val="000000"/>
                          </a:solidFill>
                          <a:latin typeface="宋体"/>
                        </a:rPr>
                        <a:t>(</a:t>
                      </a:r>
                      <a:r>
                        <a:rPr lang="zh-CN" altLang="en-US" sz="1200" b="1" i="0" u="none" strike="noStrike">
                          <a:solidFill>
                            <a:srgbClr val="000000"/>
                          </a:solidFill>
                          <a:latin typeface="宋体"/>
                        </a:rPr>
                        <a:t>亿元</a:t>
                      </a:r>
                      <a:r>
                        <a:rPr lang="en-US" altLang="zh-CN" sz="1200" b="1" i="0" u="none" strike="noStrike">
                          <a:solidFill>
                            <a:srgbClr val="000000"/>
                          </a:solidFill>
                          <a:latin typeface="宋体"/>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0C0C0"/>
                    </a:solidFill>
                  </a:tcPr>
                </a:tc>
                <a:tc vMerge="1">
                  <a:txBody>
                    <a:bodyPr/>
                    <a:lstStyle/>
                    <a:p>
                      <a:pPr algn="ctr" rtl="0" fontAlgn="ctr"/>
                      <a:endParaRPr lang="en-US" altLang="zh-CN" sz="1400" b="1" i="0" u="none" strike="noStrike" dirty="0">
                        <a:solidFill>
                          <a:srgbClr val="000000"/>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0C0C0"/>
                    </a:solidFill>
                  </a:tcPr>
                </a:tc>
                <a:tc>
                  <a:txBody>
                    <a:bodyPr/>
                    <a:lstStyle/>
                    <a:p>
                      <a:pPr algn="ctr" rtl="0" fontAlgn="ctr"/>
                      <a:r>
                        <a:rPr lang="en-US" altLang="zh-CN" sz="1200" b="1" i="0" u="none" strike="noStrike" dirty="0">
                          <a:solidFill>
                            <a:srgbClr val="000000"/>
                          </a:solidFill>
                          <a:latin typeface="宋体"/>
                        </a:rPr>
                        <a:t>(</a:t>
                      </a:r>
                      <a:r>
                        <a:rPr lang="zh-CN" altLang="en-US" sz="1200" b="1" i="0" u="none" strike="noStrike" dirty="0">
                          <a:solidFill>
                            <a:srgbClr val="000000"/>
                          </a:solidFill>
                          <a:latin typeface="宋体"/>
                        </a:rPr>
                        <a:t>亿元</a:t>
                      </a:r>
                      <a:r>
                        <a:rPr lang="en-US" altLang="zh-CN" sz="1200" b="1" i="0" u="none" strike="noStrike" dirty="0">
                          <a:solidFill>
                            <a:srgbClr val="000000"/>
                          </a:solidFill>
                          <a:latin typeface="宋体"/>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0C0C0"/>
                    </a:solidFill>
                  </a:tcPr>
                </a:tc>
                <a:tc vMerge="1">
                  <a:txBody>
                    <a:bodyPr/>
                    <a:lstStyle/>
                    <a:p>
                      <a:endParaRPr lang="zh-CN" altLang="en-US"/>
                    </a:p>
                  </a:txBody>
                  <a:tcPr/>
                </a:tc>
                <a:tc>
                  <a:txBody>
                    <a:bodyPr/>
                    <a:lstStyle/>
                    <a:p>
                      <a:pPr algn="ctr" rtl="0" fontAlgn="ctr"/>
                      <a:r>
                        <a:rPr lang="en-US" altLang="zh-CN" sz="1200" b="1" i="0" u="none" strike="noStrike" dirty="0">
                          <a:solidFill>
                            <a:srgbClr val="000000"/>
                          </a:solidFill>
                          <a:latin typeface="宋体"/>
                        </a:rPr>
                        <a:t>(</a:t>
                      </a:r>
                      <a:r>
                        <a:rPr lang="zh-CN" altLang="en-US" sz="1200" b="1" i="0" u="none" strike="noStrike" dirty="0">
                          <a:solidFill>
                            <a:srgbClr val="000000"/>
                          </a:solidFill>
                          <a:latin typeface="宋体"/>
                        </a:rPr>
                        <a:t>亿元</a:t>
                      </a:r>
                      <a:r>
                        <a:rPr lang="en-US" altLang="zh-CN" sz="1200" b="1" i="0" u="none" strike="noStrike" dirty="0">
                          <a:solidFill>
                            <a:srgbClr val="000000"/>
                          </a:solidFill>
                          <a:latin typeface="宋体"/>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0C0C0"/>
                    </a:solidFill>
                  </a:tcPr>
                </a:tc>
              </a:tr>
              <a:tr h="389521">
                <a:tc>
                  <a:txBody>
                    <a:bodyPr/>
                    <a:lstStyle/>
                    <a:p>
                      <a:pPr algn="ctr" rtl="0" fontAlgn="b"/>
                      <a:r>
                        <a:rPr lang="en-US" altLang="zh-CN" sz="1200" b="1" i="0" u="none" strike="noStrike" dirty="0">
                          <a:solidFill>
                            <a:srgbClr val="000000"/>
                          </a:solidFill>
                          <a:latin typeface="宋体"/>
                        </a:rPr>
                        <a:t>2007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altLang="zh-CN" sz="1200" b="1" i="0" u="none" strike="noStrike" dirty="0" smtClean="0">
                          <a:solidFill>
                            <a:srgbClr val="000000"/>
                          </a:solidFill>
                          <a:latin typeface="宋体"/>
                        </a:rPr>
                        <a:t>387</a:t>
                      </a:r>
                      <a:endParaRPr lang="en-US" altLang="zh-CN"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rgbClr val="000000"/>
                          </a:solidFill>
                          <a:latin typeface="宋体"/>
                        </a:rPr>
                        <a:t>10148.42</a:t>
                      </a:r>
                      <a:endParaRPr lang="en-US" altLang="zh-CN"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rgbClr val="000000"/>
                          </a:solidFill>
                          <a:latin typeface="宋体"/>
                        </a:rPr>
                        <a:t>297</a:t>
                      </a:r>
                      <a:endParaRPr lang="en-US" altLang="zh-CN"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rgbClr val="000000"/>
                          </a:solidFill>
                          <a:latin typeface="宋体"/>
                        </a:rPr>
                        <a:t>8156.27</a:t>
                      </a:r>
                      <a:endParaRPr lang="en-US" altLang="zh-CN"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a:solidFill>
                            <a:srgbClr val="000000"/>
                          </a:solidFill>
                          <a:latin typeface="宋体"/>
                        </a:rPr>
                        <a:t>119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a:solidFill>
                            <a:srgbClr val="000000"/>
                          </a:solidFill>
                          <a:latin typeface="宋体"/>
                        </a:rPr>
                        <a:t>4481.03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zh-CN" altLang="en-US" sz="1200" b="1" i="0" u="none" strike="noStrike">
                          <a:solidFill>
                            <a:srgbClr val="000000"/>
                          </a:solidFill>
                          <a:latin typeface="宋体"/>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zh-CN" altLang="en-US" sz="1200" b="1" i="0" u="none" strike="noStrike">
                          <a:solidFill>
                            <a:srgbClr val="000000"/>
                          </a:solidFill>
                          <a:latin typeface="宋体"/>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rgbClr val="000000"/>
                          </a:solidFill>
                          <a:latin typeface="宋体"/>
                        </a:rPr>
                        <a:t>178</a:t>
                      </a:r>
                      <a:endParaRPr lang="zh-CN" altLang="en-US"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rgbClr val="000000"/>
                          </a:solidFill>
                          <a:latin typeface="宋体"/>
                        </a:rPr>
                        <a:t>3675.24</a:t>
                      </a:r>
                      <a:endParaRPr lang="zh-CN" altLang="en-US"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rgbClr val="000000"/>
                          </a:solidFill>
                          <a:latin typeface="宋体"/>
                        </a:rPr>
                        <a:t>90</a:t>
                      </a:r>
                      <a:endParaRPr lang="en-US" altLang="zh-CN"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rgbClr val="000000"/>
                          </a:solidFill>
                          <a:latin typeface="宋体"/>
                        </a:rPr>
                        <a:t>2010.15</a:t>
                      </a:r>
                      <a:endParaRPr lang="en-US" altLang="zh-CN"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389521">
                <a:tc>
                  <a:txBody>
                    <a:bodyPr/>
                    <a:lstStyle/>
                    <a:p>
                      <a:pPr algn="ctr" rtl="0" fontAlgn="b"/>
                      <a:r>
                        <a:rPr lang="en-US" altLang="zh-CN" sz="1200" b="1" i="0" u="none" strike="noStrike" dirty="0">
                          <a:solidFill>
                            <a:srgbClr val="000000"/>
                          </a:solidFill>
                          <a:latin typeface="宋体"/>
                        </a:rPr>
                        <a:t>2008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altLang="zh-CN" sz="1200" b="1" i="0" u="none" strike="noStrike" dirty="0">
                          <a:solidFill>
                            <a:srgbClr val="000000"/>
                          </a:solidFill>
                          <a:latin typeface="宋体"/>
                        </a:rPr>
                        <a:t>306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a:solidFill>
                            <a:srgbClr val="000000"/>
                          </a:solidFill>
                          <a:latin typeface="宋体"/>
                        </a:rPr>
                        <a:t>6848.17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rgbClr val="000000"/>
                          </a:solidFill>
                          <a:latin typeface="宋体"/>
                        </a:rPr>
                        <a:t>219</a:t>
                      </a:r>
                      <a:endParaRPr lang="en-US" altLang="zh-CN"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a:solidFill>
                            <a:srgbClr val="000000"/>
                          </a:solidFill>
                          <a:latin typeface="宋体"/>
                        </a:rPr>
                        <a:t>4193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a:solidFill>
                            <a:srgbClr val="000000"/>
                          </a:solidFill>
                          <a:latin typeface="宋体"/>
                        </a:rPr>
                        <a:t>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a:solidFill>
                            <a:srgbClr val="000000"/>
                          </a:solidFill>
                          <a:latin typeface="宋体"/>
                        </a:rPr>
                        <a:t>1071.83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zh-CN" altLang="en-US" sz="1200" b="1" i="0" u="none" strike="noStrike">
                          <a:solidFill>
                            <a:srgbClr val="000000"/>
                          </a:solidFill>
                          <a:latin typeface="宋体"/>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zh-CN" altLang="en-US" sz="1200" b="1" i="0" u="none" strike="noStrike">
                          <a:solidFill>
                            <a:srgbClr val="000000"/>
                          </a:solidFill>
                          <a:latin typeface="宋体"/>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rgbClr val="000000"/>
                          </a:solidFill>
                          <a:latin typeface="宋体"/>
                        </a:rPr>
                        <a:t>142</a:t>
                      </a:r>
                      <a:endParaRPr lang="zh-CN" altLang="en-US"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rgbClr val="000000"/>
                          </a:solidFill>
                          <a:latin typeface="宋体"/>
                        </a:rPr>
                        <a:t>2488.59</a:t>
                      </a:r>
                      <a:endParaRPr lang="zh-CN" altLang="en-US"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rgbClr val="000000"/>
                          </a:solidFill>
                          <a:latin typeface="宋体"/>
                        </a:rPr>
                        <a:t>87</a:t>
                      </a:r>
                      <a:endParaRPr lang="en-US" altLang="zh-CN"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rgbClr val="000000"/>
                          </a:solidFill>
                          <a:latin typeface="宋体"/>
                        </a:rPr>
                        <a:t>3287.75</a:t>
                      </a:r>
                      <a:endParaRPr lang="en-US" altLang="zh-CN"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389521">
                <a:tc>
                  <a:txBody>
                    <a:bodyPr/>
                    <a:lstStyle/>
                    <a:p>
                      <a:pPr algn="ctr" rtl="0" fontAlgn="b"/>
                      <a:r>
                        <a:rPr lang="en-US" altLang="zh-CN" sz="1200" b="1" i="0" u="none" strike="noStrike">
                          <a:solidFill>
                            <a:srgbClr val="000000"/>
                          </a:solidFill>
                          <a:latin typeface="宋体"/>
                        </a:rPr>
                        <a:t>2009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altLang="zh-CN" sz="1200" b="1" i="0" u="none" strike="noStrike">
                          <a:solidFill>
                            <a:srgbClr val="000000"/>
                          </a:solidFill>
                          <a:latin typeface="宋体"/>
                        </a:rPr>
                        <a:t>498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a:solidFill>
                            <a:srgbClr val="000000"/>
                          </a:solidFill>
                          <a:latin typeface="宋体"/>
                        </a:rPr>
                        <a:t>10192.85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a:solidFill>
                            <a:srgbClr val="000000"/>
                          </a:solidFill>
                          <a:latin typeface="宋体"/>
                        </a:rPr>
                        <a:t>261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a:solidFill>
                            <a:srgbClr val="000000"/>
                          </a:solidFill>
                          <a:latin typeface="宋体"/>
                        </a:rPr>
                        <a:t>5206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a:solidFill>
                            <a:srgbClr val="000000"/>
                          </a:solidFill>
                          <a:latin typeface="宋体"/>
                        </a:rPr>
                        <a:t>69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a:solidFill>
                            <a:srgbClr val="000000"/>
                          </a:solidFill>
                          <a:latin typeface="宋体"/>
                        </a:rPr>
                        <a:t>1774.96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a:solidFill>
                            <a:srgbClr val="000000"/>
                          </a:solidFill>
                          <a:latin typeface="宋体"/>
                        </a:rPr>
                        <a:t>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a:solidFill>
                            <a:srgbClr val="000000"/>
                          </a:solidFill>
                          <a:latin typeface="宋体"/>
                        </a:rPr>
                        <a:t>246.99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rgbClr val="000000"/>
                          </a:solidFill>
                          <a:latin typeface="宋体"/>
                        </a:rPr>
                        <a:t>149</a:t>
                      </a:r>
                      <a:endParaRPr lang="en-US" altLang="zh-CN"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rgbClr val="000000"/>
                          </a:solidFill>
                          <a:latin typeface="宋体"/>
                        </a:rPr>
                        <a:t>3153.67</a:t>
                      </a:r>
                      <a:endParaRPr lang="en-US" altLang="zh-CN"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rgbClr val="000000"/>
                          </a:solidFill>
                          <a:latin typeface="宋体"/>
                        </a:rPr>
                        <a:t>238</a:t>
                      </a:r>
                      <a:endParaRPr lang="en-US" altLang="zh-CN"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rgbClr val="000000"/>
                          </a:solidFill>
                          <a:latin typeface="宋体"/>
                        </a:rPr>
                        <a:t>5017.23</a:t>
                      </a:r>
                      <a:endParaRPr lang="en-US" altLang="zh-CN" sz="1200" b="1" i="0" u="none" strike="noStrike" dirty="0">
                        <a:solidFill>
                          <a:srgbClr val="000000"/>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403073">
                <a:tc>
                  <a:txBody>
                    <a:bodyPr/>
                    <a:lstStyle/>
                    <a:p>
                      <a:pPr algn="ctr" rtl="0" fontAlgn="b"/>
                      <a:r>
                        <a:rPr lang="en-US" altLang="zh-CN" sz="1200" b="1" i="0" u="none" strike="noStrike" dirty="0" smtClean="0">
                          <a:solidFill>
                            <a:schemeClr val="tx1"/>
                          </a:solidFill>
                          <a:latin typeface="宋体"/>
                        </a:rPr>
                        <a:t>2010</a:t>
                      </a:r>
                      <a:endParaRPr lang="zh-CN" altLang="en-US"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altLang="zh-CN" sz="1200" b="1" i="0" u="none" strike="noStrike" dirty="0" smtClean="0">
                          <a:solidFill>
                            <a:schemeClr val="tx1"/>
                          </a:solidFill>
                          <a:latin typeface="宋体"/>
                        </a:rPr>
                        <a:t>732</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14668.33</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527</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10534.84</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230</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3825</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117</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979.14</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180</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5730.7</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205</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4133.51</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403073">
                <a:tc>
                  <a:txBody>
                    <a:bodyPr/>
                    <a:lstStyle/>
                    <a:p>
                      <a:pPr algn="ctr" rtl="0" fontAlgn="b"/>
                      <a:r>
                        <a:rPr lang="en-US" altLang="zh-CN" sz="1200" b="1" i="0" u="none" strike="noStrike" dirty="0" smtClean="0">
                          <a:solidFill>
                            <a:schemeClr val="tx1"/>
                          </a:solidFill>
                          <a:latin typeface="宋体"/>
                        </a:rPr>
                        <a:t>2011-5</a:t>
                      </a:r>
                      <a:endParaRPr lang="zh-CN" altLang="en-US"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US" altLang="zh-CN" sz="1200" b="1" i="0" u="none" strike="noStrike" dirty="0" smtClean="0">
                          <a:solidFill>
                            <a:schemeClr val="tx1"/>
                          </a:solidFill>
                          <a:latin typeface="宋体"/>
                        </a:rPr>
                        <a:t>348</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5663.28</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223</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4005.3</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69</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1012.39</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69</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488.48</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85</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2504.43</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125</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b"/>
                      <a:r>
                        <a:rPr lang="en-US" altLang="zh-CN" sz="1200" b="1" i="0" u="none" strike="noStrike" dirty="0" smtClean="0">
                          <a:solidFill>
                            <a:schemeClr val="tx1"/>
                          </a:solidFill>
                          <a:latin typeface="宋体"/>
                        </a:rPr>
                        <a:t>1657.98</a:t>
                      </a:r>
                      <a:endParaRPr lang="en-US" altLang="zh-CN" sz="1200" b="1" i="0" u="none" strike="noStrike" dirty="0">
                        <a:solidFill>
                          <a:schemeClr val="tx1"/>
                        </a:solidFill>
                        <a:latin typeface="宋体"/>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bl>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二、</a:t>
            </a:r>
            <a:r>
              <a:rPr kumimoji="1" lang="zh-CN" altLang="en-US" dirty="0" smtClean="0">
                <a:solidFill>
                  <a:schemeClr val="bg1"/>
                </a:solidFill>
                <a:latin typeface="Times New Roman" pitchFamily="18" charset="0"/>
              </a:rPr>
              <a:t>审核对象</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858180"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招股说明书</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审计报告及财务报告</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原始财务报表与申报财务报表的差异比较表</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盈利预测报告及审核报告（如有）</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内部控制相关文件</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经注册会计师核验的非经常性损益明细表</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纳税情况的说明及税收优惠、财政补贴的证明文件</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资产评估报告（含土地评估报告）及其确认（备案）文件</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验资报告</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保荐机构关于发行人成长性的专项意见</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其他与财务会计资料相关的文件</a:t>
            </a:r>
          </a:p>
          <a:p>
            <a:pPr marL="342900" indent="-342900" eaLnBrk="0" hangingPunct="0">
              <a:lnSpc>
                <a:spcPct val="120000"/>
              </a:lnSpc>
              <a:spcBef>
                <a:spcPct val="20000"/>
              </a:spcBef>
              <a:buClr>
                <a:schemeClr val="accent2"/>
              </a:buClr>
              <a:buSzPct val="80000"/>
            </a:pPr>
            <a:endParaRPr lang="zh-CN" altLang="en-US"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三、</a:t>
            </a:r>
            <a:r>
              <a:rPr kumimoji="1" lang="zh-CN" altLang="en-US" dirty="0" smtClean="0">
                <a:solidFill>
                  <a:schemeClr val="bg1"/>
                </a:solidFill>
                <a:latin typeface="Times New Roman" pitchFamily="18" charset="0"/>
              </a:rPr>
              <a:t>审核新趋势</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858180"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核心原则：发行人报告期内财务会计文件是否存在虚假记载</a:t>
            </a: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pPr>
            <a:r>
              <a:rPr lang="en-US" altLang="zh-CN" sz="1400" b="0" dirty="0" smtClean="0">
                <a:solidFill>
                  <a:schemeClr val="tx1"/>
                </a:solidFill>
                <a:ea typeface="宋体" pitchFamily="2" charset="-122"/>
              </a:rPr>
              <a:t>                          </a:t>
            </a:r>
            <a:r>
              <a:rPr lang="zh-CN" altLang="en-US" sz="1400" b="0" dirty="0" smtClean="0">
                <a:solidFill>
                  <a:schemeClr val="tx1"/>
                </a:solidFill>
                <a:ea typeface="宋体" pitchFamily="2" charset="-122"/>
              </a:rPr>
              <a:t>发行人是否已经具备可靠且有效运行的内控体系</a:t>
            </a: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pP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强调财务报告的真实性，杜绝操纵</a:t>
            </a: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从</a:t>
            </a:r>
            <a:r>
              <a:rPr lang="en-US" altLang="zh-CN" sz="1400" b="0" dirty="0" smtClean="0">
                <a:solidFill>
                  <a:schemeClr val="tx1"/>
                </a:solidFill>
                <a:ea typeface="宋体" pitchFamily="2" charset="-122"/>
              </a:rPr>
              <a:t>2011</a:t>
            </a:r>
            <a:r>
              <a:rPr lang="zh-CN" altLang="en-US" sz="1400" b="0" dirty="0" smtClean="0">
                <a:solidFill>
                  <a:schemeClr val="tx1"/>
                </a:solidFill>
                <a:ea typeface="宋体" pitchFamily="2" charset="-122"/>
              </a:rPr>
              <a:t>年开始，</a:t>
            </a:r>
            <a:r>
              <a:rPr lang="en-US" altLang="zh-CN" sz="1400" b="0" dirty="0" smtClean="0">
                <a:solidFill>
                  <a:schemeClr val="tx1"/>
                </a:solidFill>
                <a:ea typeface="宋体" pitchFamily="2" charset="-122"/>
              </a:rPr>
              <a:t>IPO</a:t>
            </a:r>
            <a:r>
              <a:rPr lang="zh-CN" altLang="en-US" sz="1400" b="0" dirty="0" smtClean="0">
                <a:solidFill>
                  <a:schemeClr val="tx1"/>
                </a:solidFill>
                <a:ea typeface="宋体" pitchFamily="2" charset="-122"/>
              </a:rPr>
              <a:t>企业的内部控制将会成为审核的重点，未来会要求会计师对公司的内部控制出审计报告，而不再是现在的鉴证报告。审计报告的责任远远大于鉴证报告，内部控制审计报告的出具会对很多企业提出挑战和考验（证监会在这方面传递出的信息是非常严格的）</a:t>
            </a: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证监会在标准模糊的情况下，审核时从严掌握。</a:t>
            </a: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四、</a:t>
            </a:r>
            <a:r>
              <a:rPr kumimoji="1" lang="en-US" altLang="zh-CN" dirty="0" smtClean="0">
                <a:solidFill>
                  <a:schemeClr val="bg1"/>
                </a:solidFill>
                <a:latin typeface="Times New Roman" pitchFamily="18" charset="0"/>
              </a:rPr>
              <a:t>IPO</a:t>
            </a:r>
            <a:r>
              <a:rPr kumimoji="1" lang="zh-CN" altLang="en-US" dirty="0" smtClean="0">
                <a:solidFill>
                  <a:schemeClr val="bg1"/>
                </a:solidFill>
                <a:latin typeface="Times New Roman" pitchFamily="18" charset="0"/>
              </a:rPr>
              <a:t>财务审核概况</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643866" cy="4786346"/>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公司最近三年内财务会计文件是否存在虚假记载？</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有限责任公司按原账面净资产值折股整体变更为股份有限公司</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持续盈利能力与发展前景</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注册资本额缴纳</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依法纳税，不存在税收优惠的依赖</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审计报告及内部控制审核报告的意见类型是否为标准无保留意见？</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财务独立性的要求</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独立的财务核算体系；独立作出财务决策；具有规范的财务会计制度和对分公司、子公司的财务管理制度；不得与控股股东、实际控制人及其控制得其他企业共用银行账户</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股利分配问题</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利润分配方案申报时尚未实施完毕的，或者在审核期间提出向现有老股东进行利润分配的，发行人必须实施完现金分配方案后方可提交发审会审核</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利润分配方案中包含股票股利或者转增股本的，必须追加利润分配方案实施完毕后的最后一期审计</a:t>
            </a: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关注无形资产占比，但不作为发行条件</a:t>
            </a: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五、</a:t>
            </a:r>
            <a:r>
              <a:rPr kumimoji="1" lang="en-US" altLang="zh-CN" dirty="0" smtClean="0">
                <a:solidFill>
                  <a:schemeClr val="bg1"/>
                </a:solidFill>
                <a:latin typeface="Times New Roman" pitchFamily="18" charset="0"/>
              </a:rPr>
              <a:t>IPO</a:t>
            </a:r>
            <a:r>
              <a:rPr kumimoji="1" lang="zh-CN" altLang="en-US" dirty="0" smtClean="0">
                <a:solidFill>
                  <a:schemeClr val="bg1"/>
                </a:solidFill>
                <a:latin typeface="Times New Roman" pitchFamily="18" charset="0"/>
              </a:rPr>
              <a:t>财务审核要点</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500174"/>
            <a:ext cx="7643866" cy="492922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验资</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谨慎对验资问题</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特别强调不能有任何抽逃出资的情形</a:t>
            </a: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资产评估</a:t>
            </a:r>
          </a:p>
          <a:p>
            <a:pPr marL="800100" lvl="1" indent="-342900" eaLnBrk="0" hangingPunct="0">
              <a:lnSpc>
                <a:spcPct val="120000"/>
              </a:lnSpc>
              <a:spcBef>
                <a:spcPct val="20000"/>
              </a:spcBef>
              <a:buClr>
                <a:schemeClr val="accent2"/>
              </a:buClr>
              <a:buSzPct val="80000"/>
              <a:buFont typeface="Wingdings" pitchFamily="2" charset="2"/>
              <a:buChar char="l"/>
            </a:pPr>
            <a:r>
              <a:rPr lang="en-US" altLang="zh-CN" sz="1400" b="0" dirty="0" smtClean="0">
                <a:solidFill>
                  <a:schemeClr val="tx1"/>
                </a:solidFill>
                <a:ea typeface="宋体" pitchFamily="2" charset="-122"/>
              </a:rPr>
              <a:t>《</a:t>
            </a:r>
            <a:r>
              <a:rPr lang="zh-CN" altLang="en-US" sz="1400" b="0" dirty="0" smtClean="0">
                <a:solidFill>
                  <a:schemeClr val="tx1"/>
                </a:solidFill>
                <a:ea typeface="宋体" pitchFamily="2" charset="-122"/>
              </a:rPr>
              <a:t>国有资产评估管理方法</a:t>
            </a:r>
            <a:r>
              <a:rPr lang="en-US" altLang="zh-CN" sz="1400" b="0" dirty="0" smtClean="0">
                <a:solidFill>
                  <a:schemeClr val="tx1"/>
                </a:solidFill>
                <a:ea typeface="宋体" pitchFamily="2" charset="-122"/>
              </a:rPr>
              <a:t>》</a:t>
            </a:r>
            <a:r>
              <a:rPr lang="zh-CN" altLang="en-US" sz="1400" b="0" dirty="0" smtClean="0">
                <a:solidFill>
                  <a:schemeClr val="tx1"/>
                </a:solidFill>
                <a:ea typeface="宋体" pitchFamily="2" charset="-122"/>
              </a:rPr>
              <a:t>（国务院</a:t>
            </a:r>
            <a:r>
              <a:rPr lang="en-US" altLang="zh-CN" sz="1400" b="0" dirty="0" smtClean="0">
                <a:solidFill>
                  <a:schemeClr val="tx1"/>
                </a:solidFill>
                <a:ea typeface="宋体" pitchFamily="2" charset="-122"/>
              </a:rPr>
              <a:t>91</a:t>
            </a:r>
            <a:r>
              <a:rPr lang="zh-CN" altLang="en-US" sz="1400" b="0" dirty="0" smtClean="0">
                <a:solidFill>
                  <a:schemeClr val="tx1"/>
                </a:solidFill>
                <a:ea typeface="宋体" pitchFamily="2" charset="-122"/>
              </a:rPr>
              <a:t>号令</a:t>
            </a:r>
            <a:r>
              <a:rPr lang="en-US" altLang="zh-CN" sz="1400" b="0" dirty="0" smtClean="0">
                <a:solidFill>
                  <a:schemeClr val="tx1"/>
                </a:solidFill>
                <a:ea typeface="宋体" pitchFamily="2" charset="-122"/>
              </a:rPr>
              <a:t>1991</a:t>
            </a:r>
            <a:r>
              <a:rPr lang="zh-CN" altLang="en-US" sz="1400" b="0" dirty="0" smtClean="0">
                <a:solidFill>
                  <a:schemeClr val="tx1"/>
                </a:solidFill>
                <a:ea typeface="宋体" pitchFamily="2" charset="-122"/>
              </a:rPr>
              <a:t>年</a:t>
            </a:r>
            <a:r>
              <a:rPr lang="en-US" altLang="zh-CN" sz="1400" b="0" dirty="0" smtClean="0">
                <a:solidFill>
                  <a:schemeClr val="tx1"/>
                </a:solidFill>
                <a:ea typeface="宋体" pitchFamily="2" charset="-122"/>
              </a:rPr>
              <a:t>11</a:t>
            </a:r>
            <a:r>
              <a:rPr lang="zh-CN" altLang="en-US" sz="1400" b="0" dirty="0" smtClean="0">
                <a:solidFill>
                  <a:schemeClr val="tx1"/>
                </a:solidFill>
                <a:ea typeface="宋体" pitchFamily="2" charset="-122"/>
              </a:rPr>
              <a:t>月</a:t>
            </a:r>
            <a:r>
              <a:rPr lang="en-US" altLang="zh-CN" sz="1400" b="0" dirty="0" smtClean="0">
                <a:solidFill>
                  <a:schemeClr val="tx1"/>
                </a:solidFill>
                <a:ea typeface="宋体" pitchFamily="2" charset="-122"/>
              </a:rPr>
              <a:t>16</a:t>
            </a:r>
            <a:r>
              <a:rPr lang="zh-CN" altLang="en-US" sz="1400" b="0" dirty="0" smtClean="0">
                <a:solidFill>
                  <a:schemeClr val="tx1"/>
                </a:solidFill>
                <a:ea typeface="宋体" pitchFamily="2" charset="-122"/>
              </a:rPr>
              <a:t>日）及</a:t>
            </a:r>
            <a:r>
              <a:rPr lang="en-US" altLang="zh-CN" sz="1400" b="0" dirty="0" smtClean="0">
                <a:solidFill>
                  <a:schemeClr val="tx1"/>
                </a:solidFill>
                <a:ea typeface="宋体" pitchFamily="2" charset="-122"/>
              </a:rPr>
              <a:t>17</a:t>
            </a:r>
            <a:r>
              <a:rPr lang="zh-CN" altLang="en-US" sz="1400" b="0" dirty="0" smtClean="0">
                <a:solidFill>
                  <a:schemeClr val="tx1"/>
                </a:solidFill>
                <a:ea typeface="宋体" pitchFamily="2" charset="-122"/>
              </a:rPr>
              <a:t>项评估准则</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是否履行立项、评估、确认的程序</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选用方法是否恰当、谨慎</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评估增值幅度较大的资产项目及原因</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持续经营企业的评估调账问题</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报告期内是否存在没有资格的评估机构评估问题，尤其是收购资产</a:t>
            </a:r>
          </a:p>
          <a:p>
            <a:pPr marL="342900" indent="-342900" eaLnBrk="0" hangingPunct="0">
              <a:lnSpc>
                <a:spcPct val="120000"/>
              </a:lnSpc>
              <a:spcBef>
                <a:spcPct val="20000"/>
              </a:spcBef>
              <a:buClr>
                <a:schemeClr val="accent2"/>
              </a:buClr>
              <a:buSzPct val="80000"/>
              <a:buFont typeface="Wingdings" pitchFamily="2" charset="2"/>
              <a:buChar char="n"/>
            </a:pP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税收</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发行后的税种、税率应合法合规</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近三年内无税收方面的违法违规行为，是否受过税务部门处罚</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非经常损益：越权审批，或无正式批准文件，或偶发性的税收返还、减免</a:t>
            </a: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五、</a:t>
            </a:r>
            <a:r>
              <a:rPr kumimoji="1" lang="en-US" altLang="zh-CN" dirty="0" smtClean="0">
                <a:solidFill>
                  <a:schemeClr val="bg1"/>
                </a:solidFill>
                <a:latin typeface="Times New Roman" pitchFamily="18" charset="0"/>
              </a:rPr>
              <a:t>IPO</a:t>
            </a:r>
            <a:r>
              <a:rPr kumimoji="1" lang="zh-CN" altLang="en-US" dirty="0" smtClean="0">
                <a:solidFill>
                  <a:schemeClr val="bg1"/>
                </a:solidFill>
                <a:latin typeface="Times New Roman" pitchFamily="18" charset="0"/>
              </a:rPr>
              <a:t>财务审核要点</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7643866"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财务分析</a:t>
            </a:r>
            <a:endParaRPr lang="en-US" altLang="zh-CN" sz="1400" b="0" dirty="0" smtClean="0">
              <a:solidFill>
                <a:schemeClr val="tx1"/>
              </a:solidFill>
              <a:ea typeface="宋体" pitchFamily="2" charset="-122"/>
            </a:endParaRPr>
          </a:p>
          <a:p>
            <a:pPr marL="841248" lvl="1" indent="-384048">
              <a:lnSpc>
                <a:spcPct val="120000"/>
              </a:lnSpc>
              <a:spcBef>
                <a:spcPts val="336"/>
              </a:spcBef>
              <a:spcAft>
                <a:spcPts val="0"/>
              </a:spcAft>
              <a:buClr>
                <a:schemeClr val="accent2"/>
              </a:buClr>
              <a:buSzPct val="80000"/>
              <a:buFont typeface="Wingdings" pitchFamily="2" charset="2"/>
              <a:buChar char="l"/>
            </a:pPr>
            <a:r>
              <a:rPr lang="zh-CN" altLang="en-US" sz="1400" b="0" dirty="0" smtClean="0">
                <a:solidFill>
                  <a:schemeClr val="tx1"/>
                </a:solidFill>
                <a:latin typeface="Arial"/>
                <a:ea typeface="宋体"/>
              </a:rPr>
              <a:t>选择会计政策及会计估计时应充分考虑其对公司报告期及发行上市后财务状况和经营业绩的影响，避免采用不稳健的会计政策以及过于谨慎的会计政策</a:t>
            </a:r>
            <a:endParaRPr lang="en-US" altLang="zh-CN" sz="1400" b="0" dirty="0" smtClean="0">
              <a:solidFill>
                <a:schemeClr val="tx1"/>
              </a:solidFill>
              <a:latin typeface="Arial"/>
              <a:ea typeface="宋体"/>
            </a:endParaRPr>
          </a:p>
          <a:p>
            <a:pPr marL="841248" lvl="1" indent="-384048">
              <a:lnSpc>
                <a:spcPct val="120000"/>
              </a:lnSpc>
              <a:spcBef>
                <a:spcPts val="336"/>
              </a:spcBef>
              <a:spcAft>
                <a:spcPts val="0"/>
              </a:spcAft>
              <a:buClr>
                <a:schemeClr val="accent2"/>
              </a:buClr>
              <a:buSzPct val="80000"/>
              <a:buFont typeface="Wingdings" pitchFamily="2" charset="2"/>
              <a:buChar char="l"/>
            </a:pPr>
            <a:r>
              <a:rPr lang="zh-CN" altLang="en-US" sz="1400" b="0" dirty="0" smtClean="0">
                <a:solidFill>
                  <a:schemeClr val="tx1"/>
                </a:solidFill>
                <a:latin typeface="Arial"/>
                <a:ea typeface="宋体"/>
              </a:rPr>
              <a:t>选择会计政策及会计估计除考虑企业自身的实际情况外，还必须考虑同行业可比上市公司会计政策及会计估计的制定情况</a:t>
            </a:r>
            <a:endParaRPr lang="en-US" altLang="zh-CN" sz="1400" b="0" dirty="0" smtClean="0">
              <a:solidFill>
                <a:schemeClr val="tx1"/>
              </a:solidFill>
              <a:latin typeface="Arial"/>
              <a:ea typeface="宋体"/>
            </a:endParaRPr>
          </a:p>
          <a:p>
            <a:pPr marL="841248" lvl="1" indent="-384048">
              <a:lnSpc>
                <a:spcPct val="120000"/>
              </a:lnSpc>
              <a:spcBef>
                <a:spcPts val="336"/>
              </a:spcBef>
              <a:spcAft>
                <a:spcPts val="0"/>
              </a:spcAft>
              <a:buClr>
                <a:schemeClr val="accent2"/>
              </a:buClr>
              <a:buSzPct val="80000"/>
              <a:buFont typeface="Wingdings" pitchFamily="2" charset="2"/>
              <a:buChar char="l"/>
            </a:pPr>
            <a:r>
              <a:rPr lang="zh-CN" altLang="en-US" sz="1400" b="0" dirty="0" smtClean="0">
                <a:solidFill>
                  <a:schemeClr val="tx1"/>
                </a:solidFill>
                <a:latin typeface="Arial"/>
                <a:ea typeface="宋体"/>
              </a:rPr>
              <a:t>注重应收帐款余额、变动、帐龄、坏帐准备计提、周转率等分析时，紧扣公司销售模式，并与同行业可比公司进行比较分析</a:t>
            </a:r>
            <a:endParaRPr lang="en-US" altLang="zh-CN" sz="1400" b="0" dirty="0" smtClean="0">
              <a:solidFill>
                <a:schemeClr val="tx1"/>
              </a:solidFill>
              <a:latin typeface="Arial"/>
              <a:ea typeface="宋体"/>
            </a:endParaRPr>
          </a:p>
          <a:p>
            <a:pPr marL="841248" lvl="1" indent="-384048">
              <a:lnSpc>
                <a:spcPct val="120000"/>
              </a:lnSpc>
              <a:spcBef>
                <a:spcPts val="336"/>
              </a:spcBef>
              <a:spcAft>
                <a:spcPts val="0"/>
              </a:spcAft>
              <a:buClr>
                <a:schemeClr val="accent2"/>
              </a:buClr>
              <a:buSzPct val="80000"/>
              <a:buFont typeface="Wingdings" pitchFamily="2" charset="2"/>
              <a:buChar char="l"/>
            </a:pPr>
            <a:r>
              <a:rPr lang="zh-CN" altLang="en-US" sz="1400" b="0" dirty="0" smtClean="0">
                <a:solidFill>
                  <a:schemeClr val="tx1"/>
                </a:solidFill>
                <a:latin typeface="Arial"/>
                <a:ea typeface="宋体"/>
              </a:rPr>
              <a:t>注重存货余额、结构、变动、减值准备计提、周转率等分析时，紧扣公司的生产模式、产品特性、正常库存状态，并与同行业可比上市公司进行比较分析</a:t>
            </a:r>
            <a:endParaRPr lang="en-US" altLang="zh-CN" sz="1400" b="0" dirty="0" smtClean="0">
              <a:solidFill>
                <a:schemeClr val="tx1"/>
              </a:solidFill>
              <a:latin typeface="Arial"/>
              <a:ea typeface="宋体"/>
            </a:endParaRPr>
          </a:p>
          <a:p>
            <a:pPr marL="841248" lvl="1" indent="-384048">
              <a:lnSpc>
                <a:spcPct val="120000"/>
              </a:lnSpc>
              <a:spcBef>
                <a:spcPts val="336"/>
              </a:spcBef>
              <a:spcAft>
                <a:spcPts val="0"/>
              </a:spcAft>
              <a:buClr>
                <a:schemeClr val="accent2"/>
              </a:buClr>
              <a:buSzPct val="80000"/>
              <a:buFont typeface="Wingdings" pitchFamily="2" charset="2"/>
              <a:buChar char="l"/>
            </a:pPr>
            <a:r>
              <a:rPr lang="zh-CN" altLang="en-US" sz="1400" b="0" dirty="0" smtClean="0">
                <a:solidFill>
                  <a:schemeClr val="tx1"/>
                </a:solidFill>
                <a:latin typeface="Arial"/>
                <a:ea typeface="宋体"/>
              </a:rPr>
              <a:t>注重销售收入确认、结构、毛利率、营业利润率等指标的分析，与同行业可比公司的比较</a:t>
            </a:r>
            <a:endParaRPr lang="en-US" altLang="zh-CN" sz="1400" b="0" dirty="0" smtClean="0">
              <a:solidFill>
                <a:schemeClr val="tx1"/>
              </a:solidFill>
              <a:latin typeface="Arial"/>
              <a:ea typeface="宋体"/>
            </a:endParaRPr>
          </a:p>
          <a:p>
            <a:pPr marL="841248" lvl="1" indent="-384048">
              <a:lnSpc>
                <a:spcPct val="120000"/>
              </a:lnSpc>
              <a:spcBef>
                <a:spcPts val="336"/>
              </a:spcBef>
              <a:spcAft>
                <a:spcPts val="0"/>
              </a:spcAft>
              <a:buClr>
                <a:schemeClr val="accent2"/>
              </a:buClr>
              <a:buSzPct val="80000"/>
              <a:buFont typeface="Wingdings" pitchFamily="2" charset="2"/>
              <a:buChar char="l"/>
            </a:pPr>
            <a:r>
              <a:rPr lang="zh-CN" altLang="en-US" sz="1400" b="0" dirty="0" smtClean="0">
                <a:solidFill>
                  <a:schemeClr val="tx1"/>
                </a:solidFill>
                <a:latin typeface="Arial"/>
                <a:ea typeface="宋体"/>
              </a:rPr>
              <a:t>注重销售收入分部、分地区的详细披露</a:t>
            </a:r>
            <a:endParaRPr lang="en-US" altLang="zh-CN" sz="1400" b="0" dirty="0" smtClean="0">
              <a:solidFill>
                <a:schemeClr val="tx1"/>
              </a:solidFill>
              <a:latin typeface="Arial"/>
              <a:ea typeface="宋体"/>
            </a:endParaRPr>
          </a:p>
          <a:p>
            <a:pPr marL="841248" lvl="1" indent="-384048">
              <a:lnSpc>
                <a:spcPct val="120000"/>
              </a:lnSpc>
              <a:spcBef>
                <a:spcPts val="336"/>
              </a:spcBef>
              <a:spcAft>
                <a:spcPts val="0"/>
              </a:spcAft>
              <a:buClr>
                <a:schemeClr val="accent2"/>
              </a:buClr>
              <a:buSzPct val="80000"/>
              <a:buFont typeface="Wingdings" pitchFamily="2" charset="2"/>
              <a:buChar char="l"/>
            </a:pPr>
            <a:r>
              <a:rPr lang="zh-CN" altLang="en-US" sz="1400" b="0" dirty="0" smtClean="0">
                <a:solidFill>
                  <a:schemeClr val="tx1"/>
                </a:solidFill>
                <a:latin typeface="Arial"/>
                <a:ea typeface="宋体"/>
              </a:rPr>
              <a:t>对于连锁经营或分支机构众多的公司，要求对公司下属的经营单体报告期内的财务状况和经营业绩做详细披露，同时对经营异常的单体还要做出详细分析</a:t>
            </a:r>
            <a:endParaRPr lang="en-US" altLang="zh-CN" sz="1400" b="0" dirty="0" smtClean="0">
              <a:solidFill>
                <a:schemeClr val="tx1"/>
              </a:solidFill>
              <a:latin typeface="Arial"/>
              <a:ea typeface="宋体"/>
            </a:endParaRPr>
          </a:p>
          <a:p>
            <a:pPr marL="841248" lvl="1" indent="-384048">
              <a:lnSpc>
                <a:spcPct val="120000"/>
              </a:lnSpc>
              <a:spcBef>
                <a:spcPts val="336"/>
              </a:spcBef>
              <a:spcAft>
                <a:spcPts val="0"/>
              </a:spcAft>
              <a:buClr>
                <a:schemeClr val="accent2"/>
              </a:buClr>
              <a:buSzPct val="80000"/>
              <a:buFont typeface="Wingdings" pitchFamily="2" charset="2"/>
              <a:buChar char="l"/>
            </a:pPr>
            <a:r>
              <a:rPr lang="zh-CN" altLang="en-US" sz="1400" b="0" dirty="0" smtClean="0">
                <a:solidFill>
                  <a:schemeClr val="tx1"/>
                </a:solidFill>
                <a:latin typeface="Arial"/>
                <a:ea typeface="宋体"/>
              </a:rPr>
              <a:t>关注财务异动指标的分析（如：毛利率异常波动，流动比例、速动比例的异常及对公司偿债能力的影响），一般要求对该类问题做重大事项提示</a:t>
            </a:r>
            <a:endParaRPr lang="zh-CN" altLang="en-US" sz="1400" dirty="0" smtClean="0"/>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五、</a:t>
            </a:r>
            <a:r>
              <a:rPr kumimoji="1" lang="en-US" altLang="zh-CN" dirty="0" smtClean="0">
                <a:solidFill>
                  <a:schemeClr val="bg1"/>
                </a:solidFill>
                <a:latin typeface="Times New Roman" pitchFamily="18" charset="0"/>
              </a:rPr>
              <a:t>IPO</a:t>
            </a:r>
            <a:r>
              <a:rPr kumimoji="1" lang="zh-CN" altLang="en-US" dirty="0" smtClean="0">
                <a:solidFill>
                  <a:schemeClr val="bg1"/>
                </a:solidFill>
                <a:latin typeface="Times New Roman" pitchFamily="18" charset="0"/>
              </a:rPr>
              <a:t>财务审核要点</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7643866"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财务分析（续）</a:t>
            </a:r>
            <a:endParaRPr lang="en-US" altLang="zh-CN" sz="1400" b="0" dirty="0" smtClean="0">
              <a:solidFill>
                <a:schemeClr val="tx1"/>
              </a:solidFill>
              <a:ea typeface="宋体" pitchFamily="2" charset="-122"/>
            </a:endParaRPr>
          </a:p>
          <a:p>
            <a:pPr marL="841248" lvl="1" indent="-384048">
              <a:lnSpc>
                <a:spcPct val="120000"/>
              </a:lnSpc>
              <a:spcBef>
                <a:spcPts val="336"/>
              </a:spcBef>
              <a:spcAft>
                <a:spcPts val="0"/>
              </a:spcAft>
              <a:buClr>
                <a:schemeClr val="accent2"/>
              </a:buClr>
              <a:buSzPct val="80000"/>
              <a:buFont typeface="Wingdings" pitchFamily="2" charset="2"/>
              <a:buChar char="l"/>
            </a:pPr>
            <a:r>
              <a:rPr lang="zh-CN" altLang="en-US" sz="1400" b="0" dirty="0" smtClean="0">
                <a:solidFill>
                  <a:schemeClr val="tx1"/>
                </a:solidFill>
                <a:latin typeface="Arial"/>
                <a:ea typeface="宋体"/>
              </a:rPr>
              <a:t>关注非经常性损益、委托理财、委托贷款、对外投资等事项及收益情况</a:t>
            </a:r>
            <a:endParaRPr lang="en-US" altLang="zh-CN" sz="1400" b="0" dirty="0" smtClean="0">
              <a:solidFill>
                <a:schemeClr val="tx1"/>
              </a:solidFill>
              <a:latin typeface="Arial"/>
              <a:ea typeface="宋体"/>
            </a:endParaRPr>
          </a:p>
          <a:p>
            <a:pPr marL="841248" lvl="1" indent="-384048">
              <a:lnSpc>
                <a:spcPct val="120000"/>
              </a:lnSpc>
              <a:spcBef>
                <a:spcPts val="336"/>
              </a:spcBef>
              <a:spcAft>
                <a:spcPts val="0"/>
              </a:spcAft>
              <a:buClr>
                <a:schemeClr val="accent2"/>
              </a:buClr>
              <a:buSzPct val="80000"/>
              <a:buFont typeface="Wingdings" pitchFamily="2" charset="2"/>
              <a:buChar char="l"/>
            </a:pPr>
            <a:r>
              <a:rPr lang="zh-CN" altLang="en-US" sz="1400" b="0" dirty="0" smtClean="0">
                <a:solidFill>
                  <a:schemeClr val="tx1"/>
                </a:solidFill>
                <a:latin typeface="Arial"/>
                <a:ea typeface="宋体"/>
              </a:rPr>
              <a:t>关注经营活动现金流经常性较低或为负，对偿债能力的影响</a:t>
            </a:r>
            <a:endParaRPr lang="en-US" altLang="zh-CN" sz="1400" b="0" dirty="0" smtClean="0">
              <a:solidFill>
                <a:schemeClr val="tx1"/>
              </a:solidFill>
              <a:latin typeface="Arial"/>
              <a:ea typeface="宋体"/>
            </a:endParaRPr>
          </a:p>
          <a:p>
            <a:pPr marL="841248" lvl="1" indent="-384048">
              <a:lnSpc>
                <a:spcPct val="120000"/>
              </a:lnSpc>
              <a:spcBef>
                <a:spcPts val="336"/>
              </a:spcBef>
              <a:spcAft>
                <a:spcPts val="0"/>
              </a:spcAft>
              <a:buClr>
                <a:schemeClr val="accent2"/>
              </a:buClr>
              <a:buSzPct val="80000"/>
              <a:buFont typeface="Wingdings" pitchFamily="2" charset="2"/>
              <a:buChar char="l"/>
            </a:pPr>
            <a:r>
              <a:rPr lang="zh-CN" altLang="en-US" sz="1400" b="0" dirty="0" smtClean="0">
                <a:solidFill>
                  <a:schemeClr val="tx1"/>
                </a:solidFill>
                <a:latin typeface="Arial"/>
                <a:ea typeface="宋体"/>
              </a:rPr>
              <a:t>关注或有事项</a:t>
            </a:r>
            <a:endParaRPr lang="en-US" altLang="zh-CN" sz="1400" b="0" dirty="0" smtClean="0">
              <a:solidFill>
                <a:schemeClr val="tx1"/>
              </a:solidFill>
              <a:latin typeface="Arial"/>
              <a:ea typeface="宋体"/>
            </a:endParaRPr>
          </a:p>
          <a:p>
            <a:pPr marL="841248" lvl="1" indent="-384048">
              <a:lnSpc>
                <a:spcPct val="120000"/>
              </a:lnSpc>
              <a:spcBef>
                <a:spcPts val="336"/>
              </a:spcBef>
              <a:spcAft>
                <a:spcPts val="0"/>
              </a:spcAft>
              <a:buClr>
                <a:schemeClr val="accent2"/>
              </a:buClr>
              <a:buSzPct val="80000"/>
              <a:buFont typeface="Wingdings" pitchFamily="2" charset="2"/>
              <a:buChar char="l"/>
            </a:pPr>
            <a:r>
              <a:rPr lang="zh-CN" altLang="en-US" sz="1400" b="0" dirty="0" smtClean="0">
                <a:solidFill>
                  <a:schemeClr val="tx1"/>
                </a:solidFill>
                <a:latin typeface="Arial"/>
                <a:ea typeface="宋体"/>
              </a:rPr>
              <a:t>关注关联方认定及关联交易</a:t>
            </a:r>
            <a:endParaRPr lang="en-US" altLang="zh-CN" sz="1400" b="0" dirty="0" smtClean="0">
              <a:solidFill>
                <a:schemeClr val="tx1"/>
              </a:solidFill>
              <a:latin typeface="Arial"/>
              <a:ea typeface="宋体"/>
            </a:endParaRPr>
          </a:p>
          <a:p>
            <a:pPr marL="841248" lvl="1" indent="-384048">
              <a:lnSpc>
                <a:spcPct val="120000"/>
              </a:lnSpc>
              <a:spcBef>
                <a:spcPts val="336"/>
              </a:spcBef>
              <a:spcAft>
                <a:spcPts val="0"/>
              </a:spcAft>
              <a:buClr>
                <a:schemeClr val="accent2"/>
              </a:buClr>
              <a:buSzPct val="80000"/>
              <a:buFont typeface="Wingdings" pitchFamily="2" charset="2"/>
              <a:buChar char="l"/>
            </a:pPr>
            <a:endParaRPr lang="en-US" altLang="zh-CN" sz="1400" b="0" dirty="0" smtClean="0">
              <a:solidFill>
                <a:schemeClr val="tx1"/>
              </a:solidFill>
              <a:latin typeface="Arial"/>
              <a:ea typeface="宋体"/>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企业合并的类型</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同一控制下企业合并（合并前利润应单独列示，作为非经常损益）</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非同一控制下企业合并（商誉的确认）</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pPr>
            <a:endParaRPr lang="zh-CN" altLang="en-US"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4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六、</a:t>
            </a:r>
            <a:r>
              <a:rPr kumimoji="1" lang="en-US" altLang="zh-CN" dirty="0" smtClean="0">
                <a:solidFill>
                  <a:schemeClr val="bg1"/>
                </a:solidFill>
                <a:latin typeface="Times New Roman" pitchFamily="18" charset="0"/>
              </a:rPr>
              <a:t>IPO</a:t>
            </a:r>
            <a:r>
              <a:rPr kumimoji="1" lang="zh-CN" altLang="en-US" dirty="0" smtClean="0">
                <a:solidFill>
                  <a:schemeClr val="bg1"/>
                </a:solidFill>
                <a:latin typeface="Times New Roman" pitchFamily="18" charset="0"/>
              </a:rPr>
              <a:t>财务审核心问题</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14348" y="1571612"/>
            <a:ext cx="7643866" cy="4572032"/>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近两年来财务审核的重点：</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收入确认要符合公司的实际经营模式及内容</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注意报告期内各期之间的利润平滑；真实的财务报表才能经得起各方的考验</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关注毛利率的异常，依然是强调财务的真实性问题</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会计政策的谨慎、合理</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对销售环节关注度非常高，保荐机构尽调时要特别注意销售客户的调查，尤其是经销商模式或报告期内销售客户发展很快的企业，审核时会覆盖所有的客户情况；同时现在也很关注在采购环节是否会有利润操纵的可能性；关联关系及关联交易、关联交易非关联化的尽调也要高度关注</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合并</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应收账款和存货的波动是非常关注</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研发支出的费用化和资本化</a:t>
            </a: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六、</a:t>
            </a:r>
            <a:r>
              <a:rPr kumimoji="1" lang="en-US" altLang="zh-CN" dirty="0" smtClean="0">
                <a:solidFill>
                  <a:schemeClr val="bg1"/>
                </a:solidFill>
                <a:latin typeface="Times New Roman" pitchFamily="18" charset="0"/>
              </a:rPr>
              <a:t>IPO</a:t>
            </a:r>
            <a:r>
              <a:rPr kumimoji="1" lang="zh-CN" altLang="en-US" dirty="0" smtClean="0">
                <a:solidFill>
                  <a:schemeClr val="bg1"/>
                </a:solidFill>
                <a:latin typeface="Times New Roman" pitchFamily="18" charset="0"/>
              </a:rPr>
              <a:t>财务审核心问题</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7643866" cy="4714908"/>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预防财务操纵、欺诈上市：编造成长性、利用关联交易粉饰财务报表、利润操纵、造假。</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编造成长性：研发费用资本化，跨期确认收入、平滑报告期各年收入利润。</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关联交易：非关联化，利用关联方认定人为降低占比。</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利润操纵：利用开发支出、商誉等账户不提准备，完工百分比法随意使用，原报与申报差异大且不能合理解释，根据收入准则显失确认标准的，毛利率等等。</a:t>
            </a: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财务造假：案例也是有的，虚构交易、虚增资产、假合同，等等。</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财务独立性</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经常性关联交易对发行人的影响，是否造成发行人的实质性缺陷</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发行人的重要子公司的参股股东也要界定为准关联方进行尽调和披露，列入监管视野</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报告期内注销的关联方和转让的关联方。转让关联方主要关注是否与发行人有否交易，如有应该完整披露，以避免市场质疑。</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内部控制</a:t>
            </a:r>
            <a:endParaRPr lang="en-US" altLang="zh-CN" sz="1400" b="0" dirty="0" smtClean="0">
              <a:solidFill>
                <a:schemeClr val="tx1"/>
              </a:solidFill>
              <a:ea typeface="宋体" pitchFamily="2" charset="-122"/>
            </a:endParaRPr>
          </a:p>
          <a:p>
            <a:pPr marL="800100" lvl="1" indent="-342900" eaLnBrk="0" hangingPunct="0">
              <a:lnSpc>
                <a:spcPct val="120000"/>
              </a:lnSpc>
              <a:spcBef>
                <a:spcPct val="20000"/>
              </a:spcBef>
              <a:buClr>
                <a:schemeClr val="accent2"/>
              </a:buClr>
              <a:buSzPct val="80000"/>
              <a:buFont typeface="Wingdings" pitchFamily="2" charset="2"/>
              <a:buChar char="l"/>
            </a:pPr>
            <a:r>
              <a:rPr lang="zh-CN" altLang="en-US" sz="1400" b="0" dirty="0" smtClean="0">
                <a:solidFill>
                  <a:schemeClr val="tx1"/>
                </a:solidFill>
                <a:ea typeface="宋体" pitchFamily="2" charset="-122"/>
              </a:rPr>
              <a:t>内控的完善才可以有真实的财务报表，资金占用、对外担保、偿债风险、会计基础是否薄弱等均重点关注。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45" name="Text Box 13"/>
          <p:cNvSpPr txBox="1">
            <a:spLocks noChangeArrowheads="1"/>
          </p:cNvSpPr>
          <p:nvPr/>
        </p:nvSpPr>
        <p:spPr bwMode="auto">
          <a:xfrm>
            <a:off x="785786" y="928670"/>
            <a:ext cx="7643866" cy="338554"/>
          </a:xfrm>
          <a:prstGeom prst="rect">
            <a:avLst/>
          </a:prstGeom>
          <a:solidFill>
            <a:schemeClr val="accent2"/>
          </a:solidFill>
          <a:ln w="9525">
            <a:noFill/>
            <a:miter lim="800000"/>
            <a:headEnd/>
            <a:tailEnd/>
          </a:ln>
        </p:spPr>
        <p:txBody>
          <a:bodyPr wrap="square">
            <a:spAutoFit/>
          </a:bodyPr>
          <a:lstStyle/>
          <a:p>
            <a:pPr>
              <a:spcBef>
                <a:spcPct val="50000"/>
              </a:spcBef>
            </a:pPr>
            <a:r>
              <a:rPr kumimoji="1" lang="zh-CN" altLang="en-US" dirty="0" smtClean="0">
                <a:solidFill>
                  <a:schemeClr val="bg1"/>
                </a:solidFill>
                <a:latin typeface="Times New Roman" pitchFamily="18" charset="0"/>
              </a:rPr>
              <a:t>六、</a:t>
            </a:r>
            <a:r>
              <a:rPr kumimoji="1" lang="en-US" altLang="zh-CN" dirty="0" smtClean="0">
                <a:solidFill>
                  <a:schemeClr val="bg1"/>
                </a:solidFill>
                <a:latin typeface="Times New Roman" pitchFamily="18" charset="0"/>
              </a:rPr>
              <a:t>IPO</a:t>
            </a:r>
            <a:r>
              <a:rPr kumimoji="1" lang="zh-CN" altLang="en-US" dirty="0" smtClean="0">
                <a:solidFill>
                  <a:schemeClr val="bg1"/>
                </a:solidFill>
                <a:latin typeface="Times New Roman" pitchFamily="18" charset="0"/>
              </a:rPr>
              <a:t>财务审核心问题</a:t>
            </a:r>
            <a:endParaRPr kumimoji="1" lang="zh-CN" altLang="en-US" dirty="0">
              <a:solidFill>
                <a:schemeClr val="bg1"/>
              </a:solidFill>
              <a:latin typeface="Times New Roman" pitchFamily="18" charset="0"/>
            </a:endParaRPr>
          </a:p>
        </p:txBody>
      </p:sp>
      <p:pic>
        <p:nvPicPr>
          <p:cNvPr id="64518" name="Picture 13" descr="品牌标志组合1_全色"/>
          <p:cNvPicPr>
            <a:picLocks noChangeAspect="1" noChangeArrowheads="1"/>
          </p:cNvPicPr>
          <p:nvPr/>
        </p:nvPicPr>
        <p:blipFill>
          <a:blip r:embed="rId2"/>
          <a:srcRect/>
          <a:stretch>
            <a:fillRect/>
          </a:stretch>
        </p:blipFill>
        <p:spPr bwMode="auto">
          <a:xfrm>
            <a:off x="0" y="0"/>
            <a:ext cx="2000250" cy="642938"/>
          </a:xfrm>
          <a:prstGeom prst="rect">
            <a:avLst/>
          </a:prstGeom>
          <a:noFill/>
          <a:ln w="9525">
            <a:noFill/>
            <a:miter lim="800000"/>
            <a:headEnd/>
            <a:tailEnd/>
          </a:ln>
        </p:spPr>
      </p:pic>
      <p:sp>
        <p:nvSpPr>
          <p:cNvPr id="64519" name="灯片编号占位符 3"/>
          <p:cNvSpPr txBox="1">
            <a:spLocks/>
          </p:cNvSpPr>
          <p:nvPr/>
        </p:nvSpPr>
        <p:spPr bwMode="auto">
          <a:xfrm>
            <a:off x="6858000" y="6419850"/>
            <a:ext cx="2286000" cy="438150"/>
          </a:xfrm>
          <a:prstGeom prst="rect">
            <a:avLst/>
          </a:prstGeom>
          <a:noFill/>
          <a:ln w="9525">
            <a:noFill/>
            <a:miter lim="800000"/>
            <a:headEnd/>
            <a:tailEnd/>
          </a:ln>
        </p:spPr>
        <p:txBody>
          <a:bodyPr anchor="ctr"/>
          <a:lstStyle/>
          <a:p>
            <a:pPr algn="r">
              <a:spcBef>
                <a:spcPct val="50000"/>
              </a:spcBef>
            </a:pPr>
            <a:r>
              <a:rPr lang="zh-CN" altLang="en-US">
                <a:solidFill>
                  <a:srgbClr val="0033CC"/>
                </a:solidFill>
              </a:rPr>
              <a:t>内部资料，仅供参考</a:t>
            </a:r>
          </a:p>
        </p:txBody>
      </p:sp>
      <p:sp>
        <p:nvSpPr>
          <p:cNvPr id="7" name="Rectangle 3"/>
          <p:cNvSpPr txBox="1">
            <a:spLocks noChangeArrowheads="1"/>
          </p:cNvSpPr>
          <p:nvPr/>
        </p:nvSpPr>
        <p:spPr bwMode="auto">
          <a:xfrm>
            <a:off x="785786" y="1428736"/>
            <a:ext cx="7643866" cy="4714908"/>
          </a:xfrm>
          <a:prstGeom prst="rect">
            <a:avLst/>
          </a:prstGeom>
          <a:noFill/>
          <a:ln>
            <a:miter lim="800000"/>
            <a:headEnd/>
            <a:tailEnd/>
          </a:ln>
        </p:spPr>
        <p:txBody>
          <a:bodyPr/>
          <a:lstStyle/>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现金结算公司的关注度越来越高，收入、成本容易操纵，又很难验证。遇到这类公司应尽早整改。审核时也会非常严格</a:t>
            </a:r>
            <a:endParaRPr lang="en-US" altLang="zh-CN"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endParaRPr lang="zh-CN" altLang="en-US" sz="1400" b="0" dirty="0" smtClean="0">
              <a:solidFill>
                <a:schemeClr val="tx1"/>
              </a:solidFill>
              <a:ea typeface="宋体" pitchFamily="2" charset="-122"/>
            </a:endParaRPr>
          </a:p>
          <a:p>
            <a:pPr marL="342900" indent="-342900" eaLnBrk="0" hangingPunct="0">
              <a:lnSpc>
                <a:spcPct val="120000"/>
              </a:lnSpc>
              <a:spcBef>
                <a:spcPct val="20000"/>
              </a:spcBef>
              <a:buClr>
                <a:schemeClr val="accent2"/>
              </a:buClr>
              <a:buSzPct val="80000"/>
              <a:buFont typeface="Wingdings" pitchFamily="2" charset="2"/>
              <a:buChar char="n"/>
            </a:pPr>
            <a:r>
              <a:rPr lang="zh-CN" altLang="en-US" sz="1400" b="0" dirty="0" smtClean="0">
                <a:solidFill>
                  <a:schemeClr val="tx1"/>
                </a:solidFill>
                <a:ea typeface="宋体" pitchFamily="2" charset="-122"/>
              </a:rPr>
              <a:t>财务会计信息披露的充分性</a:t>
            </a:r>
          </a:p>
          <a:p>
            <a:pPr marL="800100" lvl="1" indent="-342900" eaLnBrk="0" hangingPunct="0">
              <a:lnSpc>
                <a:spcPct val="120000"/>
              </a:lnSpc>
              <a:spcBef>
                <a:spcPct val="20000"/>
              </a:spcBef>
              <a:buClr>
                <a:schemeClr val="accent2"/>
              </a:buClr>
              <a:buSzPct val="80000"/>
              <a:buFont typeface="Wingdings" pitchFamily="2" charset="2"/>
              <a:buChar char="l"/>
            </a:pPr>
            <a:endParaRPr lang="zh-CN" altLang="en-US" sz="1200" b="0" dirty="0" smtClean="0">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3245">
                                            <p:bg/>
                                          </p:spTgt>
                                        </p:tgtEl>
                                        <p:attrNameLst>
                                          <p:attrName>style.visibility</p:attrName>
                                        </p:attrNameLst>
                                      </p:cBhvr>
                                      <p:to>
                                        <p:strVal val="visible"/>
                                      </p:to>
                                    </p:set>
                                    <p:animEffect transition="in" filter="wipe(down)">
                                      <p:cBhvr>
                                        <p:cTn id="7" dur="500"/>
                                        <p:tgtEl>
                                          <p:spTgt spid="22324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3245">
                                            <p:txEl>
                                              <p:pRg st="0" end="0"/>
                                            </p:txEl>
                                          </p:spTgt>
                                        </p:tgtEl>
                                        <p:attrNameLst>
                                          <p:attrName>style.visibility</p:attrName>
                                        </p:attrNameLst>
                                      </p:cBhvr>
                                      <p:to>
                                        <p:strVal val="visible"/>
                                      </p:to>
                                    </p:set>
                                    <p:animEffect transition="in" filter="wipe(down)">
                                      <p:cBhvr>
                                        <p:cTn id="10" dur="500"/>
                                        <p:tgtEl>
                                          <p:spTgt spid="2232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5" grpId="0" build="allAtOnce"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6"/>
          <p:cNvSpPr>
            <a:spLocks noGrp="1"/>
          </p:cNvSpPr>
          <p:nvPr>
            <p:ph type="title"/>
          </p:nvPr>
        </p:nvSpPr>
        <p:spPr bwMode="auto">
          <a:xfrm>
            <a:off x="2071688" y="1071563"/>
            <a:ext cx="5572125" cy="642937"/>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200" b="1" dirty="0" smtClean="0">
                <a:latin typeface="华文新魏" pitchFamily="2" charset="-122"/>
                <a:ea typeface="华文新魏" pitchFamily="2" charset="-122"/>
              </a:rPr>
              <a:t>A</a:t>
            </a:r>
            <a:r>
              <a:rPr lang="zh-CN" altLang="en-US" sz="3200" b="1" dirty="0" smtClean="0">
                <a:latin typeface="华文新魏" pitchFamily="2" charset="-122"/>
                <a:ea typeface="华文新魏" pitchFamily="2" charset="-122"/>
              </a:rPr>
              <a:t>股市场</a:t>
            </a:r>
            <a:r>
              <a:rPr lang="en-US" altLang="zh-CN" sz="3200" b="1" dirty="0" smtClean="0">
                <a:latin typeface="华文新魏" pitchFamily="2" charset="-122"/>
                <a:ea typeface="华文新魏" pitchFamily="2" charset="-122"/>
              </a:rPr>
              <a:t>IPO</a:t>
            </a:r>
            <a:r>
              <a:rPr lang="zh-CN" altLang="en-US" sz="3200" b="1" dirty="0" smtClean="0">
                <a:latin typeface="华文新魏" pitchFamily="2" charset="-122"/>
                <a:ea typeface="华文新魏" pitchFamily="2" charset="-122"/>
              </a:rPr>
              <a:t>形势分析</a:t>
            </a:r>
            <a:endParaRPr lang="zh-CN" altLang="en-US" dirty="0" smtClean="0"/>
          </a:p>
        </p:txBody>
      </p:sp>
      <p:sp>
        <p:nvSpPr>
          <p:cNvPr id="8" name="内容占位符 7"/>
          <p:cNvSpPr>
            <a:spLocks noGrp="1"/>
          </p:cNvSpPr>
          <p:nvPr>
            <p:ph idx="1"/>
          </p:nvPr>
        </p:nvSpPr>
        <p:spPr>
          <a:xfrm>
            <a:off x="1643063" y="1857375"/>
            <a:ext cx="7000875" cy="4357707"/>
          </a:xfrm>
        </p:spPr>
        <p:txBody>
          <a:bodyPr/>
          <a:lstStyle/>
          <a:p>
            <a:pPr>
              <a:defRPr/>
            </a:pPr>
            <a:r>
              <a:rPr lang="zh-CN" altLang="en-US" sz="2000" b="1" dirty="0" smtClean="0">
                <a:solidFill>
                  <a:srgbClr val="0070C0"/>
                </a:solidFill>
                <a:latin typeface="华文楷体" pitchFamily="2" charset="-122"/>
                <a:ea typeface="华文楷体" pitchFamily="2" charset="-122"/>
              </a:rPr>
              <a:t>发行市盈率偏高 </a:t>
            </a:r>
            <a:endParaRPr lang="en-US" altLang="zh-CN" sz="2000" b="1" dirty="0" smtClean="0">
              <a:solidFill>
                <a:srgbClr val="0070C0"/>
              </a:solidFill>
              <a:latin typeface="华文楷体" pitchFamily="2" charset="-122"/>
              <a:ea typeface="华文楷体" pitchFamily="2" charset="-122"/>
            </a:endParaRPr>
          </a:p>
          <a:p>
            <a:pPr>
              <a:defRPr/>
            </a:pPr>
            <a:endParaRPr lang="en-US" altLang="zh-CN" sz="2000" b="1" dirty="0" smtClean="0">
              <a:solidFill>
                <a:srgbClr val="0070C0"/>
              </a:solidFill>
              <a:latin typeface="华文楷体" pitchFamily="2" charset="-122"/>
              <a:ea typeface="华文楷体" pitchFamily="2" charset="-122"/>
            </a:endParaRPr>
          </a:p>
          <a:p>
            <a:pPr>
              <a:defRPr/>
            </a:pPr>
            <a:r>
              <a:rPr lang="zh-CN" altLang="en-US" sz="1600" kern="1200" dirty="0" smtClean="0">
                <a:latin typeface="华文楷体" pitchFamily="2" charset="-122"/>
                <a:ea typeface="华文楷体" pitchFamily="2" charset="-122"/>
              </a:rPr>
              <a:t>自</a:t>
            </a:r>
            <a:r>
              <a:rPr lang="en-US" altLang="en-US" sz="1600" kern="1200" dirty="0" smtClean="0">
                <a:latin typeface="华文楷体" pitchFamily="2" charset="-122"/>
                <a:ea typeface="华文楷体" pitchFamily="2" charset="-122"/>
              </a:rPr>
              <a:t>2009</a:t>
            </a:r>
            <a:r>
              <a:rPr lang="zh-CN" altLang="en-US" sz="1600" kern="1200" dirty="0" smtClean="0">
                <a:latin typeface="华文楷体" pitchFamily="2" charset="-122"/>
                <a:ea typeface="华文楷体" pitchFamily="2" charset="-122"/>
              </a:rPr>
              <a:t>年</a:t>
            </a:r>
            <a:r>
              <a:rPr lang="en-US" altLang="en-US" sz="1600" kern="1200" dirty="0" smtClean="0">
                <a:latin typeface="华文楷体" pitchFamily="2" charset="-122"/>
                <a:ea typeface="华文楷体" pitchFamily="2" charset="-122"/>
              </a:rPr>
              <a:t>6</a:t>
            </a:r>
            <a:r>
              <a:rPr lang="zh-CN" altLang="en-US" sz="1600" kern="1200" dirty="0" smtClean="0">
                <a:latin typeface="华文楷体" pitchFamily="2" charset="-122"/>
                <a:ea typeface="华文楷体" pitchFamily="2" charset="-122"/>
              </a:rPr>
              <a:t>月</a:t>
            </a:r>
            <a:r>
              <a:rPr lang="en-US" altLang="en-US" sz="1600" kern="1200" dirty="0" smtClean="0">
                <a:latin typeface="华文楷体" pitchFamily="2" charset="-122"/>
                <a:ea typeface="华文楷体" pitchFamily="2" charset="-122"/>
              </a:rPr>
              <a:t>IPO</a:t>
            </a:r>
            <a:r>
              <a:rPr lang="zh-CN" altLang="en-US" sz="1600" kern="1200" dirty="0" smtClean="0">
                <a:latin typeface="华文楷体" pitchFamily="2" charset="-122"/>
                <a:ea typeface="华文楷体" pitchFamily="2" charset="-122"/>
              </a:rPr>
              <a:t>重启以来，</a:t>
            </a:r>
            <a:r>
              <a:rPr lang="en-US" altLang="en-US" sz="1600" kern="1200" dirty="0" smtClean="0">
                <a:latin typeface="华文楷体" pitchFamily="2" charset="-122"/>
                <a:ea typeface="华文楷体" pitchFamily="2" charset="-122"/>
              </a:rPr>
              <a:t>A</a:t>
            </a:r>
            <a:r>
              <a:rPr lang="zh-CN" altLang="en-US" sz="1600" kern="1200" dirty="0" smtClean="0">
                <a:latin typeface="华文楷体" pitchFamily="2" charset="-122"/>
                <a:ea typeface="华文楷体" pitchFamily="2" charset="-122"/>
              </a:rPr>
              <a:t>股市场发行市盈率水平不断走高。</a:t>
            </a:r>
            <a:r>
              <a:rPr lang="en-US" altLang="en-US" sz="1600" kern="1200" dirty="0" smtClean="0">
                <a:latin typeface="华文楷体" pitchFamily="2" charset="-122"/>
                <a:ea typeface="华文楷体" pitchFamily="2" charset="-122"/>
              </a:rPr>
              <a:t>2009</a:t>
            </a:r>
            <a:r>
              <a:rPr lang="zh-CN" altLang="en-US" sz="1600" kern="1200" dirty="0" smtClean="0">
                <a:latin typeface="华文楷体" pitchFamily="2" charset="-122"/>
                <a:ea typeface="华文楷体" pitchFamily="2" charset="-122"/>
              </a:rPr>
              <a:t>年</a:t>
            </a:r>
            <a:r>
              <a:rPr lang="en-US" altLang="en-US" sz="1600" kern="1200" dirty="0" smtClean="0">
                <a:latin typeface="华文楷体" pitchFamily="2" charset="-122"/>
                <a:ea typeface="华文楷体" pitchFamily="2" charset="-122"/>
              </a:rPr>
              <a:t>10</a:t>
            </a:r>
            <a:r>
              <a:rPr lang="zh-CN" altLang="en-US" sz="1600" kern="1200" dirty="0" smtClean="0">
                <a:latin typeface="华文楷体" pitchFamily="2" charset="-122"/>
                <a:ea typeface="华文楷体" pitchFamily="2" charset="-122"/>
              </a:rPr>
              <a:t>月，伴随创业板新股的发行，新股发行市盈率平均达到</a:t>
            </a:r>
            <a:r>
              <a:rPr lang="en-US" altLang="en-US" sz="1600" kern="1200" dirty="0" smtClean="0">
                <a:latin typeface="华文楷体" pitchFamily="2" charset="-122"/>
                <a:ea typeface="华文楷体" pitchFamily="2" charset="-122"/>
              </a:rPr>
              <a:t>53</a:t>
            </a:r>
            <a:r>
              <a:rPr lang="zh-CN" altLang="en-US" sz="1600" kern="1200" dirty="0" smtClean="0">
                <a:latin typeface="华文楷体" pitchFamily="2" charset="-122"/>
                <a:ea typeface="华文楷体" pitchFamily="2" charset="-122"/>
              </a:rPr>
              <a:t>倍；</a:t>
            </a:r>
            <a:r>
              <a:rPr lang="en-US" altLang="zh-CN" sz="1600" kern="1200" dirty="0" smtClean="0">
                <a:latin typeface="华文楷体" pitchFamily="2" charset="-122"/>
                <a:ea typeface="华文楷体" pitchFamily="2" charset="-122"/>
              </a:rPr>
              <a:t>2009</a:t>
            </a:r>
            <a:r>
              <a:rPr lang="zh-CN" altLang="en-US" sz="1600" kern="1200" dirty="0" smtClean="0">
                <a:latin typeface="华文楷体" pitchFamily="2" charset="-122"/>
                <a:ea typeface="华文楷体" pitchFamily="2" charset="-122"/>
              </a:rPr>
              <a:t>年</a:t>
            </a:r>
            <a:r>
              <a:rPr lang="en-US" altLang="en-US" sz="1600" kern="1200" dirty="0" smtClean="0">
                <a:latin typeface="华文楷体" pitchFamily="2" charset="-122"/>
                <a:ea typeface="华文楷体" pitchFamily="2" charset="-122"/>
              </a:rPr>
              <a:t>12</a:t>
            </a:r>
            <a:r>
              <a:rPr lang="zh-CN" altLang="en-US" sz="1600" kern="1200" dirty="0" smtClean="0">
                <a:latin typeface="华文楷体" pitchFamily="2" charset="-122"/>
                <a:ea typeface="华文楷体" pitchFamily="2" charset="-122"/>
              </a:rPr>
              <a:t>月份</a:t>
            </a:r>
            <a:r>
              <a:rPr lang="en-US" altLang="en-US" sz="1600" kern="1200" dirty="0" smtClean="0">
                <a:latin typeface="华文楷体" pitchFamily="2" charset="-122"/>
                <a:ea typeface="华文楷体" pitchFamily="2" charset="-122"/>
              </a:rPr>
              <a:t>35</a:t>
            </a:r>
            <a:r>
              <a:rPr lang="zh-CN" altLang="en-US" sz="1600" kern="1200" dirty="0" smtClean="0">
                <a:latin typeface="华文楷体" pitchFamily="2" charset="-122"/>
                <a:ea typeface="华文楷体" pitchFamily="2" charset="-122"/>
              </a:rPr>
              <a:t>只新股的发行市盈率进一步升至</a:t>
            </a:r>
            <a:r>
              <a:rPr lang="en-US" altLang="en-US" sz="1600" kern="1200" dirty="0" smtClean="0">
                <a:latin typeface="华文楷体" pitchFamily="2" charset="-122"/>
                <a:ea typeface="华文楷体" pitchFamily="2" charset="-122"/>
              </a:rPr>
              <a:t>64</a:t>
            </a:r>
            <a:r>
              <a:rPr lang="zh-CN" altLang="en-US" sz="1600" kern="1200" dirty="0" smtClean="0">
                <a:latin typeface="华文楷体" pitchFamily="2" charset="-122"/>
                <a:ea typeface="华文楷体" pitchFamily="2" charset="-122"/>
              </a:rPr>
              <a:t>倍。</a:t>
            </a:r>
            <a:endParaRPr lang="en-US" altLang="zh-CN" sz="1600" kern="1200" dirty="0" smtClean="0">
              <a:latin typeface="华文楷体" pitchFamily="2" charset="-122"/>
              <a:ea typeface="华文楷体" pitchFamily="2" charset="-122"/>
            </a:endParaRPr>
          </a:p>
          <a:p>
            <a:pPr>
              <a:defRPr/>
            </a:pPr>
            <a:endParaRPr lang="en-US" altLang="zh-CN" sz="1600" kern="1200" dirty="0" smtClean="0">
              <a:latin typeface="华文楷体" pitchFamily="2" charset="-122"/>
              <a:ea typeface="华文楷体" pitchFamily="2" charset="-122"/>
            </a:endParaRPr>
          </a:p>
          <a:p>
            <a:pPr>
              <a:defRPr/>
            </a:pPr>
            <a:r>
              <a:rPr lang="zh-CN" altLang="en-US" sz="1600" kern="1200" dirty="0" smtClean="0">
                <a:latin typeface="华文楷体" pitchFamily="2" charset="-122"/>
                <a:ea typeface="华文楷体" pitchFamily="2" charset="-122"/>
              </a:rPr>
              <a:t>首批</a:t>
            </a:r>
            <a:r>
              <a:rPr lang="en-US" altLang="zh-CN" sz="1600" kern="1200" dirty="0" smtClean="0">
                <a:latin typeface="华文楷体" pitchFamily="2" charset="-122"/>
                <a:ea typeface="华文楷体" pitchFamily="2" charset="-122"/>
              </a:rPr>
              <a:t>28</a:t>
            </a:r>
            <a:r>
              <a:rPr lang="zh-CN" altLang="en-US" sz="1600" kern="1200" dirty="0" smtClean="0">
                <a:latin typeface="华文楷体" pitchFamily="2" charset="-122"/>
                <a:ea typeface="华文楷体" pitchFamily="2" charset="-122"/>
              </a:rPr>
              <a:t>家创业板发行市盈率平均</a:t>
            </a:r>
            <a:r>
              <a:rPr lang="en-US" altLang="zh-CN" sz="1600" kern="1200" dirty="0" smtClean="0">
                <a:latin typeface="华文楷体" pitchFamily="2" charset="-122"/>
                <a:ea typeface="华文楷体" pitchFamily="2" charset="-122"/>
              </a:rPr>
              <a:t>56.6</a:t>
            </a:r>
            <a:r>
              <a:rPr lang="zh-CN" altLang="en-US" sz="1600" kern="1200" dirty="0" smtClean="0">
                <a:latin typeface="华文楷体" pitchFamily="2" charset="-122"/>
                <a:ea typeface="华文楷体" pitchFamily="2" charset="-122"/>
              </a:rPr>
              <a:t>倍，第二为</a:t>
            </a:r>
            <a:r>
              <a:rPr lang="en-US" altLang="zh-CN" sz="1600" kern="1200" dirty="0" smtClean="0">
                <a:latin typeface="华文楷体" pitchFamily="2" charset="-122"/>
                <a:ea typeface="华文楷体" pitchFamily="2" charset="-122"/>
              </a:rPr>
              <a:t>83.59</a:t>
            </a:r>
            <a:r>
              <a:rPr lang="zh-CN" altLang="en-US" sz="1600" kern="1200" dirty="0" smtClean="0">
                <a:latin typeface="华文楷体" pitchFamily="2" charset="-122"/>
                <a:ea typeface="华文楷体" pitchFamily="2" charset="-122"/>
              </a:rPr>
              <a:t>倍，第三批为</a:t>
            </a:r>
            <a:r>
              <a:rPr lang="en-US" altLang="zh-CN" sz="1600" kern="1200" dirty="0" smtClean="0">
                <a:latin typeface="华文楷体" pitchFamily="2" charset="-122"/>
                <a:ea typeface="华文楷体" pitchFamily="2" charset="-122"/>
              </a:rPr>
              <a:t>78.11</a:t>
            </a:r>
            <a:r>
              <a:rPr lang="zh-CN" altLang="en-US" sz="1600" kern="1200" dirty="0" smtClean="0">
                <a:latin typeface="华文楷体" pitchFamily="2" charset="-122"/>
                <a:ea typeface="华文楷体" pitchFamily="2" charset="-122"/>
              </a:rPr>
              <a:t>倍，第四批达到了</a:t>
            </a:r>
            <a:r>
              <a:rPr lang="en-US" altLang="zh-CN" sz="1600" kern="1200" dirty="0" smtClean="0">
                <a:latin typeface="华文楷体" pitchFamily="2" charset="-122"/>
                <a:ea typeface="华文楷体" pitchFamily="2" charset="-122"/>
              </a:rPr>
              <a:t>88.6</a:t>
            </a:r>
            <a:r>
              <a:rPr lang="zh-CN" altLang="en-US" sz="1600" kern="1200" dirty="0" smtClean="0">
                <a:latin typeface="华文楷体" pitchFamily="2" charset="-122"/>
                <a:ea typeface="华文楷体" pitchFamily="2" charset="-122"/>
              </a:rPr>
              <a:t>倍。盈率最高的金龙机电（</a:t>
            </a:r>
            <a:r>
              <a:rPr lang="en-US" altLang="zh-CN" sz="1600" kern="1200" dirty="0" smtClean="0">
                <a:latin typeface="华文楷体" pitchFamily="2" charset="-122"/>
                <a:ea typeface="华文楷体" pitchFamily="2" charset="-122"/>
              </a:rPr>
              <a:t>300032</a:t>
            </a:r>
            <a:r>
              <a:rPr lang="zh-CN" altLang="en-US" sz="1600" kern="1200" dirty="0" smtClean="0">
                <a:latin typeface="华文楷体" pitchFamily="2" charset="-122"/>
                <a:ea typeface="华文楷体" pitchFamily="2" charset="-122"/>
              </a:rPr>
              <a:t>）达</a:t>
            </a:r>
            <a:r>
              <a:rPr lang="en-US" altLang="zh-CN" sz="1600" kern="1200" dirty="0" smtClean="0">
                <a:latin typeface="华文楷体" pitchFamily="2" charset="-122"/>
                <a:ea typeface="华文楷体" pitchFamily="2" charset="-122"/>
              </a:rPr>
              <a:t>126.7</a:t>
            </a:r>
            <a:r>
              <a:rPr lang="zh-CN" altLang="en-US" sz="1600" kern="1200" dirty="0" smtClean="0">
                <a:latin typeface="华文楷体" pitchFamily="2" charset="-122"/>
                <a:ea typeface="华文楷体" pitchFamily="2" charset="-122"/>
              </a:rPr>
              <a:t>倍。</a:t>
            </a:r>
            <a:endParaRPr lang="en-US" altLang="zh-CN" sz="1600" kern="1200" dirty="0" smtClean="0">
              <a:latin typeface="华文楷体" pitchFamily="2" charset="-122"/>
              <a:ea typeface="华文楷体" pitchFamily="2" charset="-122"/>
            </a:endParaRPr>
          </a:p>
          <a:p>
            <a:pPr>
              <a:defRPr/>
            </a:pPr>
            <a:endParaRPr lang="en-US" altLang="zh-CN" sz="1600" kern="1200" dirty="0" smtClean="0">
              <a:latin typeface="华文楷体" pitchFamily="2" charset="-122"/>
              <a:ea typeface="华文楷体" pitchFamily="2" charset="-122"/>
            </a:endParaRPr>
          </a:p>
          <a:p>
            <a:pPr>
              <a:defRPr/>
            </a:pPr>
            <a:r>
              <a:rPr lang="en-US" altLang="en-US" sz="1600" kern="1200" dirty="0" smtClean="0">
                <a:latin typeface="华文楷体" pitchFamily="2" charset="-122"/>
                <a:ea typeface="华文楷体" pitchFamily="2" charset="-122"/>
              </a:rPr>
              <a:t>2010</a:t>
            </a:r>
            <a:r>
              <a:rPr lang="zh-CN" altLang="en-US" sz="1600" kern="1200" dirty="0" smtClean="0">
                <a:latin typeface="华文楷体" pitchFamily="2" charset="-122"/>
                <a:ea typeface="华文楷体" pitchFamily="2" charset="-122"/>
              </a:rPr>
              <a:t>年新股发行市盈率平均值：中小板</a:t>
            </a:r>
            <a:r>
              <a:rPr lang="en-US" altLang="zh-CN" sz="1600" kern="1200" dirty="0" smtClean="0">
                <a:latin typeface="华文楷体" pitchFamily="2" charset="-122"/>
                <a:ea typeface="华文楷体" pitchFamily="2" charset="-122"/>
              </a:rPr>
              <a:t>54.96</a:t>
            </a:r>
            <a:r>
              <a:rPr lang="zh-CN" altLang="en-US" sz="1600" kern="1200" dirty="0" smtClean="0">
                <a:latin typeface="华文楷体" pitchFamily="2" charset="-122"/>
                <a:ea typeface="华文楷体" pitchFamily="2" charset="-122"/>
              </a:rPr>
              <a:t>倍，创业板</a:t>
            </a:r>
            <a:r>
              <a:rPr lang="en-US" altLang="zh-CN" sz="1600" kern="1200" dirty="0" smtClean="0">
                <a:latin typeface="华文楷体" pitchFamily="2" charset="-122"/>
                <a:ea typeface="华文楷体" pitchFamily="2" charset="-122"/>
              </a:rPr>
              <a:t>71.08</a:t>
            </a:r>
            <a:r>
              <a:rPr lang="zh-CN" altLang="en-US" sz="1600" kern="1200" dirty="0" smtClean="0">
                <a:latin typeface="华文楷体" pitchFamily="2" charset="-122"/>
                <a:ea typeface="华文楷体" pitchFamily="2" charset="-122"/>
              </a:rPr>
              <a:t>倍。</a:t>
            </a:r>
            <a:endParaRPr lang="en-US" altLang="zh-CN" sz="1600" kern="1200" dirty="0" smtClean="0">
              <a:latin typeface="华文楷体" pitchFamily="2" charset="-122"/>
              <a:ea typeface="华文楷体" pitchFamily="2" charset="-122"/>
            </a:endParaRPr>
          </a:p>
          <a:p>
            <a:pPr>
              <a:defRPr/>
            </a:pPr>
            <a:endParaRPr lang="en-US" altLang="zh-CN" sz="1600" kern="1200" dirty="0" smtClean="0">
              <a:latin typeface="华文楷体" pitchFamily="2" charset="-122"/>
              <a:ea typeface="华文楷体" pitchFamily="2" charset="-122"/>
            </a:endParaRPr>
          </a:p>
          <a:p>
            <a:pPr>
              <a:defRPr/>
            </a:pPr>
            <a:r>
              <a:rPr lang="en-US" altLang="zh-CN" sz="1600" kern="1200" dirty="0" smtClean="0">
                <a:latin typeface="华文楷体" pitchFamily="2" charset="-122"/>
                <a:ea typeface="华文楷体" pitchFamily="2" charset="-122"/>
              </a:rPr>
              <a:t>2011</a:t>
            </a:r>
            <a:r>
              <a:rPr lang="zh-CN" altLang="en-US" sz="1600" kern="1200" dirty="0" smtClean="0">
                <a:latin typeface="华文楷体" pitchFamily="2" charset="-122"/>
                <a:ea typeface="华文楷体" pitchFamily="2" charset="-122"/>
              </a:rPr>
              <a:t>年以来，尤其进入</a:t>
            </a:r>
            <a:r>
              <a:rPr lang="en-US" altLang="zh-CN" sz="1600" kern="1200" dirty="0" smtClean="0">
                <a:latin typeface="华文楷体" pitchFamily="2" charset="-122"/>
                <a:ea typeface="华文楷体" pitchFamily="2" charset="-122"/>
              </a:rPr>
              <a:t>4</a:t>
            </a:r>
            <a:r>
              <a:rPr lang="zh-CN" altLang="en-US" sz="1600" kern="1200" dirty="0" smtClean="0">
                <a:latin typeface="华文楷体" pitchFamily="2" charset="-122"/>
                <a:ea typeface="华文楷体" pitchFamily="2" charset="-122"/>
              </a:rPr>
              <a:t>月份之后，新股发行市盈率大幅度下行：</a:t>
            </a:r>
            <a:r>
              <a:rPr lang="en-US" altLang="zh-CN" sz="1600" kern="1200" dirty="0" smtClean="0">
                <a:latin typeface="华文楷体" pitchFamily="2" charset="-122"/>
                <a:ea typeface="华文楷体" pitchFamily="2" charset="-122"/>
              </a:rPr>
              <a:t>4</a:t>
            </a:r>
            <a:r>
              <a:rPr lang="zh-CN" altLang="en-US" sz="1600" kern="1200" dirty="0" smtClean="0">
                <a:latin typeface="华文楷体" pitchFamily="2" charset="-122"/>
                <a:ea typeface="华文楷体" pitchFamily="2" charset="-122"/>
              </a:rPr>
              <a:t>月至</a:t>
            </a:r>
            <a:r>
              <a:rPr lang="en-US" altLang="zh-CN" sz="1600" kern="1200" dirty="0" smtClean="0">
                <a:latin typeface="华文楷体" pitchFamily="2" charset="-122"/>
                <a:ea typeface="华文楷体" pitchFamily="2" charset="-122"/>
              </a:rPr>
              <a:t>6</a:t>
            </a:r>
            <a:r>
              <a:rPr lang="zh-CN" altLang="en-US" sz="1600" kern="1200" dirty="0" smtClean="0">
                <a:latin typeface="华文楷体" pitchFamily="2" charset="-122"/>
                <a:ea typeface="华文楷体" pitchFamily="2" charset="-122"/>
              </a:rPr>
              <a:t>月中旬，中小板新股发行市盈率平均值</a:t>
            </a:r>
            <a:r>
              <a:rPr lang="en-US" altLang="zh-CN" sz="1600" kern="1200" dirty="0" smtClean="0">
                <a:latin typeface="华文楷体" pitchFamily="2" charset="-122"/>
                <a:ea typeface="华文楷体" pitchFamily="2" charset="-122"/>
              </a:rPr>
              <a:t>38.23</a:t>
            </a:r>
            <a:r>
              <a:rPr lang="zh-CN" altLang="en-US" sz="1600" kern="1200" dirty="0" smtClean="0">
                <a:latin typeface="华文楷体" pitchFamily="2" charset="-122"/>
                <a:ea typeface="华文楷体" pitchFamily="2" charset="-122"/>
              </a:rPr>
              <a:t>倍，最低</a:t>
            </a:r>
            <a:r>
              <a:rPr lang="en-US" altLang="zh-CN" sz="1600" kern="1200" dirty="0" smtClean="0">
                <a:latin typeface="华文楷体" pitchFamily="2" charset="-122"/>
                <a:ea typeface="华文楷体" pitchFamily="2" charset="-122"/>
              </a:rPr>
              <a:t>17</a:t>
            </a:r>
            <a:r>
              <a:rPr lang="zh-CN" altLang="en-US" sz="1600" kern="1200" dirty="0" smtClean="0">
                <a:latin typeface="华文楷体" pitchFamily="2" charset="-122"/>
                <a:ea typeface="华文楷体" pitchFamily="2" charset="-122"/>
              </a:rPr>
              <a:t>倍；创业板新股发行市盈率平均值</a:t>
            </a:r>
            <a:r>
              <a:rPr lang="en-US" altLang="zh-CN" sz="1600" kern="1200" dirty="0" smtClean="0">
                <a:latin typeface="华文楷体" pitchFamily="2" charset="-122"/>
                <a:ea typeface="华文楷体" pitchFamily="2" charset="-122"/>
              </a:rPr>
              <a:t>40.88</a:t>
            </a:r>
            <a:r>
              <a:rPr lang="zh-CN" altLang="en-US" sz="1600" kern="1200" dirty="0" smtClean="0">
                <a:latin typeface="华文楷体" pitchFamily="2" charset="-122"/>
                <a:ea typeface="华文楷体" pitchFamily="2" charset="-122"/>
              </a:rPr>
              <a:t>倍，最低</a:t>
            </a:r>
            <a:r>
              <a:rPr lang="en-US" altLang="zh-CN" sz="1600" kern="1200" dirty="0" smtClean="0">
                <a:latin typeface="华文楷体" pitchFamily="2" charset="-122"/>
                <a:ea typeface="华文楷体" pitchFamily="2" charset="-122"/>
              </a:rPr>
              <a:t>18.12</a:t>
            </a:r>
            <a:r>
              <a:rPr lang="zh-CN" altLang="en-US" sz="1600" kern="1200" dirty="0" smtClean="0">
                <a:latin typeface="华文楷体" pitchFamily="2" charset="-122"/>
                <a:ea typeface="华文楷体" pitchFamily="2" charset="-122"/>
              </a:rPr>
              <a:t>倍。</a:t>
            </a:r>
          </a:p>
          <a:p>
            <a:pPr>
              <a:defRPr/>
            </a:pPr>
            <a:endParaRPr lang="en-US" altLang="zh-CN" sz="1800" kern="1200" dirty="0" smtClean="0">
              <a:latin typeface="华文楷体" pitchFamily="2" charset="-122"/>
              <a:ea typeface="华文楷体" pitchFamily="2" charset="-122"/>
            </a:endParaRPr>
          </a:p>
          <a:p>
            <a:pPr>
              <a:defRPr/>
            </a:pPr>
            <a:endParaRPr lang="zh-CN" altLang="en-US" sz="2400" dirty="0">
              <a:latin typeface="华文楷体" pitchFamily="2" charset="-122"/>
              <a:ea typeface="华文楷体" pitchFamily="2" charset="-122"/>
            </a:endParaRPr>
          </a:p>
        </p:txBody>
      </p:sp>
      <p:sp>
        <p:nvSpPr>
          <p:cNvPr id="34820" name="灯片编号占位符 1"/>
          <p:cNvSpPr>
            <a:spLocks noGrp="1"/>
          </p:cNvSpPr>
          <p:nvPr>
            <p:ph type="sldNum" sz="quarter" idx="4294967295"/>
          </p:nvPr>
        </p:nvSpPr>
        <p:spPr bwMode="auto">
          <a:xfrm>
            <a:off x="0" y="6165850"/>
            <a:ext cx="587375" cy="488950"/>
          </a:xfrm>
          <a:prstGeom prst="rect">
            <a:avLst/>
          </a:prstGeom>
          <a:noFill/>
          <a:ln>
            <a:miter lim="800000"/>
            <a:headEnd/>
            <a:tailEnd/>
          </a:ln>
        </p:spPr>
        <p:txBody>
          <a:bodyPr/>
          <a:lstStyle/>
          <a:p>
            <a:pPr algn="ctr">
              <a:spcBef>
                <a:spcPct val="50000"/>
              </a:spcBef>
            </a:pPr>
            <a:fld id="{2845267E-00E0-4662-B522-5701DD639870}" type="slidenum">
              <a:rPr lang="en-US" altLang="zh-CN"/>
              <a:pPr algn="ctr">
                <a:spcBef>
                  <a:spcPct val="50000"/>
                </a:spcBef>
              </a:pPr>
              <a:t>7</a:t>
            </a:fld>
            <a:endParaRPr lang="en-US" altLang="zh-CN"/>
          </a:p>
        </p:txBody>
      </p:sp>
      <p:sp>
        <p:nvSpPr>
          <p:cNvPr id="34821" name="Rectangle 4"/>
          <p:cNvSpPr>
            <a:spLocks noChangeArrowheads="1"/>
          </p:cNvSpPr>
          <p:nvPr/>
        </p:nvSpPr>
        <p:spPr bwMode="black">
          <a:xfrm>
            <a:off x="254000" y="6500813"/>
            <a:ext cx="457200" cy="304800"/>
          </a:xfrm>
          <a:prstGeom prst="rect">
            <a:avLst/>
          </a:prstGeom>
          <a:noFill/>
          <a:ln w="9525">
            <a:noFill/>
            <a:miter lim="800000"/>
            <a:headEnd/>
            <a:tailEnd/>
          </a:ln>
        </p:spPr>
        <p:txBody>
          <a:bodyPr lIns="0" tIns="0" rIns="0" bIns="0" anchor="b"/>
          <a:lstStyle/>
          <a:p>
            <a:pPr eaLnBrk="0" hangingPunct="0"/>
            <a:fld id="{9439E888-FA3E-44B2-AF5B-291AF0A3B667}" type="slidenum">
              <a:rPr lang="en-US" altLang="zh-CN" sz="900" b="0">
                <a:solidFill>
                  <a:schemeClr val="tx1"/>
                </a:solidFill>
                <a:latin typeface="Verdana" pitchFamily="34" charset="0"/>
                <a:ea typeface="宋体" pitchFamily="2" charset="-122"/>
              </a:rPr>
              <a:pPr eaLnBrk="0" hangingPunct="0"/>
              <a:t>7</a:t>
            </a:fld>
            <a:endParaRPr lang="en-US" altLang="zh-CN" sz="900" b="0">
              <a:solidFill>
                <a:schemeClr val="tx1"/>
              </a:solidFill>
              <a:latin typeface="Verdana" pitchFamily="34" charset="0"/>
              <a:ea typeface="宋体"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6"/>
          <p:cNvSpPr>
            <a:spLocks noGrp="1"/>
          </p:cNvSpPr>
          <p:nvPr>
            <p:ph type="title"/>
          </p:nvPr>
        </p:nvSpPr>
        <p:spPr bwMode="auto">
          <a:xfrm>
            <a:off x="2000250" y="642939"/>
            <a:ext cx="5572125" cy="428608"/>
          </a:xfrm>
          <a:noFill/>
          <a:ln>
            <a:miter lim="800000"/>
            <a:headEnd/>
            <a:tailEnd/>
          </a:ln>
        </p:spPr>
        <p:txBody>
          <a:bodyPr vert="horz" wrap="square" lIns="91440" tIns="45720" rIns="91440" bIns="45720" numCol="1" anchor="t" anchorCtr="0" compatLnSpc="1">
            <a:prstTxWarp prst="textNoShape">
              <a:avLst/>
            </a:prstTxWarp>
          </a:bodyPr>
          <a:lstStyle/>
          <a:p>
            <a:r>
              <a:rPr lang="en-US" altLang="zh-CN" sz="2800" b="1" dirty="0" smtClean="0">
                <a:latin typeface="华文新魏" pitchFamily="2" charset="-122"/>
                <a:ea typeface="华文新魏" pitchFamily="2" charset="-122"/>
              </a:rPr>
              <a:t>A</a:t>
            </a:r>
            <a:r>
              <a:rPr lang="zh-CN" altLang="en-US" sz="2800" b="1" dirty="0" smtClean="0">
                <a:latin typeface="华文新魏" pitchFamily="2" charset="-122"/>
                <a:ea typeface="华文新魏" pitchFamily="2" charset="-122"/>
              </a:rPr>
              <a:t>股市场</a:t>
            </a:r>
            <a:r>
              <a:rPr lang="en-US" altLang="zh-CN" sz="2800" b="1" dirty="0" smtClean="0">
                <a:latin typeface="华文新魏" pitchFamily="2" charset="-122"/>
                <a:ea typeface="华文新魏" pitchFamily="2" charset="-122"/>
              </a:rPr>
              <a:t>IPO</a:t>
            </a:r>
            <a:r>
              <a:rPr lang="zh-CN" altLang="en-US" sz="2800" b="1" dirty="0" smtClean="0">
                <a:latin typeface="华文新魏" pitchFamily="2" charset="-122"/>
                <a:ea typeface="华文新魏" pitchFamily="2" charset="-122"/>
              </a:rPr>
              <a:t>形势分析</a:t>
            </a:r>
            <a:endParaRPr lang="zh-CN" altLang="en-US" sz="2800" dirty="0" smtClean="0"/>
          </a:p>
        </p:txBody>
      </p:sp>
      <p:sp>
        <p:nvSpPr>
          <p:cNvPr id="8" name="内容占位符 7"/>
          <p:cNvSpPr>
            <a:spLocks noGrp="1"/>
          </p:cNvSpPr>
          <p:nvPr>
            <p:ph idx="1"/>
          </p:nvPr>
        </p:nvSpPr>
        <p:spPr>
          <a:xfrm>
            <a:off x="1857356" y="1071546"/>
            <a:ext cx="6572277" cy="785802"/>
          </a:xfrm>
        </p:spPr>
        <p:txBody>
          <a:bodyPr/>
          <a:lstStyle/>
          <a:p>
            <a:pPr>
              <a:defRPr/>
            </a:pPr>
            <a:r>
              <a:rPr lang="zh-CN" altLang="en-US" sz="1800" b="1" dirty="0" smtClean="0">
                <a:solidFill>
                  <a:srgbClr val="0070C0"/>
                </a:solidFill>
                <a:latin typeface="华文楷体" pitchFamily="2" charset="-122"/>
                <a:ea typeface="华文楷体" pitchFamily="2" charset="-122"/>
              </a:rPr>
              <a:t>发行审核节奏趋于稳定 </a:t>
            </a:r>
            <a:endParaRPr lang="en-US" altLang="zh-CN" sz="1800" b="1" dirty="0" smtClean="0">
              <a:solidFill>
                <a:srgbClr val="0070C0"/>
              </a:solidFill>
              <a:latin typeface="华文楷体" pitchFamily="2" charset="-122"/>
              <a:ea typeface="华文楷体" pitchFamily="2" charset="-122"/>
            </a:endParaRPr>
          </a:p>
          <a:p>
            <a:pPr>
              <a:defRPr/>
            </a:pPr>
            <a:r>
              <a:rPr lang="zh-CN" altLang="en-US" sz="1800" b="1" dirty="0" smtClean="0">
                <a:solidFill>
                  <a:srgbClr val="0070C0"/>
                </a:solidFill>
                <a:latin typeface="华文楷体" pitchFamily="2" charset="-122"/>
                <a:ea typeface="华文楷体" pitchFamily="2" charset="-122"/>
              </a:rPr>
              <a:t>发行审核通过率基本保持在</a:t>
            </a:r>
            <a:r>
              <a:rPr lang="en-US" altLang="zh-CN" sz="1800" b="1" dirty="0" smtClean="0">
                <a:solidFill>
                  <a:srgbClr val="0070C0"/>
                </a:solidFill>
                <a:latin typeface="华文楷体" pitchFamily="2" charset="-122"/>
                <a:ea typeface="华文楷体" pitchFamily="2" charset="-122"/>
              </a:rPr>
              <a:t>80-85</a:t>
            </a:r>
            <a:r>
              <a:rPr lang="zh-CN" altLang="en-US" sz="1800" b="1" dirty="0" smtClean="0">
                <a:solidFill>
                  <a:srgbClr val="0070C0"/>
                </a:solidFill>
                <a:latin typeface="华文楷体" pitchFamily="2" charset="-122"/>
                <a:ea typeface="华文楷体" pitchFamily="2" charset="-122"/>
              </a:rPr>
              <a:t>％左右</a:t>
            </a:r>
            <a:endParaRPr lang="en-US" altLang="zh-CN" sz="1800" b="1" dirty="0" smtClean="0">
              <a:solidFill>
                <a:srgbClr val="0070C0"/>
              </a:solidFill>
              <a:latin typeface="华文楷体" pitchFamily="2" charset="-122"/>
              <a:ea typeface="华文楷体" pitchFamily="2" charset="-122"/>
            </a:endParaRPr>
          </a:p>
          <a:p>
            <a:pPr>
              <a:defRPr/>
            </a:pPr>
            <a:endParaRPr lang="en-US" altLang="zh-CN" sz="1800" kern="1200" dirty="0" smtClean="0">
              <a:latin typeface="华文楷体" pitchFamily="2" charset="-122"/>
              <a:ea typeface="华文楷体" pitchFamily="2" charset="-122"/>
            </a:endParaRPr>
          </a:p>
          <a:p>
            <a:pPr>
              <a:defRPr/>
            </a:pPr>
            <a:endParaRPr lang="zh-CN" altLang="en-US" sz="2400" dirty="0">
              <a:latin typeface="华文楷体" pitchFamily="2" charset="-122"/>
              <a:ea typeface="华文楷体" pitchFamily="2" charset="-122"/>
            </a:endParaRPr>
          </a:p>
        </p:txBody>
      </p:sp>
      <p:sp>
        <p:nvSpPr>
          <p:cNvPr id="35844" name="灯片编号占位符 1"/>
          <p:cNvSpPr>
            <a:spLocks noGrp="1"/>
          </p:cNvSpPr>
          <p:nvPr>
            <p:ph type="sldNum" sz="quarter" idx="4294967295"/>
          </p:nvPr>
        </p:nvSpPr>
        <p:spPr bwMode="auto">
          <a:xfrm>
            <a:off x="0" y="6165850"/>
            <a:ext cx="587375" cy="488950"/>
          </a:xfrm>
          <a:prstGeom prst="rect">
            <a:avLst/>
          </a:prstGeom>
          <a:noFill/>
          <a:ln>
            <a:miter lim="800000"/>
            <a:headEnd/>
            <a:tailEnd/>
          </a:ln>
        </p:spPr>
        <p:txBody>
          <a:bodyPr/>
          <a:lstStyle/>
          <a:p>
            <a:pPr algn="ctr">
              <a:spcBef>
                <a:spcPct val="50000"/>
              </a:spcBef>
            </a:pPr>
            <a:fld id="{A97F6CD1-438D-4D1D-8730-CFEAAAE8B25B}" type="slidenum">
              <a:rPr lang="en-US" altLang="zh-CN"/>
              <a:pPr algn="ctr">
                <a:spcBef>
                  <a:spcPct val="50000"/>
                </a:spcBef>
              </a:pPr>
              <a:t>8</a:t>
            </a:fld>
            <a:endParaRPr lang="en-US" altLang="zh-CN"/>
          </a:p>
        </p:txBody>
      </p:sp>
      <p:sp>
        <p:nvSpPr>
          <p:cNvPr id="35845" name="Rectangle 4"/>
          <p:cNvSpPr>
            <a:spLocks noChangeArrowheads="1"/>
          </p:cNvSpPr>
          <p:nvPr/>
        </p:nvSpPr>
        <p:spPr bwMode="black">
          <a:xfrm>
            <a:off x="254000" y="6500813"/>
            <a:ext cx="457200" cy="304800"/>
          </a:xfrm>
          <a:prstGeom prst="rect">
            <a:avLst/>
          </a:prstGeom>
          <a:noFill/>
          <a:ln w="9525">
            <a:noFill/>
            <a:miter lim="800000"/>
            <a:headEnd/>
            <a:tailEnd/>
          </a:ln>
        </p:spPr>
        <p:txBody>
          <a:bodyPr lIns="0" tIns="0" rIns="0" bIns="0" anchor="b"/>
          <a:lstStyle/>
          <a:p>
            <a:pPr eaLnBrk="0" hangingPunct="0"/>
            <a:fld id="{2BD56E3D-3C0D-4DAA-AA37-0051F853F0F0}" type="slidenum">
              <a:rPr lang="en-US" altLang="zh-CN" sz="900" b="0">
                <a:solidFill>
                  <a:schemeClr val="tx1"/>
                </a:solidFill>
                <a:latin typeface="Verdana" pitchFamily="34" charset="0"/>
                <a:ea typeface="宋体" pitchFamily="2" charset="-122"/>
              </a:rPr>
              <a:pPr eaLnBrk="0" hangingPunct="0"/>
              <a:t>8</a:t>
            </a:fld>
            <a:endParaRPr lang="en-US" altLang="zh-CN" sz="900" b="0">
              <a:solidFill>
                <a:schemeClr val="tx1"/>
              </a:solidFill>
              <a:latin typeface="Verdana" pitchFamily="34" charset="0"/>
              <a:ea typeface="宋体" pitchFamily="2" charset="-122"/>
            </a:endParaRPr>
          </a:p>
        </p:txBody>
      </p:sp>
      <p:sp>
        <p:nvSpPr>
          <p:cNvPr id="10" name="内容占位符 7"/>
          <p:cNvSpPr txBox="1">
            <a:spLocks/>
          </p:cNvSpPr>
          <p:nvPr/>
        </p:nvSpPr>
        <p:spPr>
          <a:xfrm>
            <a:off x="3000364" y="1785926"/>
            <a:ext cx="3500438" cy="285750"/>
          </a:xfrm>
          <a:prstGeom prst="rect">
            <a:avLst/>
          </a:prstGeom>
        </p:spPr>
        <p:txBody>
          <a:bodyPr/>
          <a:lstStyle/>
          <a:p>
            <a:pPr marL="342900" indent="-342900" algn="ctr" eaLnBrk="0" hangingPunct="0">
              <a:spcBef>
                <a:spcPct val="20000"/>
              </a:spcBef>
              <a:defRPr/>
            </a:pPr>
            <a:r>
              <a:rPr lang="en-US" altLang="zh-CN" sz="1800" kern="0" dirty="0">
                <a:solidFill>
                  <a:schemeClr val="tx1"/>
                </a:solidFill>
                <a:latin typeface="华文楷体" pitchFamily="2" charset="-122"/>
                <a:ea typeface="华文楷体" pitchFamily="2" charset="-122"/>
              </a:rPr>
              <a:t>2007-2010</a:t>
            </a:r>
            <a:r>
              <a:rPr lang="zh-CN" altLang="en-US" sz="1800" kern="0" dirty="0">
                <a:solidFill>
                  <a:schemeClr val="tx1"/>
                </a:solidFill>
                <a:latin typeface="华文楷体" pitchFamily="2" charset="-122"/>
                <a:ea typeface="华文楷体" pitchFamily="2" charset="-122"/>
              </a:rPr>
              <a:t>发审情况</a:t>
            </a:r>
            <a:endParaRPr lang="en-US" altLang="zh-CN" sz="1800" kern="0" dirty="0">
              <a:solidFill>
                <a:schemeClr val="tx1"/>
              </a:solidFill>
              <a:latin typeface="华文楷体" pitchFamily="2" charset="-122"/>
              <a:ea typeface="华文楷体" pitchFamily="2" charset="-122"/>
            </a:endParaRPr>
          </a:p>
          <a:p>
            <a:pPr marL="342900" indent="-342900" eaLnBrk="0" hangingPunct="0">
              <a:spcBef>
                <a:spcPct val="20000"/>
              </a:spcBef>
              <a:buFontTx/>
              <a:buChar char="•"/>
              <a:defRPr/>
            </a:pPr>
            <a:endParaRPr lang="zh-CN" altLang="en-US" sz="2400" b="0" kern="0" dirty="0">
              <a:solidFill>
                <a:schemeClr val="tx1"/>
              </a:solidFill>
              <a:latin typeface="华文楷体" pitchFamily="2" charset="-122"/>
              <a:ea typeface="华文楷体" pitchFamily="2" charset="-122"/>
            </a:endParaRPr>
          </a:p>
        </p:txBody>
      </p:sp>
      <p:graphicFrame>
        <p:nvGraphicFramePr>
          <p:cNvPr id="11" name="表格 10"/>
          <p:cNvGraphicFramePr>
            <a:graphicFrameLocks noGrp="1"/>
          </p:cNvGraphicFramePr>
          <p:nvPr/>
        </p:nvGraphicFramePr>
        <p:xfrm>
          <a:off x="1500166" y="2143116"/>
          <a:ext cx="7143801" cy="4324952"/>
        </p:xfrm>
        <a:graphic>
          <a:graphicData uri="http://schemas.openxmlformats.org/drawingml/2006/table">
            <a:tbl>
              <a:tblPr/>
              <a:tblGrid>
                <a:gridCol w="1395915"/>
                <a:gridCol w="1519692"/>
                <a:gridCol w="1518476"/>
                <a:gridCol w="1395915"/>
                <a:gridCol w="1313803"/>
              </a:tblGrid>
              <a:tr h="285752">
                <a:tc rowSpan="2">
                  <a:txBody>
                    <a:bodyPr/>
                    <a:lstStyle/>
                    <a:p>
                      <a:pPr algn="ctr" rtl="0" fontAlgn="ctr"/>
                      <a:r>
                        <a:rPr lang="zh-CN" altLang="en-US" sz="1400" b="1" i="0" u="none" strike="noStrike" dirty="0">
                          <a:solidFill>
                            <a:srgbClr val="000000"/>
                          </a:solidFill>
                          <a:latin typeface="宋体"/>
                        </a:rPr>
                        <a:t>年度</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rowSpan="2">
                  <a:txBody>
                    <a:bodyPr/>
                    <a:lstStyle/>
                    <a:p>
                      <a:pPr algn="ctr" rtl="0" fontAlgn="ctr"/>
                      <a:r>
                        <a:rPr lang="zh-CN" altLang="en-US" sz="1400" b="1" i="0" u="none" strike="noStrike" dirty="0">
                          <a:solidFill>
                            <a:srgbClr val="000000"/>
                          </a:solidFill>
                          <a:latin typeface="宋体"/>
                        </a:rPr>
                        <a:t>项目</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rtl="0" fontAlgn="ctr"/>
                      <a:r>
                        <a:rPr lang="zh-CN" altLang="en-US" sz="1400" b="1" i="0" u="none" strike="noStrike" dirty="0">
                          <a:solidFill>
                            <a:srgbClr val="000000"/>
                          </a:solidFill>
                          <a:latin typeface="宋体"/>
                        </a:rPr>
                        <a:t>全部</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0C0C0"/>
                    </a:solidFill>
                  </a:tcPr>
                </a:tc>
                <a:tc rowSpan="2">
                  <a:txBody>
                    <a:bodyPr/>
                    <a:lstStyle/>
                    <a:p>
                      <a:pPr algn="ctr" rtl="0" fontAlgn="ctr"/>
                      <a:r>
                        <a:rPr lang="zh-CN" altLang="en-US" sz="1400" b="1" i="0" u="none" strike="noStrike" dirty="0" smtClean="0">
                          <a:solidFill>
                            <a:srgbClr val="000000"/>
                          </a:solidFill>
                          <a:latin typeface="宋体"/>
                        </a:rPr>
                        <a:t>中小板</a:t>
                      </a:r>
                      <a:r>
                        <a:rPr lang="en-US" altLang="zh-CN" sz="1400" b="1" i="0" u="none" strike="noStrike" dirty="0" smtClean="0">
                          <a:solidFill>
                            <a:srgbClr val="000000"/>
                          </a:solidFill>
                          <a:latin typeface="宋体"/>
                        </a:rPr>
                        <a:t>IPO</a:t>
                      </a:r>
                      <a:endParaRPr lang="en-US" sz="1400" b="1" i="0" u="none" strike="noStrike" dirty="0">
                        <a:solidFill>
                          <a:srgbClr val="000000"/>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rowSpan="2">
                  <a:txBody>
                    <a:bodyPr/>
                    <a:lstStyle/>
                    <a:p>
                      <a:pPr algn="ctr" rtl="0" fontAlgn="ctr"/>
                      <a:r>
                        <a:rPr lang="zh-CN" altLang="en-US" sz="1400" b="1" i="0" u="none" strike="noStrike" dirty="0">
                          <a:solidFill>
                            <a:srgbClr val="000000"/>
                          </a:solidFill>
                          <a:latin typeface="宋体"/>
                        </a:rPr>
                        <a:t>创业</a:t>
                      </a:r>
                      <a:r>
                        <a:rPr lang="zh-CN" altLang="en-US" sz="1400" b="1" i="0" u="none" strike="noStrike" dirty="0" smtClean="0">
                          <a:solidFill>
                            <a:srgbClr val="000000"/>
                          </a:solidFill>
                          <a:latin typeface="宋体"/>
                        </a:rPr>
                        <a:t>板</a:t>
                      </a:r>
                      <a:r>
                        <a:rPr lang="en-US" altLang="zh-CN" sz="1400" b="1" i="0" u="none" strike="noStrike" dirty="0" smtClean="0">
                          <a:solidFill>
                            <a:srgbClr val="000000"/>
                          </a:solidFill>
                          <a:latin typeface="宋体"/>
                        </a:rPr>
                        <a:t>IPO</a:t>
                      </a:r>
                      <a:endParaRPr lang="zh-CN" altLang="en-US" sz="1400" b="1" i="0" u="none" strike="noStrike" dirty="0">
                        <a:solidFill>
                          <a:srgbClr val="000000"/>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r>
              <a:tr h="111904">
                <a:tc vMerge="1">
                  <a:txBody>
                    <a:bodyPr/>
                    <a:lstStyle/>
                    <a:p>
                      <a:endParaRPr lang="zh-CN" altLang="en-US"/>
                    </a:p>
                  </a:txBody>
                  <a:tcPr/>
                </a:tc>
                <a:tc vMerge="1">
                  <a:txBody>
                    <a:bodyPr/>
                    <a:lstStyle/>
                    <a:p>
                      <a:endParaRPr lang="zh-CN" altLang="en-US"/>
                    </a:p>
                  </a:txBody>
                  <a:tcPr/>
                </a:tc>
                <a:tc>
                  <a:txBody>
                    <a:bodyPr/>
                    <a:lstStyle/>
                    <a:p>
                      <a:pPr algn="ctr" rtl="0" fontAlgn="ctr"/>
                      <a:r>
                        <a:rPr lang="en-US" sz="1400" b="1" i="0" u="none" strike="noStrike" dirty="0">
                          <a:solidFill>
                            <a:srgbClr val="000000"/>
                          </a:solidFill>
                          <a:latin typeface="宋体"/>
                        </a:rPr>
                        <a:t>(IPO+</a:t>
                      </a:r>
                      <a:r>
                        <a:rPr lang="zh-CN" altLang="en-US" sz="1400" b="1" i="0" u="none" strike="noStrike" dirty="0">
                          <a:solidFill>
                            <a:srgbClr val="000000"/>
                          </a:solidFill>
                          <a:latin typeface="宋体"/>
                        </a:rPr>
                        <a:t>再融资</a:t>
                      </a:r>
                      <a:r>
                        <a:rPr lang="en-US" altLang="zh-CN" sz="1400" b="1" i="0" u="none" strike="noStrike" dirty="0">
                          <a:solidFill>
                            <a:srgbClr val="000000"/>
                          </a:solidFill>
                          <a:latin typeface="宋体"/>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0C0C0"/>
                    </a:solidFill>
                  </a:tcPr>
                </a:tc>
                <a:tc vMerge="1">
                  <a:txBody>
                    <a:bodyPr/>
                    <a:lstStyle/>
                    <a:p>
                      <a:endParaRPr lang="zh-CN" altLang="en-US"/>
                    </a:p>
                  </a:txBody>
                  <a:tcPr/>
                </a:tc>
                <a:tc vMerge="1">
                  <a:txBody>
                    <a:bodyPr/>
                    <a:lstStyle/>
                    <a:p>
                      <a:endParaRPr lang="zh-CN" altLang="en-US"/>
                    </a:p>
                  </a:txBody>
                  <a:tcPr/>
                </a:tc>
              </a:tr>
              <a:tr h="254421">
                <a:tc rowSpan="3">
                  <a:txBody>
                    <a:bodyPr/>
                    <a:lstStyle/>
                    <a:p>
                      <a:pPr algn="ctr" rtl="0" fontAlgn="ctr"/>
                      <a:r>
                        <a:rPr lang="en-US" altLang="zh-CN" sz="1400" b="1" i="0" u="none" strike="noStrike">
                          <a:solidFill>
                            <a:srgbClr val="000000"/>
                          </a:solidFill>
                          <a:latin typeface="宋体"/>
                        </a:rPr>
                        <a:t>2007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400" b="0" i="0" u="none" strike="noStrike" dirty="0">
                          <a:solidFill>
                            <a:srgbClr val="000000"/>
                          </a:solidFill>
                          <a:latin typeface="宋体"/>
                        </a:rPr>
                        <a:t>审核家数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a:solidFill>
                            <a:srgbClr val="000000"/>
                          </a:solidFill>
                          <a:latin typeface="宋体"/>
                        </a:rPr>
                        <a:t>239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a:solidFill>
                            <a:srgbClr val="000000"/>
                          </a:solidFill>
                          <a:latin typeface="宋体"/>
                        </a:rPr>
                        <a:t>166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zh-CN" altLang="en-US" sz="1400" b="0" i="0" u="none" strike="noStrike" dirty="0">
                          <a:solidFill>
                            <a:srgbClr val="000000"/>
                          </a:solidFill>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254421">
                <a:tc vMerge="1">
                  <a:txBody>
                    <a:bodyPr/>
                    <a:lstStyle/>
                    <a:p>
                      <a:endParaRPr lang="zh-CN" altLang="en-US"/>
                    </a:p>
                  </a:txBody>
                  <a:tcPr/>
                </a:tc>
                <a:tc>
                  <a:txBody>
                    <a:bodyPr/>
                    <a:lstStyle/>
                    <a:p>
                      <a:pPr algn="ctr" rtl="0" fontAlgn="ctr"/>
                      <a:r>
                        <a:rPr lang="zh-CN" altLang="en-US" sz="1400" b="0" i="0" u="none" strike="noStrike" dirty="0">
                          <a:solidFill>
                            <a:srgbClr val="000000"/>
                          </a:solidFill>
                          <a:latin typeface="宋体"/>
                        </a:rPr>
                        <a:t>过会家数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a:solidFill>
                            <a:srgbClr val="000000"/>
                          </a:solidFill>
                          <a:latin typeface="宋体"/>
                        </a:rPr>
                        <a:t>187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a:solidFill>
                            <a:srgbClr val="000000"/>
                          </a:solidFill>
                          <a:latin typeface="宋体"/>
                        </a:rPr>
                        <a:t>117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zh-CN" altLang="en-US" sz="1400" b="0" i="0" u="none" strike="noStrike" dirty="0">
                          <a:solidFill>
                            <a:srgbClr val="000000"/>
                          </a:solidFill>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254421">
                <a:tc vMerge="1">
                  <a:txBody>
                    <a:bodyPr/>
                    <a:lstStyle/>
                    <a:p>
                      <a:endParaRPr lang="zh-CN" altLang="en-US"/>
                    </a:p>
                  </a:txBody>
                  <a:tcPr/>
                </a:tc>
                <a:tc>
                  <a:txBody>
                    <a:bodyPr/>
                    <a:lstStyle/>
                    <a:p>
                      <a:pPr algn="ctr" rtl="0" fontAlgn="ctr"/>
                      <a:r>
                        <a:rPr lang="zh-CN" altLang="en-US" sz="1400" b="0" i="0" u="none" strike="noStrike">
                          <a:solidFill>
                            <a:srgbClr val="000000"/>
                          </a:solidFill>
                          <a:latin typeface="宋体"/>
                        </a:rPr>
                        <a:t>过会率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a:solidFill>
                            <a:srgbClr val="000000"/>
                          </a:solidFill>
                          <a:latin typeface="宋体"/>
                        </a:rPr>
                        <a:t>78.24%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a:solidFill>
                            <a:srgbClr val="000000"/>
                          </a:solidFill>
                          <a:latin typeface="宋体"/>
                        </a:rPr>
                        <a:t>70.48%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zh-CN" altLang="en-US" sz="1400" b="0" i="0" u="none" strike="noStrike" dirty="0">
                          <a:solidFill>
                            <a:srgbClr val="000000"/>
                          </a:solidFill>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254421">
                <a:tc rowSpan="3">
                  <a:txBody>
                    <a:bodyPr/>
                    <a:lstStyle/>
                    <a:p>
                      <a:pPr algn="ctr" rtl="0" fontAlgn="ctr"/>
                      <a:r>
                        <a:rPr lang="en-US" altLang="zh-CN" sz="1400" b="1" i="0" u="none" strike="noStrike" dirty="0">
                          <a:solidFill>
                            <a:srgbClr val="000000"/>
                          </a:solidFill>
                          <a:latin typeface="宋体"/>
                        </a:rPr>
                        <a:t>2008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400" b="0" i="0" u="none" strike="noStrike">
                          <a:solidFill>
                            <a:srgbClr val="000000"/>
                          </a:solidFill>
                          <a:latin typeface="宋体"/>
                        </a:rPr>
                        <a:t>审核家数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a:solidFill>
                            <a:srgbClr val="000000"/>
                          </a:solidFill>
                          <a:latin typeface="宋体"/>
                        </a:rPr>
                        <a:t>233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a:solidFill>
                            <a:srgbClr val="000000"/>
                          </a:solidFill>
                          <a:latin typeface="宋体"/>
                        </a:rPr>
                        <a:t>116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zh-CN" altLang="en-US" sz="1400" b="0" i="0" u="none" strike="noStrike" dirty="0">
                          <a:solidFill>
                            <a:srgbClr val="000000"/>
                          </a:solidFill>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254421">
                <a:tc vMerge="1">
                  <a:txBody>
                    <a:bodyPr/>
                    <a:lstStyle/>
                    <a:p>
                      <a:endParaRPr lang="zh-CN" altLang="en-US"/>
                    </a:p>
                  </a:txBody>
                  <a:tcPr/>
                </a:tc>
                <a:tc>
                  <a:txBody>
                    <a:bodyPr/>
                    <a:lstStyle/>
                    <a:p>
                      <a:pPr algn="ctr" rtl="0" fontAlgn="ctr"/>
                      <a:r>
                        <a:rPr lang="zh-CN" altLang="en-US" sz="1400" b="0" i="0" u="none" strike="noStrike">
                          <a:solidFill>
                            <a:srgbClr val="000000"/>
                          </a:solidFill>
                          <a:latin typeface="宋体"/>
                        </a:rPr>
                        <a:t>过会家数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a:solidFill>
                            <a:srgbClr val="000000"/>
                          </a:solidFill>
                          <a:latin typeface="宋体"/>
                        </a:rPr>
                        <a:t>194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a:solidFill>
                            <a:srgbClr val="000000"/>
                          </a:solidFill>
                          <a:latin typeface="宋体"/>
                        </a:rPr>
                        <a:t>96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zh-CN" altLang="en-US" sz="1400" b="0" i="0" u="none" strike="noStrike" dirty="0">
                          <a:solidFill>
                            <a:srgbClr val="000000"/>
                          </a:solidFill>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254421">
                <a:tc vMerge="1">
                  <a:txBody>
                    <a:bodyPr/>
                    <a:lstStyle/>
                    <a:p>
                      <a:endParaRPr lang="zh-CN" altLang="en-US"/>
                    </a:p>
                  </a:txBody>
                  <a:tcPr/>
                </a:tc>
                <a:tc>
                  <a:txBody>
                    <a:bodyPr/>
                    <a:lstStyle/>
                    <a:p>
                      <a:pPr algn="ctr" rtl="0" fontAlgn="ctr"/>
                      <a:r>
                        <a:rPr lang="zh-CN" altLang="en-US" sz="1400" b="0" i="0" u="none" strike="noStrike">
                          <a:solidFill>
                            <a:srgbClr val="000000"/>
                          </a:solidFill>
                          <a:latin typeface="宋体"/>
                        </a:rPr>
                        <a:t>过会率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a:solidFill>
                            <a:srgbClr val="000000"/>
                          </a:solidFill>
                          <a:latin typeface="宋体"/>
                        </a:rPr>
                        <a:t>83.26%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a:solidFill>
                            <a:srgbClr val="000000"/>
                          </a:solidFill>
                          <a:latin typeface="宋体"/>
                        </a:rPr>
                        <a:t>82.76%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zh-CN" altLang="en-US" sz="1400" b="0" i="0" u="none" strike="noStrike" dirty="0">
                          <a:solidFill>
                            <a:srgbClr val="000000"/>
                          </a:solidFill>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254421">
                <a:tc rowSpan="3">
                  <a:txBody>
                    <a:bodyPr/>
                    <a:lstStyle/>
                    <a:p>
                      <a:pPr algn="ctr" rtl="0" fontAlgn="ctr"/>
                      <a:r>
                        <a:rPr lang="en-US" altLang="zh-CN" sz="1400" b="1" i="0" u="none" strike="noStrike">
                          <a:solidFill>
                            <a:srgbClr val="000000"/>
                          </a:solidFill>
                          <a:latin typeface="宋体"/>
                        </a:rPr>
                        <a:t>2009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400" b="0" i="0" u="none" strike="noStrike">
                          <a:solidFill>
                            <a:srgbClr val="000000"/>
                          </a:solidFill>
                          <a:latin typeface="宋体"/>
                        </a:rPr>
                        <a:t>审核家数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a:solidFill>
                            <a:srgbClr val="000000"/>
                          </a:solidFill>
                          <a:latin typeface="宋体"/>
                        </a:rPr>
                        <a:t>287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a:solidFill>
                            <a:srgbClr val="000000"/>
                          </a:solidFill>
                          <a:latin typeface="宋体"/>
                        </a:rPr>
                        <a:t>199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a:solidFill>
                            <a:srgbClr val="000000"/>
                          </a:solidFill>
                          <a:latin typeface="宋体"/>
                        </a:rPr>
                        <a:t>76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254421">
                <a:tc vMerge="1">
                  <a:txBody>
                    <a:bodyPr/>
                    <a:lstStyle/>
                    <a:p>
                      <a:endParaRPr lang="zh-CN" altLang="en-US"/>
                    </a:p>
                  </a:txBody>
                  <a:tcPr/>
                </a:tc>
                <a:tc>
                  <a:txBody>
                    <a:bodyPr/>
                    <a:lstStyle/>
                    <a:p>
                      <a:pPr algn="ctr" rtl="0" fontAlgn="ctr"/>
                      <a:r>
                        <a:rPr lang="zh-CN" altLang="en-US" sz="1400" b="0" i="0" u="none" strike="noStrike">
                          <a:solidFill>
                            <a:srgbClr val="000000"/>
                          </a:solidFill>
                          <a:latin typeface="宋体"/>
                        </a:rPr>
                        <a:t>过会家数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a:solidFill>
                            <a:srgbClr val="000000"/>
                          </a:solidFill>
                          <a:latin typeface="宋体"/>
                        </a:rPr>
                        <a:t>248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a:solidFill>
                            <a:srgbClr val="000000"/>
                          </a:solidFill>
                          <a:latin typeface="宋体"/>
                        </a:rPr>
                        <a:t>169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a:solidFill>
                            <a:srgbClr val="000000"/>
                          </a:solidFill>
                          <a:latin typeface="宋体"/>
                        </a:rPr>
                        <a:t>59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254421">
                <a:tc vMerge="1">
                  <a:txBody>
                    <a:bodyPr/>
                    <a:lstStyle/>
                    <a:p>
                      <a:endParaRPr lang="zh-CN" altLang="en-US"/>
                    </a:p>
                  </a:txBody>
                  <a:tcPr/>
                </a:tc>
                <a:tc>
                  <a:txBody>
                    <a:bodyPr/>
                    <a:lstStyle/>
                    <a:p>
                      <a:pPr algn="ctr" rtl="0" fontAlgn="ctr"/>
                      <a:r>
                        <a:rPr lang="zh-CN" altLang="en-US" sz="1400" b="0" i="0" u="none" strike="noStrike">
                          <a:solidFill>
                            <a:srgbClr val="000000"/>
                          </a:solidFill>
                          <a:latin typeface="宋体"/>
                        </a:rPr>
                        <a:t>过会率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a:solidFill>
                            <a:srgbClr val="000000"/>
                          </a:solidFill>
                          <a:latin typeface="宋体"/>
                        </a:rPr>
                        <a:t>86.41%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a:solidFill>
                            <a:srgbClr val="000000"/>
                          </a:solidFill>
                          <a:latin typeface="宋体"/>
                        </a:rPr>
                        <a:t>84.92%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a:solidFill>
                            <a:srgbClr val="000000"/>
                          </a:solidFill>
                          <a:latin typeface="宋体"/>
                        </a:rPr>
                        <a:t>77.63%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254421">
                <a:tc rowSpan="3">
                  <a:txBody>
                    <a:bodyPr/>
                    <a:lstStyle/>
                    <a:p>
                      <a:pPr algn="ctr" rtl="0" fontAlgn="ctr"/>
                      <a:r>
                        <a:rPr lang="en-US" altLang="zh-CN" sz="1400" b="1" i="0" u="none" strike="noStrike" dirty="0" smtClean="0">
                          <a:solidFill>
                            <a:schemeClr val="tx1"/>
                          </a:solidFill>
                          <a:latin typeface="宋体"/>
                        </a:rPr>
                        <a:t>2010</a:t>
                      </a:r>
                      <a:endParaRPr lang="zh-CN" altLang="en-US" sz="1400" b="1"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400" b="0" i="0" u="none" strike="noStrike" dirty="0">
                          <a:solidFill>
                            <a:schemeClr val="tx1"/>
                          </a:solidFill>
                          <a:latin typeface="宋体"/>
                        </a:rPr>
                        <a:t>审核家数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519</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245</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173</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254421">
                <a:tc vMerge="1">
                  <a:txBody>
                    <a:bodyPr/>
                    <a:lstStyle/>
                    <a:p>
                      <a:endParaRPr lang="zh-CN" altLang="en-US"/>
                    </a:p>
                  </a:txBody>
                  <a:tcPr/>
                </a:tc>
                <a:tc>
                  <a:txBody>
                    <a:bodyPr/>
                    <a:lstStyle/>
                    <a:p>
                      <a:pPr algn="ctr" rtl="0" fontAlgn="ctr"/>
                      <a:r>
                        <a:rPr lang="zh-CN" altLang="en-US" sz="1400" b="0" i="0" u="none" strike="noStrike" dirty="0">
                          <a:solidFill>
                            <a:schemeClr val="tx1"/>
                          </a:solidFill>
                          <a:latin typeface="宋体"/>
                        </a:rPr>
                        <a:t>过会家数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441</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200</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145</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254421">
                <a:tc vMerge="1">
                  <a:txBody>
                    <a:bodyPr/>
                    <a:lstStyle/>
                    <a:p>
                      <a:endParaRPr lang="zh-CN" altLang="en-US"/>
                    </a:p>
                  </a:txBody>
                  <a:tcPr/>
                </a:tc>
                <a:tc>
                  <a:txBody>
                    <a:bodyPr/>
                    <a:lstStyle/>
                    <a:p>
                      <a:pPr algn="ctr" rtl="0" fontAlgn="ctr"/>
                      <a:r>
                        <a:rPr lang="zh-CN" altLang="en-US" sz="1400" b="0" i="0" u="none" strike="noStrike" dirty="0">
                          <a:solidFill>
                            <a:schemeClr val="tx1"/>
                          </a:solidFill>
                          <a:latin typeface="宋体"/>
                        </a:rPr>
                        <a:t>过会率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84.97%</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81.63%</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83.82%</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254421">
                <a:tc rowSpan="3">
                  <a:txBody>
                    <a:bodyPr/>
                    <a:lstStyle/>
                    <a:p>
                      <a:pPr algn="ctr" rtl="0" fontAlgn="ctr"/>
                      <a:r>
                        <a:rPr lang="en-US" altLang="zh-CN" sz="1400" b="1" i="0" u="none" strike="noStrike" dirty="0" smtClean="0">
                          <a:solidFill>
                            <a:schemeClr val="tx1"/>
                          </a:solidFill>
                          <a:latin typeface="宋体"/>
                        </a:rPr>
                        <a:t>2011-5</a:t>
                      </a:r>
                      <a:endParaRPr lang="zh-CN" altLang="en-US" sz="1400" b="1"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400" b="0" i="0" u="none" strike="noStrike" dirty="0" smtClean="0">
                          <a:solidFill>
                            <a:schemeClr val="tx1"/>
                          </a:solidFill>
                          <a:latin typeface="宋体"/>
                        </a:rPr>
                        <a:t>审核家数</a:t>
                      </a:r>
                      <a:endParaRPr lang="zh-CN" altLang="en-US"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79</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58</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254421">
                <a:tc vMerge="1">
                  <a:txBody>
                    <a:bodyPr/>
                    <a:lstStyle/>
                    <a:p>
                      <a:pPr algn="ctr" rtl="0" fontAlgn="ctr"/>
                      <a:endParaRPr lang="zh-CN" altLang="en-US" sz="1400" b="1"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400" b="0" i="0" u="none" strike="noStrike" dirty="0" smtClean="0">
                          <a:solidFill>
                            <a:schemeClr val="tx1"/>
                          </a:solidFill>
                          <a:latin typeface="宋体"/>
                        </a:rPr>
                        <a:t>过会家数</a:t>
                      </a:r>
                      <a:endParaRPr lang="zh-CN" altLang="en-US"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60</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50</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r h="254421">
                <a:tc vMerge="1">
                  <a:txBody>
                    <a:bodyPr/>
                    <a:lstStyle/>
                    <a:p>
                      <a:pPr algn="ctr" rtl="0" fontAlgn="ctr"/>
                      <a:endParaRPr lang="zh-CN" altLang="en-US" sz="1400" b="1"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400" b="0" i="0" u="none" strike="noStrike" dirty="0" smtClean="0">
                          <a:solidFill>
                            <a:schemeClr val="tx1"/>
                          </a:solidFill>
                          <a:latin typeface="宋体"/>
                        </a:rPr>
                        <a:t>过会率</a:t>
                      </a:r>
                      <a:endParaRPr lang="zh-CN" altLang="en-US"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75.95%</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rtl="0" fontAlgn="ctr"/>
                      <a:r>
                        <a:rPr lang="en-US" altLang="zh-CN" sz="1400" b="0" i="0" u="none" strike="noStrike" dirty="0" smtClean="0">
                          <a:solidFill>
                            <a:schemeClr val="tx1"/>
                          </a:solidFill>
                          <a:latin typeface="宋体"/>
                        </a:rPr>
                        <a:t>86.21%</a:t>
                      </a:r>
                      <a:endParaRPr lang="en-US" altLang="zh-CN" sz="1400" b="0" i="0" u="none" strike="noStrike" dirty="0">
                        <a:solidFill>
                          <a:schemeClr val="tx1"/>
                        </a:solidFill>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6"/>
          <p:cNvSpPr>
            <a:spLocks noGrp="1"/>
          </p:cNvSpPr>
          <p:nvPr>
            <p:ph type="title"/>
          </p:nvPr>
        </p:nvSpPr>
        <p:spPr bwMode="auto">
          <a:xfrm>
            <a:off x="2071670" y="857232"/>
            <a:ext cx="5572125" cy="642937"/>
          </a:xfrm>
          <a:noFill/>
          <a:ln>
            <a:miter lim="800000"/>
            <a:headEnd/>
            <a:tailEnd/>
          </a:ln>
        </p:spPr>
        <p:txBody>
          <a:bodyPr vert="horz" wrap="square" lIns="91440" tIns="45720" rIns="91440" bIns="45720" numCol="1" anchor="t" anchorCtr="0" compatLnSpc="1">
            <a:prstTxWarp prst="textNoShape">
              <a:avLst/>
            </a:prstTxWarp>
          </a:bodyPr>
          <a:lstStyle/>
          <a:p>
            <a:r>
              <a:rPr lang="en-US" altLang="zh-CN" sz="3200" b="1" dirty="0" smtClean="0">
                <a:latin typeface="华文新魏" pitchFamily="2" charset="-122"/>
                <a:ea typeface="华文新魏" pitchFamily="2" charset="-122"/>
              </a:rPr>
              <a:t>A</a:t>
            </a:r>
            <a:r>
              <a:rPr lang="zh-CN" altLang="en-US" sz="3200" b="1" dirty="0" smtClean="0">
                <a:latin typeface="华文新魏" pitchFamily="2" charset="-122"/>
                <a:ea typeface="华文新魏" pitchFamily="2" charset="-122"/>
              </a:rPr>
              <a:t>股市场</a:t>
            </a:r>
            <a:r>
              <a:rPr lang="en-US" altLang="zh-CN" sz="3200" b="1" dirty="0" smtClean="0">
                <a:latin typeface="华文新魏" pitchFamily="2" charset="-122"/>
                <a:ea typeface="华文新魏" pitchFamily="2" charset="-122"/>
              </a:rPr>
              <a:t>IPO</a:t>
            </a:r>
            <a:r>
              <a:rPr lang="zh-CN" altLang="en-US" sz="3200" b="1" dirty="0" smtClean="0">
                <a:latin typeface="华文新魏" pitchFamily="2" charset="-122"/>
                <a:ea typeface="华文新魏" pitchFamily="2" charset="-122"/>
              </a:rPr>
              <a:t>形势分析</a:t>
            </a:r>
            <a:endParaRPr lang="zh-CN" altLang="en-US" dirty="0" smtClean="0"/>
          </a:p>
        </p:txBody>
      </p:sp>
      <p:sp>
        <p:nvSpPr>
          <p:cNvPr id="8" name="内容占位符 7"/>
          <p:cNvSpPr>
            <a:spLocks noGrp="1"/>
          </p:cNvSpPr>
          <p:nvPr>
            <p:ph idx="1"/>
          </p:nvPr>
        </p:nvSpPr>
        <p:spPr>
          <a:xfrm>
            <a:off x="1643042" y="1500174"/>
            <a:ext cx="7143779" cy="4857784"/>
          </a:xfrm>
        </p:spPr>
        <p:txBody>
          <a:bodyPr/>
          <a:lstStyle/>
          <a:p>
            <a:pPr>
              <a:defRPr/>
            </a:pPr>
            <a:r>
              <a:rPr lang="en-US" altLang="zh-CN" sz="2000" b="1" dirty="0" smtClean="0">
                <a:solidFill>
                  <a:srgbClr val="0070C0"/>
                </a:solidFill>
                <a:latin typeface="华文楷体" pitchFamily="2" charset="-122"/>
                <a:ea typeface="华文楷体" pitchFamily="2" charset="-122"/>
              </a:rPr>
              <a:t>IPO</a:t>
            </a:r>
            <a:r>
              <a:rPr lang="zh-CN" altLang="en-US" sz="2000" b="1" dirty="0" smtClean="0">
                <a:solidFill>
                  <a:srgbClr val="0070C0"/>
                </a:solidFill>
                <a:latin typeface="华文楷体" pitchFamily="2" charset="-122"/>
                <a:ea typeface="华文楷体" pitchFamily="2" charset="-122"/>
              </a:rPr>
              <a:t>被否原因分析</a:t>
            </a:r>
            <a:endParaRPr lang="en-US" altLang="zh-CN" sz="2000" b="1" dirty="0" smtClean="0">
              <a:solidFill>
                <a:srgbClr val="0070C0"/>
              </a:solidFill>
              <a:latin typeface="华文楷体" pitchFamily="2" charset="-122"/>
              <a:ea typeface="华文楷体" pitchFamily="2" charset="-122"/>
            </a:endParaRPr>
          </a:p>
          <a:p>
            <a:pPr>
              <a:defRPr/>
            </a:pPr>
            <a:endParaRPr lang="en-US" altLang="zh-CN" sz="2000" b="1" dirty="0" smtClean="0">
              <a:solidFill>
                <a:srgbClr val="0070C0"/>
              </a:solidFill>
              <a:latin typeface="华文楷体" pitchFamily="2" charset="-122"/>
              <a:ea typeface="华文楷体" pitchFamily="2" charset="-122"/>
            </a:endParaRPr>
          </a:p>
          <a:p>
            <a:pPr>
              <a:defRPr/>
            </a:pPr>
            <a:r>
              <a:rPr lang="zh-CN" altLang="en-US" sz="1600" kern="1200" dirty="0" smtClean="0">
                <a:latin typeface="华文楷体" pitchFamily="2" charset="-122"/>
                <a:ea typeface="华文楷体" pitchFamily="2" charset="-122"/>
              </a:rPr>
              <a:t>股权分置改革之后，自</a:t>
            </a:r>
            <a:r>
              <a:rPr lang="en-US" altLang="zh-CN" sz="1600" kern="1200" dirty="0" smtClean="0">
                <a:latin typeface="华文楷体" pitchFamily="2" charset="-122"/>
                <a:ea typeface="华文楷体" pitchFamily="2" charset="-122"/>
              </a:rPr>
              <a:t>2007</a:t>
            </a:r>
            <a:r>
              <a:rPr lang="zh-CN" altLang="en-US" sz="1600" kern="1200" dirty="0" smtClean="0">
                <a:latin typeface="华文楷体" pitchFamily="2" charset="-122"/>
                <a:ea typeface="华文楷体" pitchFamily="2" charset="-122"/>
              </a:rPr>
              <a:t>年开始投资银行业务开始步入快速发展时期，发行审核政策日趋成熟明朗。</a:t>
            </a:r>
            <a:endParaRPr lang="en-US" altLang="zh-CN" sz="1600" kern="1200" dirty="0" smtClean="0">
              <a:latin typeface="华文楷体" pitchFamily="2" charset="-122"/>
              <a:ea typeface="华文楷体" pitchFamily="2" charset="-122"/>
            </a:endParaRPr>
          </a:p>
          <a:p>
            <a:pPr>
              <a:defRPr/>
            </a:pPr>
            <a:endParaRPr lang="en-US" altLang="zh-CN" sz="1600" kern="1200" dirty="0" smtClean="0">
              <a:latin typeface="华文楷体" pitchFamily="2" charset="-122"/>
              <a:ea typeface="华文楷体" pitchFamily="2" charset="-122"/>
            </a:endParaRPr>
          </a:p>
          <a:p>
            <a:pPr>
              <a:defRPr/>
            </a:pPr>
            <a:r>
              <a:rPr lang="en-US" altLang="en-US" sz="1600" kern="1200" dirty="0" smtClean="0">
                <a:latin typeface="华文楷体" pitchFamily="2" charset="-122"/>
                <a:ea typeface="华文楷体" pitchFamily="2" charset="-122"/>
              </a:rPr>
              <a:t>2007</a:t>
            </a:r>
            <a:r>
              <a:rPr lang="zh-CN" altLang="en-US" sz="1600" kern="1200" dirty="0" smtClean="0">
                <a:latin typeface="华文楷体" pitchFamily="2" charset="-122"/>
                <a:ea typeface="华文楷体" pitchFamily="2" charset="-122"/>
              </a:rPr>
              <a:t>年至今，主板</a:t>
            </a:r>
            <a:r>
              <a:rPr lang="en-US" altLang="zh-CN" sz="1600" kern="1200" dirty="0" smtClean="0">
                <a:latin typeface="华文楷体" pitchFamily="2" charset="-122"/>
                <a:ea typeface="华文楷体" pitchFamily="2" charset="-122"/>
              </a:rPr>
              <a:t>IPO</a:t>
            </a:r>
            <a:r>
              <a:rPr lang="zh-CN" altLang="en-US" sz="1600" kern="1200" dirty="0" smtClean="0">
                <a:latin typeface="华文楷体" pitchFamily="2" charset="-122"/>
                <a:ea typeface="华文楷体" pitchFamily="2" charset="-122"/>
              </a:rPr>
              <a:t>被否项目原因 主要有：</a:t>
            </a:r>
            <a:endParaRPr lang="en-US" altLang="zh-CN" sz="1600" kern="1200" dirty="0" smtClean="0">
              <a:latin typeface="华文楷体" pitchFamily="2" charset="-122"/>
              <a:ea typeface="华文楷体" pitchFamily="2" charset="-122"/>
            </a:endParaRPr>
          </a:p>
          <a:p>
            <a:pPr>
              <a:buNone/>
              <a:defRPr/>
            </a:pPr>
            <a:r>
              <a:rPr lang="zh-CN" altLang="en-US" sz="1600" kern="1200" dirty="0" smtClean="0">
                <a:latin typeface="华文楷体" pitchFamily="2" charset="-122"/>
                <a:ea typeface="华文楷体" pitchFamily="2" charset="-122"/>
              </a:rPr>
              <a:t>            （</a:t>
            </a:r>
            <a:r>
              <a:rPr lang="en-US" altLang="zh-CN" sz="1600" kern="1200" dirty="0" smtClean="0">
                <a:latin typeface="华文楷体" pitchFamily="2" charset="-122"/>
                <a:ea typeface="华文楷体" pitchFamily="2" charset="-122"/>
              </a:rPr>
              <a:t>1</a:t>
            </a:r>
            <a:r>
              <a:rPr lang="zh-CN" altLang="en-US" sz="1600" kern="1200" dirty="0" smtClean="0">
                <a:latin typeface="华文楷体" pitchFamily="2" charset="-122"/>
                <a:ea typeface="华文楷体" pitchFamily="2" charset="-122"/>
              </a:rPr>
              <a:t>）持续盈利能力存在不确定性</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2</a:t>
            </a:r>
            <a:r>
              <a:rPr lang="zh-CN" altLang="en-US" sz="1600" kern="1200" dirty="0" smtClean="0">
                <a:latin typeface="华文楷体" pitchFamily="2" charset="-122"/>
                <a:ea typeface="华文楷体" pitchFamily="2" charset="-122"/>
              </a:rPr>
              <a:t>）募投项目存在较大风险</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3</a:t>
            </a:r>
            <a:r>
              <a:rPr lang="zh-CN" altLang="en-US" sz="1600" kern="1200" dirty="0" smtClean="0">
                <a:latin typeface="华文楷体" pitchFamily="2" charset="-122"/>
                <a:ea typeface="华文楷体" pitchFamily="2" charset="-122"/>
              </a:rPr>
              <a:t>）独立性较差</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4</a:t>
            </a:r>
            <a:r>
              <a:rPr lang="zh-CN" altLang="en-US" sz="1600" kern="1200" dirty="0" smtClean="0">
                <a:latin typeface="华文楷体" pitchFamily="2" charset="-122"/>
                <a:ea typeface="华文楷体" pitchFamily="2" charset="-122"/>
              </a:rPr>
              <a:t>）历史沿革合法合规存在问题</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5</a:t>
            </a:r>
            <a:r>
              <a:rPr lang="zh-CN" altLang="en-US" sz="1600" kern="1200" dirty="0" smtClean="0">
                <a:latin typeface="华文楷体" pitchFamily="2" charset="-122"/>
                <a:ea typeface="华文楷体" pitchFamily="2" charset="-122"/>
              </a:rPr>
              <a:t>）会计核算不恰当</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6</a:t>
            </a:r>
            <a:r>
              <a:rPr lang="zh-CN" altLang="en-US" sz="1600" kern="1200" dirty="0" smtClean="0">
                <a:latin typeface="华文楷体" pitchFamily="2" charset="-122"/>
                <a:ea typeface="华文楷体" pitchFamily="2" charset="-122"/>
              </a:rPr>
              <a:t>）规范运作存在较大问题</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7</a:t>
            </a:r>
            <a:r>
              <a:rPr lang="zh-CN" altLang="en-US" sz="1600" kern="1200" dirty="0" smtClean="0">
                <a:latin typeface="华文楷体" pitchFamily="2" charset="-122"/>
                <a:ea typeface="华文楷体" pitchFamily="2" charset="-122"/>
              </a:rPr>
              <a:t>）信息披露质量差</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8</a:t>
            </a:r>
            <a:r>
              <a:rPr lang="zh-CN" altLang="en-US" sz="1600" kern="1200" dirty="0" smtClean="0">
                <a:latin typeface="华文楷体" pitchFamily="2" charset="-122"/>
                <a:ea typeface="华文楷体" pitchFamily="2" charset="-122"/>
              </a:rPr>
              <a:t>）内控机制不健全</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9</a:t>
            </a:r>
            <a:r>
              <a:rPr lang="zh-CN" altLang="en-US" sz="1600" kern="1200" dirty="0" smtClean="0">
                <a:latin typeface="华文楷体" pitchFamily="2" charset="-122"/>
                <a:ea typeface="华文楷体" pitchFamily="2" charset="-122"/>
              </a:rPr>
              <a:t>）经营业绩对税收优惠存在较大依赖</a:t>
            </a:r>
            <a:endParaRPr lang="en-US" altLang="zh-CN" sz="1600" kern="1200" dirty="0" smtClean="0">
              <a:latin typeface="华文楷体" pitchFamily="2" charset="-122"/>
              <a:ea typeface="华文楷体" pitchFamily="2" charset="-122"/>
            </a:endParaRPr>
          </a:p>
          <a:p>
            <a:pPr>
              <a:buNone/>
              <a:defRPr/>
            </a:pPr>
            <a:r>
              <a:rPr lang="en-US" altLang="zh-CN" sz="1600" kern="1200" dirty="0" smtClean="0">
                <a:latin typeface="华文楷体" pitchFamily="2" charset="-122"/>
                <a:ea typeface="华文楷体" pitchFamily="2" charset="-122"/>
              </a:rPr>
              <a:t>            </a:t>
            </a:r>
            <a:r>
              <a:rPr lang="zh-CN" altLang="en-US" sz="1600" kern="1200" dirty="0" smtClean="0">
                <a:latin typeface="华文楷体" pitchFamily="2" charset="-122"/>
                <a:ea typeface="华文楷体" pitchFamily="2" charset="-122"/>
              </a:rPr>
              <a:t>（</a:t>
            </a:r>
            <a:r>
              <a:rPr lang="en-US" altLang="zh-CN" sz="1600" kern="1200" dirty="0" smtClean="0">
                <a:latin typeface="华文楷体" pitchFamily="2" charset="-122"/>
                <a:ea typeface="华文楷体" pitchFamily="2" charset="-122"/>
              </a:rPr>
              <a:t>10</a:t>
            </a:r>
            <a:r>
              <a:rPr lang="zh-CN" altLang="en-US" sz="1600" kern="1200" dirty="0" smtClean="0">
                <a:latin typeface="华文楷体" pitchFamily="2" charset="-122"/>
                <a:ea typeface="华文楷体" pitchFamily="2" charset="-122"/>
              </a:rPr>
              <a:t>）重大违法违规行为</a:t>
            </a:r>
          </a:p>
          <a:p>
            <a:pPr>
              <a:buNone/>
              <a:defRPr/>
            </a:pPr>
            <a:endParaRPr lang="en-US" altLang="zh-CN" sz="1600" kern="1200" dirty="0" smtClean="0">
              <a:latin typeface="华文楷体" pitchFamily="2" charset="-122"/>
              <a:ea typeface="华文楷体" pitchFamily="2" charset="-122"/>
            </a:endParaRPr>
          </a:p>
          <a:p>
            <a:pPr>
              <a:defRPr/>
            </a:pPr>
            <a:endParaRPr lang="en-US" altLang="zh-CN" sz="1600" kern="1200" dirty="0" smtClean="0">
              <a:latin typeface="华文楷体" pitchFamily="2" charset="-122"/>
              <a:ea typeface="华文楷体" pitchFamily="2" charset="-122"/>
            </a:endParaRPr>
          </a:p>
          <a:p>
            <a:pPr>
              <a:buNone/>
              <a:defRPr/>
            </a:pPr>
            <a:endParaRPr lang="en-US" altLang="zh-CN" sz="1800" kern="1200" dirty="0" smtClean="0">
              <a:latin typeface="华文楷体" pitchFamily="2" charset="-122"/>
              <a:ea typeface="华文楷体" pitchFamily="2" charset="-122"/>
            </a:endParaRPr>
          </a:p>
          <a:p>
            <a:pPr>
              <a:defRPr/>
            </a:pPr>
            <a:endParaRPr lang="zh-CN" altLang="en-US" sz="2400" dirty="0">
              <a:latin typeface="华文楷体" pitchFamily="2" charset="-122"/>
              <a:ea typeface="华文楷体" pitchFamily="2" charset="-122"/>
            </a:endParaRPr>
          </a:p>
        </p:txBody>
      </p:sp>
      <p:sp>
        <p:nvSpPr>
          <p:cNvPr id="34820" name="灯片编号占位符 1"/>
          <p:cNvSpPr>
            <a:spLocks noGrp="1"/>
          </p:cNvSpPr>
          <p:nvPr>
            <p:ph type="sldNum" sz="quarter" idx="4294967295"/>
          </p:nvPr>
        </p:nvSpPr>
        <p:spPr bwMode="auto">
          <a:xfrm>
            <a:off x="0" y="6165850"/>
            <a:ext cx="587375" cy="488950"/>
          </a:xfrm>
          <a:prstGeom prst="rect">
            <a:avLst/>
          </a:prstGeom>
          <a:noFill/>
          <a:ln>
            <a:miter lim="800000"/>
            <a:headEnd/>
            <a:tailEnd/>
          </a:ln>
        </p:spPr>
        <p:txBody>
          <a:bodyPr/>
          <a:lstStyle/>
          <a:p>
            <a:pPr algn="ctr">
              <a:spcBef>
                <a:spcPct val="50000"/>
              </a:spcBef>
            </a:pPr>
            <a:fld id="{2845267E-00E0-4662-B522-5701DD639870}" type="slidenum">
              <a:rPr lang="en-US" altLang="zh-CN"/>
              <a:pPr algn="ctr">
                <a:spcBef>
                  <a:spcPct val="50000"/>
                </a:spcBef>
              </a:pPr>
              <a:t>9</a:t>
            </a:fld>
            <a:endParaRPr lang="en-US" altLang="zh-CN"/>
          </a:p>
        </p:txBody>
      </p:sp>
      <p:sp>
        <p:nvSpPr>
          <p:cNvPr id="34821" name="Rectangle 4"/>
          <p:cNvSpPr>
            <a:spLocks noChangeArrowheads="1"/>
          </p:cNvSpPr>
          <p:nvPr/>
        </p:nvSpPr>
        <p:spPr bwMode="black">
          <a:xfrm>
            <a:off x="254000" y="6500813"/>
            <a:ext cx="457200" cy="304800"/>
          </a:xfrm>
          <a:prstGeom prst="rect">
            <a:avLst/>
          </a:prstGeom>
          <a:noFill/>
          <a:ln w="9525">
            <a:noFill/>
            <a:miter lim="800000"/>
            <a:headEnd/>
            <a:tailEnd/>
          </a:ln>
        </p:spPr>
        <p:txBody>
          <a:bodyPr lIns="0" tIns="0" rIns="0" bIns="0" anchor="b"/>
          <a:lstStyle/>
          <a:p>
            <a:pPr eaLnBrk="0" hangingPunct="0"/>
            <a:fld id="{9439E888-FA3E-44B2-AF5B-291AF0A3B667}" type="slidenum">
              <a:rPr lang="en-US" altLang="zh-CN" sz="900" b="0">
                <a:solidFill>
                  <a:schemeClr val="tx1"/>
                </a:solidFill>
                <a:latin typeface="Verdana" pitchFamily="34" charset="0"/>
                <a:ea typeface="宋体" pitchFamily="2" charset="-122"/>
              </a:rPr>
              <a:pPr eaLnBrk="0" hangingPunct="0"/>
              <a:t>9</a:t>
            </a:fld>
            <a:endParaRPr lang="en-US" altLang="zh-CN" sz="900" b="0">
              <a:solidFill>
                <a:schemeClr val="tx1"/>
              </a:solidFill>
              <a:latin typeface="Verdana" pitchFamily="34" charset="0"/>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apsules">
  <a:themeElements>
    <a:clrScheme name="">
      <a:dk1>
        <a:srgbClr val="003366"/>
      </a:dk1>
      <a:lt1>
        <a:srgbClr val="FFFFFF"/>
      </a:lt1>
      <a:dk2>
        <a:srgbClr val="000066"/>
      </a:dk2>
      <a:lt2>
        <a:srgbClr val="666699"/>
      </a:lt2>
      <a:accent1>
        <a:srgbClr val="0066FF"/>
      </a:accent1>
      <a:accent2>
        <a:srgbClr val="180492"/>
      </a:accent2>
      <a:accent3>
        <a:srgbClr val="FFFFFF"/>
      </a:accent3>
      <a:accent4>
        <a:srgbClr val="002A56"/>
      </a:accent4>
      <a:accent5>
        <a:srgbClr val="AAB8FF"/>
      </a:accent5>
      <a:accent6>
        <a:srgbClr val="150384"/>
      </a:accent6>
      <a:hlink>
        <a:srgbClr val="4630A6"/>
      </a:hlink>
      <a:folHlink>
        <a:srgbClr val="6600CC"/>
      </a:folHlink>
    </a:clrScheme>
    <a:fontScheme name="Capsules">
      <a:majorFont>
        <a:latin typeface="Arial"/>
        <a:ea typeface="楷体_GB2312"/>
        <a:cs typeface=""/>
      </a:majorFont>
      <a:minorFont>
        <a:latin typeface="Arial"/>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zh-CN" altLang="en-US" sz="1600" b="1" i="0" u="none" strike="noStrike" cap="none" normalizeH="0" baseline="0" smtClean="0">
            <a:ln>
              <a:noFill/>
            </a:ln>
            <a:solidFill>
              <a:srgbClr val="000000"/>
            </a:solidFill>
            <a:effectLst/>
            <a:latin typeface="Arial" charset="0"/>
            <a:ea typeface="楷体_GB2312"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zh-CN" altLang="en-US" sz="1600" b="1" i="0" u="none" strike="noStrike" cap="none" normalizeH="0" baseline="0" smtClean="0">
            <a:ln>
              <a:noFill/>
            </a:ln>
            <a:solidFill>
              <a:srgbClr val="000000"/>
            </a:solidFill>
            <a:effectLst/>
            <a:latin typeface="Arial" charset="0"/>
            <a:ea typeface="楷体_GB2312" pitchFamily="49" charset="-122"/>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
      <a:clrScheme name="Capsules 9">
        <a:dk1>
          <a:srgbClr val="003366"/>
        </a:dk1>
        <a:lt1>
          <a:srgbClr val="FFFFFF"/>
        </a:lt1>
        <a:dk2>
          <a:srgbClr val="000099"/>
        </a:dk2>
        <a:lt2>
          <a:srgbClr val="666699"/>
        </a:lt2>
        <a:accent1>
          <a:srgbClr val="0066FF"/>
        </a:accent1>
        <a:accent2>
          <a:srgbClr val="7878EE"/>
        </a:accent2>
        <a:accent3>
          <a:srgbClr val="FFFFFF"/>
        </a:accent3>
        <a:accent4>
          <a:srgbClr val="002A56"/>
        </a:accent4>
        <a:accent5>
          <a:srgbClr val="AAB8FF"/>
        </a:accent5>
        <a:accent6>
          <a:srgbClr val="6C6CD8"/>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10">
        <a:dk1>
          <a:srgbClr val="003366"/>
        </a:dk1>
        <a:lt1>
          <a:srgbClr val="FFFFFF"/>
        </a:lt1>
        <a:dk2>
          <a:srgbClr val="000099"/>
        </a:dk2>
        <a:lt2>
          <a:srgbClr val="666699"/>
        </a:lt2>
        <a:accent1>
          <a:srgbClr val="0066FF"/>
        </a:accent1>
        <a:accent2>
          <a:srgbClr val="3E1FF9"/>
        </a:accent2>
        <a:accent3>
          <a:srgbClr val="FFFFFF"/>
        </a:accent3>
        <a:accent4>
          <a:srgbClr val="002A56"/>
        </a:accent4>
        <a:accent5>
          <a:srgbClr val="AAB8FF"/>
        </a:accent5>
        <a:accent6>
          <a:srgbClr val="371BE2"/>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11">
        <a:dk1>
          <a:srgbClr val="003366"/>
        </a:dk1>
        <a:lt1>
          <a:srgbClr val="FFFFFF"/>
        </a:lt1>
        <a:dk2>
          <a:srgbClr val="000099"/>
        </a:dk2>
        <a:lt2>
          <a:srgbClr val="666699"/>
        </a:lt2>
        <a:accent1>
          <a:srgbClr val="0066FF"/>
        </a:accent1>
        <a:accent2>
          <a:srgbClr val="3E1FF9"/>
        </a:accent2>
        <a:accent3>
          <a:srgbClr val="FFFFFF"/>
        </a:accent3>
        <a:accent4>
          <a:srgbClr val="002A56"/>
        </a:accent4>
        <a:accent5>
          <a:srgbClr val="AAB8FF"/>
        </a:accent5>
        <a:accent6>
          <a:srgbClr val="371BE2"/>
        </a:accent6>
        <a:hlink>
          <a:srgbClr val="6666FF"/>
        </a:hlink>
        <a:folHlink>
          <a:srgbClr val="CC99FF"/>
        </a:folHlink>
      </a:clrScheme>
      <a:clrMap bg1="lt1" tx1="dk1" bg2="lt2" tx2="dk2" accent1="accent1" accent2="accent2" accent3="accent3" accent4="accent4" accent5="accent5" accent6="accent6" hlink="hlink" folHlink="folHlink"/>
    </a:extraClrScheme>
    <a:extraClrScheme>
      <a:clrScheme name="Capsules 12">
        <a:dk1>
          <a:srgbClr val="003366"/>
        </a:dk1>
        <a:lt1>
          <a:srgbClr val="FFFFFF"/>
        </a:lt1>
        <a:dk2>
          <a:srgbClr val="000099"/>
        </a:dk2>
        <a:lt2>
          <a:srgbClr val="666699"/>
        </a:lt2>
        <a:accent1>
          <a:srgbClr val="0066FF"/>
        </a:accent1>
        <a:accent2>
          <a:srgbClr val="1F05BB"/>
        </a:accent2>
        <a:accent3>
          <a:srgbClr val="FFFFFF"/>
        </a:accent3>
        <a:accent4>
          <a:srgbClr val="002A56"/>
        </a:accent4>
        <a:accent5>
          <a:srgbClr val="AAB8FF"/>
        </a:accent5>
        <a:accent6>
          <a:srgbClr val="1B04A9"/>
        </a:accent6>
        <a:hlink>
          <a:srgbClr val="6666FF"/>
        </a:hlink>
        <a:folHlink>
          <a:srgbClr val="CC99FF"/>
        </a:folHlink>
      </a:clrScheme>
      <a:clrMap bg1="lt1" tx1="dk1" bg2="lt2" tx2="dk2" accent1="accent1" accent2="accent2" accent3="accent3" accent4="accent4" accent5="accent5" accent6="accent6" hlink="hlink" folHlink="folHlink"/>
    </a:extraClrScheme>
    <a:extraClrScheme>
      <a:clrScheme name="Capsules 13">
        <a:dk1>
          <a:srgbClr val="003366"/>
        </a:dk1>
        <a:lt1>
          <a:srgbClr val="FFFFFF"/>
        </a:lt1>
        <a:dk2>
          <a:srgbClr val="000099"/>
        </a:dk2>
        <a:lt2>
          <a:srgbClr val="666699"/>
        </a:lt2>
        <a:accent1>
          <a:srgbClr val="0066FF"/>
        </a:accent1>
        <a:accent2>
          <a:srgbClr val="1F05BB"/>
        </a:accent2>
        <a:accent3>
          <a:srgbClr val="FFFFFF"/>
        </a:accent3>
        <a:accent4>
          <a:srgbClr val="002A56"/>
        </a:accent4>
        <a:accent5>
          <a:srgbClr val="AAB8FF"/>
        </a:accent5>
        <a:accent6>
          <a:srgbClr val="1B04A9"/>
        </a:accent6>
        <a:hlink>
          <a:srgbClr val="FFCC00"/>
        </a:hlink>
        <a:folHlink>
          <a:srgbClr val="CC99FF"/>
        </a:folHlink>
      </a:clrScheme>
      <a:clrMap bg1="lt1" tx1="dk1" bg2="lt2" tx2="dk2" accent1="accent1" accent2="accent2" accent3="accent3" accent4="accent4" accent5="accent5" accent6="accent6" hlink="hlink" folHlink="folHlink"/>
    </a:extraClrScheme>
    <a:extraClrScheme>
      <a:clrScheme name="Capsules 14">
        <a:dk1>
          <a:srgbClr val="003366"/>
        </a:dk1>
        <a:lt1>
          <a:srgbClr val="FFFFFF"/>
        </a:lt1>
        <a:dk2>
          <a:srgbClr val="000099"/>
        </a:dk2>
        <a:lt2>
          <a:srgbClr val="666699"/>
        </a:lt2>
        <a:accent1>
          <a:srgbClr val="0066FF"/>
        </a:accent1>
        <a:accent2>
          <a:srgbClr val="1F05BB"/>
        </a:accent2>
        <a:accent3>
          <a:srgbClr val="FFFFFF"/>
        </a:accent3>
        <a:accent4>
          <a:srgbClr val="002A56"/>
        </a:accent4>
        <a:accent5>
          <a:srgbClr val="AAB8FF"/>
        </a:accent5>
        <a:accent6>
          <a:srgbClr val="1B04A9"/>
        </a:accent6>
        <a:hlink>
          <a:srgbClr val="FFFF00"/>
        </a:hlink>
        <a:folHlink>
          <a:srgbClr val="CC99FF"/>
        </a:folHlink>
      </a:clrScheme>
      <a:clrMap bg1="lt1" tx1="dk1" bg2="lt2" tx2="dk2" accent1="accent1" accent2="accent2" accent3="accent3" accent4="accent4" accent5="accent5" accent6="accent6" hlink="hlink" folHlink="folHlink"/>
    </a:extraClrScheme>
    <a:extraClrScheme>
      <a:clrScheme name="Capsules 15">
        <a:dk1>
          <a:srgbClr val="003366"/>
        </a:dk1>
        <a:lt1>
          <a:srgbClr val="FFFFFF"/>
        </a:lt1>
        <a:dk2>
          <a:srgbClr val="000099"/>
        </a:dk2>
        <a:lt2>
          <a:srgbClr val="666699"/>
        </a:lt2>
        <a:accent1>
          <a:srgbClr val="0066FF"/>
        </a:accent1>
        <a:accent2>
          <a:srgbClr val="1F05BB"/>
        </a:accent2>
        <a:accent3>
          <a:srgbClr val="FFFFFF"/>
        </a:accent3>
        <a:accent4>
          <a:srgbClr val="002A56"/>
        </a:accent4>
        <a:accent5>
          <a:srgbClr val="AAB8FF"/>
        </a:accent5>
        <a:accent6>
          <a:srgbClr val="1B04A9"/>
        </a:accent6>
        <a:hlink>
          <a:srgbClr val="E3DE00"/>
        </a:hlink>
        <a:folHlink>
          <a:srgbClr val="CC99FF"/>
        </a:folHlink>
      </a:clrScheme>
      <a:clrMap bg1="lt1" tx1="dk1" bg2="lt2" tx2="dk2" accent1="accent1" accent2="accent2" accent3="accent3" accent4="accent4" accent5="accent5" accent6="accent6" hlink="hlink" folHlink="folHlink"/>
    </a:extraClrScheme>
    <a:extraClrScheme>
      <a:clrScheme name="Capsules 16">
        <a:dk1>
          <a:srgbClr val="003366"/>
        </a:dk1>
        <a:lt1>
          <a:srgbClr val="FFFFFF"/>
        </a:lt1>
        <a:dk2>
          <a:srgbClr val="000066"/>
        </a:dk2>
        <a:lt2>
          <a:srgbClr val="666699"/>
        </a:lt2>
        <a:accent1>
          <a:srgbClr val="0066FF"/>
        </a:accent1>
        <a:accent2>
          <a:srgbClr val="1F05BB"/>
        </a:accent2>
        <a:accent3>
          <a:srgbClr val="FFFFFF"/>
        </a:accent3>
        <a:accent4>
          <a:srgbClr val="002A56"/>
        </a:accent4>
        <a:accent5>
          <a:srgbClr val="AAB8FF"/>
        </a:accent5>
        <a:accent6>
          <a:srgbClr val="1B04A9"/>
        </a:accent6>
        <a:hlink>
          <a:srgbClr val="E3DE00"/>
        </a:hlink>
        <a:folHlink>
          <a:srgbClr val="CC99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Win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ind">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in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Win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Wind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Wind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Wind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Wind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Wind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Wind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Wind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Wind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Wind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Wind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Capsules</Template>
  <TotalTime>10859</TotalTime>
  <Words>11007</Words>
  <Application>Microsoft Office PowerPoint</Application>
  <PresentationFormat>全屏显示(4:3)</PresentationFormat>
  <Paragraphs>1013</Paragraphs>
  <Slides>68</Slides>
  <Notes>4</Notes>
  <HiddenSlides>0</HiddenSlides>
  <MMClips>0</MMClips>
  <ScaleCrop>false</ScaleCrop>
  <HeadingPairs>
    <vt:vector size="8" baseType="variant">
      <vt:variant>
        <vt:lpstr>已用的字体</vt:lpstr>
      </vt:variant>
      <vt:variant>
        <vt:i4>15</vt:i4>
      </vt:variant>
      <vt:variant>
        <vt:lpstr>主题</vt:lpstr>
      </vt:variant>
      <vt:variant>
        <vt:i4>3</vt:i4>
      </vt:variant>
      <vt:variant>
        <vt:lpstr>嵌入 OLE 服务器</vt:lpstr>
      </vt:variant>
      <vt:variant>
        <vt:i4>2</vt:i4>
      </vt:variant>
      <vt:variant>
        <vt:lpstr>幻灯片标题</vt:lpstr>
      </vt:variant>
      <vt:variant>
        <vt:i4>68</vt:i4>
      </vt:variant>
    </vt:vector>
  </HeadingPairs>
  <TitlesOfParts>
    <vt:vector size="88" baseType="lpstr">
      <vt:lpstr>Arial</vt:lpstr>
      <vt:lpstr>楷体_GB2312</vt:lpstr>
      <vt:lpstr>Wingdings</vt:lpstr>
      <vt:lpstr>宋体</vt:lpstr>
      <vt:lpstr>Calibri</vt:lpstr>
      <vt:lpstr>黑体</vt:lpstr>
      <vt:lpstr>华文新魏</vt:lpstr>
      <vt:lpstr>Verdana</vt:lpstr>
      <vt:lpstr>Times New Roman</vt:lpstr>
      <vt:lpstr>华文楷体</vt:lpstr>
      <vt:lpstr>Wingdings 2</vt:lpstr>
      <vt:lpstr>Wingdings 3</vt:lpstr>
      <vt:lpstr>华文细黑</vt:lpstr>
      <vt:lpstr>隶书</vt:lpstr>
      <vt:lpstr>新宋体</vt:lpstr>
      <vt:lpstr>Capsules</vt:lpstr>
      <vt:lpstr>Wind</vt:lpstr>
      <vt:lpstr>自定义设计方案</vt:lpstr>
      <vt:lpstr>Microsoft Office Excel 工作表</vt:lpstr>
      <vt:lpstr>工作表</vt:lpstr>
      <vt:lpstr>幻灯片 1</vt:lpstr>
      <vt:lpstr>幻灯片 2</vt:lpstr>
      <vt:lpstr>幻灯片 3</vt:lpstr>
      <vt:lpstr>幻灯片 4</vt:lpstr>
      <vt:lpstr>A股市场IPO形势分析</vt:lpstr>
      <vt:lpstr>A股市场IPO形势分析</vt:lpstr>
      <vt:lpstr>A股市场IPO形势分析</vt:lpstr>
      <vt:lpstr>A股市场IPO形势分析</vt:lpstr>
      <vt:lpstr>A股市场IPO形势分析</vt:lpstr>
      <vt:lpstr>A股市场IPO形势分析</vt:lpstr>
      <vt:lpstr>幻灯片 11</vt:lpstr>
      <vt:lpstr>幻灯片 12</vt:lpstr>
      <vt:lpstr>幻灯片 13</vt:lpstr>
      <vt:lpstr>幻灯片 14</vt:lpstr>
      <vt:lpstr>幻灯片 15</vt:lpstr>
      <vt:lpstr>企业发行上市的各参与方</vt:lpstr>
      <vt:lpstr>A股IPO所需遵循的法律法规</vt:lpstr>
      <vt:lpstr>IPO申报的基本要求</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vector>
  </TitlesOfParts>
  <Company>Microsoft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DominWang</dc:creator>
  <cp:lastModifiedBy>wangyimin</cp:lastModifiedBy>
  <cp:revision>1001</cp:revision>
  <dcterms:created xsi:type="dcterms:W3CDTF">2006-07-26T05:29:07Z</dcterms:created>
  <dcterms:modified xsi:type="dcterms:W3CDTF">2011-06-25T04:07:30Z</dcterms:modified>
</cp:coreProperties>
</file>