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6" r:id="rId2"/>
    <p:sldId id="265" r:id="rId3"/>
    <p:sldId id="266" r:id="rId4"/>
    <p:sldId id="257" r:id="rId5"/>
    <p:sldId id="258" r:id="rId6"/>
    <p:sldId id="261" r:id="rId7"/>
    <p:sldId id="262" r:id="rId8"/>
    <p:sldId id="264" r:id="rId9"/>
    <p:sldId id="268" r:id="rId10"/>
    <p:sldId id="269" r:id="rId11"/>
    <p:sldId id="270" r:id="rId12"/>
    <p:sldId id="271" r:id="rId13"/>
    <p:sldId id="274" r:id="rId14"/>
    <p:sldId id="272" r:id="rId15"/>
    <p:sldId id="273" r:id="rId16"/>
    <p:sldId id="275" r:id="rId17"/>
    <p:sldId id="276" r:id="rId18"/>
    <p:sldId id="278" r:id="rId19"/>
    <p:sldId id="277" r:id="rId20"/>
    <p:sldId id="279" r:id="rId21"/>
    <p:sldId id="280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FFF"/>
    <a:srgbClr val="00FF00"/>
    <a:srgbClr val="911F7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2012/11/5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19672" y="980728"/>
            <a:ext cx="7128792" cy="1944216"/>
          </a:xfrm>
        </p:spPr>
        <p:txBody>
          <a:bodyPr/>
          <a:lstStyle/>
          <a:p>
            <a:r>
              <a:rPr lang="zh-CN" altLang="en-US" dirty="0" smtClean="0"/>
              <a:t>搜索引擎介绍及法律关系梳理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843808" y="5589240"/>
            <a:ext cx="6012160" cy="864096"/>
          </a:xfrm>
        </p:spPr>
        <p:txBody>
          <a:bodyPr>
            <a:normAutofit lnSpcReduction="10000"/>
          </a:bodyPr>
          <a:lstStyle/>
          <a:p>
            <a:pPr algn="r"/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叶小雷律师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  <a:p>
            <a:pPr algn="r"/>
            <a:r>
              <a:rPr lang="zh-CN" altLang="en-US" sz="2400" dirty="0" smtClean="0">
                <a:latin typeface="华文楷体" pitchFamily="2" charset="-122"/>
                <a:ea typeface="华文楷体" pitchFamily="2" charset="-122"/>
              </a:rPr>
              <a:t>广东晟典律师事务所</a:t>
            </a:r>
            <a:endParaRPr lang="en-US" altLang="zh-CN" sz="2400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</a:rPr>
              <a:t>搜索引擎关键词推广概述</a:t>
            </a:r>
          </a:p>
        </p:txBody>
      </p:sp>
      <p:sp>
        <p:nvSpPr>
          <p:cNvPr id="2" name="TextBox 10"/>
          <p:cNvSpPr txBox="1">
            <a:spLocks noChangeArrowheads="1"/>
          </p:cNvSpPr>
          <p:nvPr/>
        </p:nvSpPr>
        <p:spPr bwMode="auto">
          <a:xfrm>
            <a:off x="395288" y="1268413"/>
            <a:ext cx="8651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/>
              <a:t>搜索引擎关键词推广也称付费搜索，</a:t>
            </a:r>
            <a:r>
              <a:rPr lang="en-US" altLang="zh-CN"/>
              <a:t>PPC</a:t>
            </a:r>
            <a:r>
              <a:rPr lang="zh-CN" altLang="en-US"/>
              <a:t>，基本特点是按点击付费，推广信息出现</a:t>
            </a:r>
            <a:endParaRPr lang="en-US" altLang="zh-CN"/>
          </a:p>
          <a:p>
            <a:r>
              <a:rPr lang="zh-CN" altLang="en-US"/>
              <a:t>在搜索结果中（一般是靠前的位置），如果没有被用户点击，则不收取推广费。</a:t>
            </a:r>
          </a:p>
        </p:txBody>
      </p:sp>
      <p:pic>
        <p:nvPicPr>
          <p:cNvPr id="8" name="内容占位符 7" descr="百度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88840"/>
            <a:ext cx="7812360" cy="4869160"/>
          </a:xfrm>
        </p:spPr>
      </p:pic>
      <p:pic>
        <p:nvPicPr>
          <p:cNvPr id="9" name="图片 8" descr="必应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988840"/>
            <a:ext cx="8004709" cy="4869160"/>
          </a:xfrm>
          <a:prstGeom prst="rect">
            <a:avLst/>
          </a:prstGeom>
        </p:spPr>
      </p:pic>
      <p:pic>
        <p:nvPicPr>
          <p:cNvPr id="10" name="图片 9" descr="谷歌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1988840"/>
            <a:ext cx="7981976" cy="486916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</a:rPr>
              <a:t>付费搜索与自然搜索技术对比</a:t>
            </a:r>
            <a:endParaRPr lang="zh-CN" altLang="en-US" smtClean="0"/>
          </a:p>
        </p:txBody>
      </p:sp>
      <p:sp>
        <p:nvSpPr>
          <p:cNvPr id="6147" name="TextBox 5"/>
          <p:cNvSpPr>
            <a:spLocks noGrp="1" noChangeArrowheads="1"/>
          </p:cNvSpPr>
          <p:nvPr>
            <p:ph idx="1"/>
          </p:nvPr>
        </p:nvSpPr>
        <p:spPr>
          <a:xfrm>
            <a:off x="500063" y="1500188"/>
            <a:ext cx="8229600" cy="461962"/>
          </a:xfrm>
        </p:spPr>
        <p:txBody>
          <a:bodyPr>
            <a:spAutoFit/>
          </a:bodyPr>
          <a:lstStyle/>
          <a:p>
            <a:endParaRPr lang="zh-CN" altLang="en-US" sz="2400" smtClean="0"/>
          </a:p>
        </p:txBody>
      </p:sp>
      <p:graphicFrame>
        <p:nvGraphicFramePr>
          <p:cNvPr id="5" name="内容占位符 3"/>
          <p:cNvGraphicFramePr>
            <a:graphicFrameLocks/>
          </p:cNvGraphicFramePr>
          <p:nvPr/>
        </p:nvGraphicFramePr>
        <p:xfrm>
          <a:off x="428625" y="2000250"/>
          <a:ext cx="8372476" cy="4012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783"/>
                <a:gridCol w="1453565"/>
                <a:gridCol w="1744278"/>
                <a:gridCol w="1526243"/>
                <a:gridCol w="2921607"/>
              </a:tblGrid>
              <a:tr h="339064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分类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数据来源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展现原理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人工干预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与被链接网站的关系</a:t>
                      </a:r>
                      <a:endParaRPr lang="zh-CN" altLang="en-US" sz="1600" dirty="0"/>
                    </a:p>
                  </a:txBody>
                  <a:tcPr/>
                </a:tc>
              </a:tr>
              <a:tr h="1268344">
                <a:tc>
                  <a:txBody>
                    <a:bodyPr/>
                    <a:lstStyle/>
                    <a:p>
                      <a:r>
                        <a:rPr lang="zh-CN" altLang="en-US" sz="1600" b="0" dirty="0" smtClean="0"/>
                        <a:t>自然搜索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/>
                      <a:r>
                        <a:rPr lang="en-US" altLang="zh-CN" sz="1600" b="0" dirty="0" smtClean="0"/>
                        <a:t>Spider</a:t>
                      </a:r>
                      <a:r>
                        <a:rPr lang="zh-CN" altLang="en-US" sz="1600" b="0" dirty="0" smtClean="0"/>
                        <a:t>爬取网页信息后形成索引数据库；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zh-CN" altLang="en-US" sz="1600" dirty="0" smtClean="0"/>
                        <a:t>当网民搜索某一关键词时，从索引数据库中调取相关信息予以展示；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整个搜索过程没有人工干预（必要的黄反过滤除外）；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r>
                        <a:rPr lang="zh-CN" altLang="en-US" sz="1600" dirty="0" smtClean="0"/>
                        <a:t>百度无法控制、编辑、修改第三方网页的内容及索引目录信息，但可以在接到权利人投诉后断开链接或删除链接。</a:t>
                      </a:r>
                    </a:p>
                  </a:txBody>
                  <a:tcPr/>
                </a:tc>
              </a:tr>
              <a:tr h="1386464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付费搜索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b="0" dirty="0" smtClean="0"/>
                        <a:t>用户提交网站</a:t>
                      </a:r>
                      <a:r>
                        <a:rPr lang="en-US" altLang="zh-CN" sz="1600" b="0" dirty="0" smtClean="0"/>
                        <a:t>URL</a:t>
                      </a:r>
                      <a:r>
                        <a:rPr lang="zh-CN" altLang="en-US" sz="1600" b="0" dirty="0" smtClean="0"/>
                        <a:t>地址及关键词等相关信息后形成索引数据库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当网民搜索某一关键词时，从索引数据库中调取相关信息予以展示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整个搜索过程没有人工干预（必要的黄反过滤除外）；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百度无法控制、编辑、修改第三方网页的内容及索引目录信息，但可以在接到权利人投诉后断开链接或删除链接。</a:t>
                      </a:r>
                    </a:p>
                    <a:p>
                      <a:endParaRPr lang="zh-CN" altLang="en-US" sz="1600" dirty="0"/>
                    </a:p>
                  </a:txBody>
                  <a:tcPr/>
                </a:tc>
              </a:tr>
              <a:tr h="976193"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对比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dirty="0" smtClean="0"/>
                        <a:t>来源不同</a:t>
                      </a:r>
                      <a:endParaRPr lang="en-US" altLang="zh-CN" sz="1600" b="0" dirty="0" smtClean="0"/>
                    </a:p>
                    <a:p>
                      <a:r>
                        <a:rPr lang="zh-CN" altLang="en-US" sz="1600" b="0" dirty="0" smtClean="0"/>
                        <a:t>但搜索原理相同</a:t>
                      </a:r>
                      <a:endParaRPr lang="zh-CN" altLang="en-US" sz="16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相同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相同</a:t>
                      </a:r>
                      <a:endParaRPr lang="en-US" altLang="zh-CN" sz="1600" dirty="0" smtClean="0"/>
                    </a:p>
                    <a:p>
                      <a:r>
                        <a:rPr lang="zh-CN" altLang="en-US" sz="1600" dirty="0" smtClean="0"/>
                        <a:t>均无人工干预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sz="1600" dirty="0" smtClean="0"/>
                        <a:t>相同</a:t>
                      </a:r>
                      <a:endParaRPr lang="en-US" altLang="zh-CN" sz="1600" dirty="0" smtClean="0"/>
                    </a:p>
                    <a:p>
                      <a:r>
                        <a:rPr lang="zh-CN" altLang="en-US" sz="1600" dirty="0" smtClean="0"/>
                        <a:t>均为搜索、链接服务提供者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搜索引擎企业的盈利模式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971182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传统互联网模式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1</a:t>
            </a:r>
            <a:r>
              <a:rPr lang="zh-CN" altLang="zh-CN" dirty="0" smtClean="0"/>
              <a:t>）</a:t>
            </a:r>
            <a:r>
              <a:rPr lang="en-US" altLang="zh-CN" dirty="0" smtClean="0"/>
              <a:t>Google</a:t>
            </a:r>
            <a:r>
              <a:rPr lang="zh-CN" altLang="zh-CN" dirty="0" smtClean="0"/>
              <a:t>的</a:t>
            </a:r>
            <a:r>
              <a:rPr lang="en-US" altLang="zh-CN" dirty="0" smtClean="0"/>
              <a:t>AdWords</a:t>
            </a:r>
            <a:r>
              <a:rPr lang="zh-CN" altLang="zh-CN" dirty="0" smtClean="0"/>
              <a:t>、</a:t>
            </a:r>
            <a:r>
              <a:rPr lang="en-US" altLang="zh-CN" dirty="0" smtClean="0"/>
              <a:t>AdSense    </a:t>
            </a:r>
          </a:p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AdWords</a:t>
            </a:r>
            <a:r>
              <a:rPr lang="zh-CN" altLang="en-US" dirty="0" smtClean="0"/>
              <a:t>是</a:t>
            </a:r>
            <a:r>
              <a:rPr lang="en-US" altLang="zh-CN" dirty="0" smtClean="0"/>
              <a:t>Google</a:t>
            </a:r>
            <a:r>
              <a:rPr lang="zh-CN" altLang="en-US" dirty="0" smtClean="0"/>
              <a:t>的关键词竞价广告，中文俗称“</a:t>
            </a:r>
            <a:r>
              <a:rPr lang="en-US" altLang="zh-CN" dirty="0" smtClean="0"/>
              <a:t>Google</a:t>
            </a:r>
            <a:r>
              <a:rPr lang="zh-CN" altLang="en-US" dirty="0" smtClean="0"/>
              <a:t>右侧广告”，按每次点击计费 </a:t>
            </a:r>
            <a:r>
              <a:rPr lang="en-US" altLang="zh-CN" dirty="0" smtClean="0"/>
              <a:t>(Cost Per Click)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l"/>
            </a:pPr>
            <a:r>
              <a:rPr lang="en-US" altLang="zh-CN" dirty="0" smtClean="0"/>
              <a:t>AdSense</a:t>
            </a:r>
            <a:r>
              <a:rPr lang="zh-CN" altLang="en-US" dirty="0" smtClean="0"/>
              <a:t>是针对网站主（简称发布商）的一个互联网广告服务，加入</a:t>
            </a:r>
            <a:r>
              <a:rPr lang="en-US" altLang="zh-CN" dirty="0" smtClean="0"/>
              <a:t>AdSense</a:t>
            </a:r>
            <a:r>
              <a:rPr lang="zh-CN" altLang="en-US" dirty="0" smtClean="0"/>
              <a:t>之后</a:t>
            </a:r>
            <a:r>
              <a:rPr lang="en-US" altLang="zh-CN" dirty="0" smtClean="0"/>
              <a:t>Google</a:t>
            </a:r>
            <a:r>
              <a:rPr lang="zh-CN" altLang="en-US" dirty="0" smtClean="0"/>
              <a:t>会在其网站上投放广告，</a:t>
            </a:r>
            <a:r>
              <a:rPr lang="en-US" altLang="zh-CN" dirty="0" smtClean="0"/>
              <a:t>Google</a:t>
            </a:r>
            <a:r>
              <a:rPr lang="zh-CN" altLang="en-US" dirty="0" smtClean="0"/>
              <a:t>和站长分成广告佣金。</a:t>
            </a:r>
            <a:endParaRPr lang="en-US" altLang="zh-CN" dirty="0" smtClean="0"/>
          </a:p>
          <a:p>
            <a:pPr>
              <a:buNone/>
            </a:pPr>
            <a:endParaRPr lang="zh-CN" altLang="zh-CN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搜索引擎企业的盈利模式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zh-CN" altLang="zh-CN" dirty="0" smtClean="0"/>
              <a:t>（</a:t>
            </a:r>
            <a:r>
              <a:rPr lang="en-US" altLang="zh-CN" dirty="0" smtClean="0"/>
              <a:t>2</a:t>
            </a:r>
            <a:r>
              <a:rPr lang="zh-CN" altLang="zh-CN" dirty="0" smtClean="0"/>
              <a:t>）百度的竞价排名、网络广告</a:t>
            </a:r>
            <a:endParaRPr lang="en-US" altLang="zh-CN" dirty="0" smtClean="0"/>
          </a:p>
          <a:p>
            <a:pPr algn="just">
              <a:buNone/>
            </a:pPr>
            <a:endParaRPr lang="zh-CN" altLang="zh-CN" dirty="0" smtClean="0"/>
          </a:p>
          <a:p>
            <a:pPr algn="just">
              <a:buFont typeface="Wingdings" pitchFamily="2" charset="2"/>
              <a:buChar char="l"/>
            </a:pPr>
            <a:r>
              <a:rPr lang="zh-CN" altLang="en-US" dirty="0" smtClean="0"/>
              <a:t>竞价排名的基本特点是按点击付费，推广信息出现在搜索结果中（一般是靠前的位置），如果没有被用户点击，则不收取推广费。</a:t>
            </a:r>
            <a:endParaRPr lang="en-US" altLang="zh-CN" dirty="0" smtClean="0"/>
          </a:p>
          <a:p>
            <a:pPr algn="just">
              <a:buFont typeface="Wingdings" pitchFamily="2" charset="2"/>
              <a:buChar char="l"/>
            </a:pPr>
            <a:endParaRPr lang="en-US" altLang="zh-CN" dirty="0" smtClean="0"/>
          </a:p>
          <a:p>
            <a:pPr algn="just">
              <a:buFont typeface="Wingdings" pitchFamily="2" charset="2"/>
              <a:buChar char="l"/>
            </a:pPr>
            <a:r>
              <a:rPr lang="zh-CN" altLang="en-US" dirty="0" smtClean="0"/>
              <a:t>网络广告主要包括：精准广告、关联广告、捷径广告等。</a:t>
            </a:r>
            <a:endParaRPr lang="en-US" altLang="zh-CN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搜索引擎企业的盈利模式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Font typeface="Wingdings" pitchFamily="2" charset="2"/>
              <a:buChar char="l"/>
            </a:pPr>
            <a:endParaRPr lang="en-US" altLang="zh-CN" dirty="0" smtClean="0"/>
          </a:p>
          <a:p>
            <a:pPr algn="just">
              <a:buFont typeface="Wingdings" pitchFamily="2" charset="2"/>
              <a:buChar char="l"/>
            </a:pPr>
            <a:r>
              <a:rPr lang="zh-CN" altLang="en-US" dirty="0" smtClean="0"/>
              <a:t>谷歌</a:t>
            </a:r>
            <a:r>
              <a:rPr lang="en-US" altLang="zh-CN" dirty="0" smtClean="0"/>
              <a:t>2011</a:t>
            </a:r>
            <a:r>
              <a:rPr lang="zh-CN" altLang="en-US" dirty="0" smtClean="0"/>
              <a:t>年全年营收达到</a:t>
            </a:r>
            <a:r>
              <a:rPr lang="en-US" altLang="zh-CN" dirty="0" smtClean="0"/>
              <a:t>379</a:t>
            </a:r>
            <a:r>
              <a:rPr lang="zh-CN" altLang="en-US" dirty="0" smtClean="0"/>
              <a:t>亿美元，其中</a:t>
            </a:r>
            <a:r>
              <a:rPr lang="en-US" altLang="zh-CN" dirty="0" smtClean="0"/>
              <a:t>96%</a:t>
            </a:r>
            <a:r>
              <a:rPr lang="zh-CN" altLang="en-US" dirty="0" smtClean="0"/>
              <a:t>来自于广告业务。最贵的广告点击，一次可让谷歌入账约</a:t>
            </a:r>
            <a:r>
              <a:rPr lang="en-US" altLang="zh-CN" dirty="0" smtClean="0"/>
              <a:t>43</a:t>
            </a:r>
            <a:r>
              <a:rPr lang="zh-CN" altLang="en-US" dirty="0" smtClean="0"/>
              <a:t>美元。</a:t>
            </a:r>
            <a:endParaRPr lang="en-US" altLang="zh-CN" dirty="0" smtClean="0"/>
          </a:p>
          <a:p>
            <a:pPr algn="just">
              <a:buNone/>
            </a:pPr>
            <a:endParaRPr lang="en-US" altLang="zh-CN" dirty="0" smtClean="0"/>
          </a:p>
          <a:p>
            <a:pPr algn="just">
              <a:buFont typeface="Wingdings" pitchFamily="2" charset="2"/>
              <a:buChar char="l"/>
            </a:pPr>
            <a:r>
              <a:rPr lang="zh-CN" altLang="en-US" dirty="0" smtClean="0"/>
              <a:t>百度</a:t>
            </a:r>
            <a:r>
              <a:rPr lang="en-US" altLang="zh-CN" dirty="0" smtClean="0"/>
              <a:t>2011</a:t>
            </a:r>
            <a:r>
              <a:rPr lang="zh-CN" altLang="en-US" dirty="0" smtClean="0"/>
              <a:t>年总营收为人民币</a:t>
            </a:r>
            <a:r>
              <a:rPr lang="en-US" altLang="zh-CN" dirty="0" smtClean="0"/>
              <a:t>145.01</a:t>
            </a:r>
            <a:r>
              <a:rPr lang="zh-CN" altLang="en-US" dirty="0" smtClean="0"/>
              <a:t>亿元，全年净利润为人民币</a:t>
            </a:r>
            <a:r>
              <a:rPr lang="en-US" altLang="zh-CN" dirty="0" smtClean="0"/>
              <a:t>66.39</a:t>
            </a:r>
            <a:r>
              <a:rPr lang="zh-CN" altLang="en-US" dirty="0" smtClean="0"/>
              <a:t>亿元，比</a:t>
            </a:r>
            <a:r>
              <a:rPr lang="en-US" altLang="zh-CN" dirty="0" smtClean="0"/>
              <a:t>2010</a:t>
            </a:r>
            <a:r>
              <a:rPr lang="zh-CN" altLang="en-US" dirty="0" smtClean="0"/>
              <a:t>年增长</a:t>
            </a:r>
            <a:r>
              <a:rPr lang="en-US" altLang="zh-CN" dirty="0" smtClean="0"/>
              <a:t>88.3%</a:t>
            </a:r>
            <a:r>
              <a:rPr lang="zh-CN" altLang="en-US" dirty="0" smtClean="0"/>
              <a:t>。</a:t>
            </a:r>
            <a:r>
              <a:rPr lang="en-US" altLang="zh-CN" dirty="0" smtClean="0"/>
              <a:t>2011</a:t>
            </a:r>
            <a:r>
              <a:rPr lang="zh-CN" altLang="en-US" dirty="0" smtClean="0"/>
              <a:t>年，百度在线广告营收为</a:t>
            </a:r>
            <a:r>
              <a:rPr lang="en-US" altLang="zh-CN" dirty="0" smtClean="0"/>
              <a:t>144.90</a:t>
            </a:r>
            <a:r>
              <a:rPr lang="zh-CN" altLang="en-US" dirty="0" smtClean="0"/>
              <a:t>亿元人民币。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无线互联网领域盈利模式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传统互联网盈利模式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）以广告为主的商业模式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）电子商务</a:t>
            </a: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r>
              <a:rPr lang="zh-CN" altLang="en-US" dirty="0" smtClean="0"/>
              <a:t>搜索引擎的创新发展</a:t>
            </a:r>
            <a:endParaRPr lang="en-US" altLang="zh-CN" dirty="0" smtClean="0"/>
          </a:p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1</a:t>
            </a:r>
            <a:r>
              <a:rPr lang="zh-CN" altLang="en-US" sz="2800" dirty="0" smtClean="0"/>
              <a:t>）语音识别与搜索引擎的结合</a:t>
            </a:r>
            <a:endParaRPr lang="en-US" altLang="zh-CN" sz="2800" dirty="0" smtClean="0"/>
          </a:p>
          <a:p>
            <a:pPr>
              <a:buNone/>
            </a:pPr>
            <a:r>
              <a:rPr lang="zh-CN" altLang="en-US" sz="2800" dirty="0" smtClean="0"/>
              <a:t>（</a:t>
            </a:r>
            <a:r>
              <a:rPr lang="en-US" altLang="zh-CN" sz="2800" dirty="0" smtClean="0"/>
              <a:t>2</a:t>
            </a:r>
            <a:r>
              <a:rPr lang="zh-CN" altLang="en-US" sz="2800" dirty="0" smtClean="0"/>
              <a:t>）对</a:t>
            </a:r>
            <a:r>
              <a:rPr lang="en-US" altLang="zh-CN" sz="2800" dirty="0" smtClean="0"/>
              <a:t>SEO</a:t>
            </a:r>
            <a:r>
              <a:rPr lang="zh-CN" altLang="en-US" sz="2800" dirty="0" smtClean="0"/>
              <a:t>（搜索引擎优化）方式的变革</a:t>
            </a:r>
            <a:endParaRPr lang="zh-CN" altLang="en-US" sz="2800" dirty="0"/>
          </a:p>
        </p:txBody>
      </p:sp>
      <p:pic>
        <p:nvPicPr>
          <p:cNvPr id="4" name="图片 3" descr="宜搜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68144" y="1628800"/>
            <a:ext cx="2800000" cy="895238"/>
          </a:xfrm>
          <a:prstGeom prst="rect">
            <a:avLst/>
          </a:prstGeom>
        </p:spPr>
      </p:pic>
      <p:pic>
        <p:nvPicPr>
          <p:cNvPr id="5" name="图片 4" descr="sir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3573016"/>
            <a:ext cx="2515150" cy="1344604"/>
          </a:xfrm>
          <a:prstGeom prst="rect">
            <a:avLst/>
          </a:prstGeom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dirty="0" smtClean="0"/>
              <a:t>搜索引擎市场法律关系梳理：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n"/>
            </a:pPr>
            <a:r>
              <a:rPr lang="zh-CN" altLang="zh-CN" dirty="0" smtClean="0"/>
              <a:t>一、法律主体</a:t>
            </a:r>
          </a:p>
          <a:p>
            <a:pPr>
              <a:buNone/>
            </a:pPr>
            <a:r>
              <a:rPr lang="en-US" altLang="zh-CN" dirty="0" smtClean="0"/>
              <a:t>1.</a:t>
            </a:r>
            <a:r>
              <a:rPr lang="zh-CN" altLang="zh-CN" dirty="0" smtClean="0"/>
              <a:t>搜索引擎服务商</a:t>
            </a:r>
          </a:p>
          <a:p>
            <a:pPr>
              <a:buNone/>
            </a:pPr>
            <a:r>
              <a:rPr lang="en-US" altLang="zh-CN" dirty="0" smtClean="0"/>
              <a:t>2.</a:t>
            </a:r>
            <a:r>
              <a:rPr lang="zh-CN" altLang="zh-CN" dirty="0" smtClean="0"/>
              <a:t>代理商</a:t>
            </a:r>
          </a:p>
          <a:p>
            <a:pPr>
              <a:buNone/>
            </a:pPr>
            <a:r>
              <a:rPr lang="en-US" altLang="zh-CN" dirty="0" smtClean="0"/>
              <a:t>3.</a:t>
            </a:r>
            <a:r>
              <a:rPr lang="zh-CN" altLang="zh-CN" dirty="0" smtClean="0"/>
              <a:t>推广商户</a:t>
            </a:r>
          </a:p>
          <a:p>
            <a:pPr>
              <a:buNone/>
            </a:pPr>
            <a:r>
              <a:rPr lang="en-US" altLang="zh-CN" dirty="0" smtClean="0"/>
              <a:t>4.</a:t>
            </a:r>
            <a:r>
              <a:rPr lang="zh-CN" altLang="zh-CN" dirty="0" smtClean="0"/>
              <a:t>网民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政府部门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457200"/>
            <a:ext cx="8452048" cy="838200"/>
          </a:xfrm>
        </p:spPr>
        <p:txBody>
          <a:bodyPr>
            <a:normAutofit/>
          </a:bodyPr>
          <a:lstStyle/>
          <a:p>
            <a:pPr lvl="0"/>
            <a:r>
              <a:rPr lang="zh-CN" altLang="zh-CN" dirty="0" smtClean="0"/>
              <a:t>搜索引擎服务商之间的同业关系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1628800"/>
            <a:ext cx="7344816" cy="4035078"/>
          </a:xfrm>
        </p:spPr>
        <p:txBody>
          <a:bodyPr>
            <a:normAutofit/>
          </a:bodyPr>
          <a:lstStyle/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r>
              <a:rPr lang="en-US" altLang="zh-CN" dirty="0" smtClean="0"/>
              <a:t>1.</a:t>
            </a:r>
            <a:r>
              <a:rPr lang="zh-CN" altLang="zh-CN" dirty="0" smtClean="0"/>
              <a:t>行业协议</a:t>
            </a:r>
            <a:r>
              <a:rPr lang="en-US" altLang="zh-CN" dirty="0" smtClean="0"/>
              <a:t>robots.txt</a:t>
            </a:r>
            <a:endParaRPr lang="zh-CN" altLang="zh-CN" dirty="0" smtClean="0"/>
          </a:p>
          <a:p>
            <a:pPr lvl="0">
              <a:buNone/>
            </a:pPr>
            <a:endParaRPr lang="en-US" altLang="zh-CN" dirty="0" smtClean="0"/>
          </a:p>
          <a:p>
            <a:pPr lvl="0">
              <a:buNone/>
            </a:pPr>
            <a:r>
              <a:rPr lang="en-US" altLang="zh-CN" dirty="0" smtClean="0"/>
              <a:t>2.</a:t>
            </a:r>
            <a:r>
              <a:rPr lang="zh-CN" altLang="zh-CN" dirty="0" smtClean="0"/>
              <a:t>垄断</a:t>
            </a:r>
            <a:endParaRPr lang="en-US" altLang="zh-CN" dirty="0" smtClean="0"/>
          </a:p>
          <a:p>
            <a:pPr lvl="0">
              <a:buNone/>
            </a:pP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892480" cy="1099592"/>
          </a:xfrm>
        </p:spPr>
        <p:txBody>
          <a:bodyPr>
            <a:normAutofit fontScale="90000"/>
          </a:bodyPr>
          <a:lstStyle/>
          <a:p>
            <a:pPr lvl="0"/>
            <a:r>
              <a:rPr lang="zh-CN" altLang="zh-CN" dirty="0" smtClean="0"/>
              <a:t>搜索引擎服务商、代理商、推广商户之间的关系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altLang="zh-CN" dirty="0" smtClean="0"/>
              <a:t>1.</a:t>
            </a:r>
            <a:r>
              <a:rPr lang="zh-CN" altLang="zh-CN" dirty="0" smtClean="0"/>
              <a:t>搜索引擎服务商与代理商之间的关系</a:t>
            </a:r>
            <a:endParaRPr lang="en-US" altLang="zh-CN" dirty="0" smtClean="0"/>
          </a:p>
          <a:p>
            <a:pPr lvl="0">
              <a:buFont typeface="Wingdings" pitchFamily="2" charset="2"/>
              <a:buChar char="l"/>
            </a:pPr>
            <a:endParaRPr lang="zh-CN" altLang="zh-CN" dirty="0" smtClean="0"/>
          </a:p>
          <a:p>
            <a:pPr lvl="0">
              <a:buNone/>
            </a:pPr>
            <a:r>
              <a:rPr lang="en-US" altLang="zh-CN" dirty="0" smtClean="0"/>
              <a:t>2.</a:t>
            </a:r>
            <a:r>
              <a:rPr lang="zh-CN" altLang="zh-CN" dirty="0" smtClean="0"/>
              <a:t>搜索引擎服务商与推广用户之间的关系</a:t>
            </a:r>
            <a:endParaRPr lang="en-US" altLang="zh-CN" dirty="0" smtClean="0"/>
          </a:p>
          <a:p>
            <a:pPr lvl="0">
              <a:buFont typeface="Wingdings" pitchFamily="2" charset="2"/>
              <a:buChar char="l"/>
            </a:pPr>
            <a:endParaRPr lang="zh-CN" altLang="zh-CN" dirty="0" smtClean="0"/>
          </a:p>
          <a:p>
            <a:pPr lvl="0">
              <a:buNone/>
            </a:pPr>
            <a:r>
              <a:rPr lang="en-US" altLang="zh-CN" dirty="0" smtClean="0"/>
              <a:t>3.</a:t>
            </a:r>
            <a:r>
              <a:rPr lang="zh-CN" altLang="zh-CN" dirty="0" smtClean="0"/>
              <a:t>代理商与推广用户之间的关系</a:t>
            </a:r>
          </a:p>
          <a:p>
            <a:endParaRPr lang="zh-CN" altLang="en-US" dirty="0"/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zh-CN" altLang="zh-CN" dirty="0" smtClean="0"/>
              <a:t>搜索引擎服务商、推广商户、网民之间的关系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altLang="zh-CN" dirty="0" smtClean="0"/>
              <a:t>1.</a:t>
            </a:r>
            <a:r>
              <a:rPr lang="zh-CN" altLang="zh-CN" dirty="0" smtClean="0"/>
              <a:t>搜索引擎服务商与推广用户的关系</a:t>
            </a:r>
            <a:endParaRPr lang="en-US" altLang="zh-CN" dirty="0" smtClean="0"/>
          </a:p>
          <a:p>
            <a:pPr lvl="0">
              <a:buFont typeface="Wingdings" pitchFamily="2" charset="2"/>
              <a:buChar char="n"/>
            </a:pPr>
            <a:endParaRPr lang="zh-CN" altLang="zh-CN" dirty="0" smtClean="0"/>
          </a:p>
          <a:p>
            <a:pPr lvl="0">
              <a:buNone/>
            </a:pPr>
            <a:r>
              <a:rPr lang="en-US" altLang="zh-CN" dirty="0" smtClean="0"/>
              <a:t>2.</a:t>
            </a:r>
            <a:r>
              <a:rPr lang="zh-CN" altLang="zh-CN" dirty="0" smtClean="0"/>
              <a:t>搜索引擎服务商与网民之间的关系</a:t>
            </a:r>
            <a:endParaRPr lang="en-US" altLang="zh-CN" dirty="0" smtClean="0"/>
          </a:p>
          <a:p>
            <a:pPr lvl="0">
              <a:buFont typeface="Wingdings" pitchFamily="2" charset="2"/>
              <a:buChar char="n"/>
            </a:pPr>
            <a:endParaRPr lang="zh-CN" altLang="zh-CN" dirty="0" smtClean="0"/>
          </a:p>
          <a:p>
            <a:pPr lvl="0">
              <a:buNone/>
            </a:pPr>
            <a:r>
              <a:rPr lang="en-US" altLang="zh-CN" dirty="0" smtClean="0"/>
              <a:t>3.</a:t>
            </a:r>
            <a:r>
              <a:rPr lang="zh-CN" altLang="zh-CN" dirty="0" smtClean="0"/>
              <a:t>广用户与网民之间的关系</a:t>
            </a:r>
          </a:p>
          <a:p>
            <a:endParaRPr lang="zh-CN" altLang="en-US" dirty="0"/>
          </a:p>
        </p:txBody>
      </p:sp>
      <p:pic>
        <p:nvPicPr>
          <p:cNvPr id="5" name="图片 4" descr="网民数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8104" y="3429000"/>
            <a:ext cx="3384376" cy="2809671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6" name="内容占位符 5" descr="360搜索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764704"/>
            <a:ext cx="8260229" cy="5112567"/>
          </a:xfrm>
        </p:spPr>
      </p:pic>
      <p:sp>
        <p:nvSpPr>
          <p:cNvPr id="7" name="TextBox 6"/>
          <p:cNvSpPr txBox="1"/>
          <p:nvPr/>
        </p:nvSpPr>
        <p:spPr>
          <a:xfrm>
            <a:off x="6300192" y="6237312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数据来源于</a:t>
            </a:r>
            <a:r>
              <a:rPr lang="en-US" altLang="zh-CN" sz="1400" dirty="0" smtClean="0"/>
              <a:t>Experian </a:t>
            </a:r>
            <a:r>
              <a:rPr lang="en-US" altLang="zh-CN" sz="1400" dirty="0" err="1" smtClean="0"/>
              <a:t>Hitwise</a:t>
            </a:r>
            <a:endParaRPr lang="zh-CN" altLang="en-US" sz="14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dirty="0" smtClean="0"/>
              <a:t>政府</a:t>
            </a:r>
            <a:r>
              <a:rPr lang="zh-CN" altLang="zh-CN" dirty="0" smtClean="0"/>
              <a:t>监管关系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公安部</a:t>
            </a:r>
            <a:endParaRPr lang="en-US" altLang="zh-CN" dirty="0" smtClean="0"/>
          </a:p>
          <a:p>
            <a:r>
              <a:rPr lang="zh-CN" altLang="en-US" dirty="0" smtClean="0"/>
              <a:t>工信部</a:t>
            </a:r>
            <a:endParaRPr lang="en-US" altLang="zh-CN" dirty="0" smtClean="0"/>
          </a:p>
          <a:p>
            <a:r>
              <a:rPr lang="zh-CN" altLang="en-US" dirty="0" smtClean="0"/>
              <a:t>新闻出版总署</a:t>
            </a:r>
            <a:endParaRPr lang="en-US" altLang="zh-CN" dirty="0" smtClean="0"/>
          </a:p>
          <a:p>
            <a:r>
              <a:rPr lang="zh-CN" altLang="en-US" dirty="0" smtClean="0"/>
              <a:t>广电总局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endParaRPr lang="en-US" altLang="zh-CN" dirty="0" smtClean="0"/>
          </a:p>
          <a:p>
            <a:pPr algn="ctr">
              <a:buNone/>
            </a:pPr>
            <a:endParaRPr lang="en-US" altLang="zh-CN" dirty="0" smtClean="0"/>
          </a:p>
          <a:p>
            <a:pPr algn="ctr"/>
            <a:endParaRPr lang="en-US" altLang="zh-CN" dirty="0" smtClean="0"/>
          </a:p>
          <a:p>
            <a:pPr algn="ctr">
              <a:buNone/>
            </a:pPr>
            <a:r>
              <a:rPr lang="zh-CN" altLang="en-US" dirty="0" smtClean="0"/>
              <a:t>联系电话：</a:t>
            </a:r>
            <a:r>
              <a:rPr lang="en-US" altLang="zh-CN" dirty="0" smtClean="0"/>
              <a:t>13802267158</a:t>
            </a:r>
          </a:p>
          <a:p>
            <a:pPr algn="ctr">
              <a:buNone/>
            </a:pPr>
            <a:r>
              <a:rPr lang="zh-CN" altLang="en-US" dirty="0" smtClean="0"/>
              <a:t>邮箱：</a:t>
            </a:r>
            <a:r>
              <a:rPr lang="en-US" altLang="zh-CN" dirty="0" smtClean="0"/>
              <a:t>yexiaolei@shengdian.com.cn</a:t>
            </a:r>
          </a:p>
          <a:p>
            <a:pPr algn="ctr"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563888" y="2852936"/>
            <a:ext cx="23391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</a:rPr>
              <a:t>谢谢！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blurRad="50800" dist="38100" dir="16200000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10</a:t>
            </a:r>
            <a:r>
              <a:rPr lang="zh-CN" altLang="en-US" dirty="0" smtClean="0"/>
              <a:t>大流量来源网站</a:t>
            </a:r>
            <a:endParaRPr lang="zh-CN" altLang="en-US" dirty="0"/>
          </a:p>
        </p:txBody>
      </p:sp>
      <p:pic>
        <p:nvPicPr>
          <p:cNvPr id="6" name="内容占位符 5" descr="10大流量来源网站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12776"/>
            <a:ext cx="8136904" cy="4759688"/>
          </a:xfrm>
        </p:spPr>
      </p:pic>
      <p:sp>
        <p:nvSpPr>
          <p:cNvPr id="7" name="TextBox 6"/>
          <p:cNvSpPr txBox="1"/>
          <p:nvPr/>
        </p:nvSpPr>
        <p:spPr>
          <a:xfrm>
            <a:off x="6300192" y="6309320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数据来源于</a:t>
            </a:r>
            <a:r>
              <a:rPr lang="en-US" altLang="zh-CN" sz="1400" dirty="0" smtClean="0"/>
              <a:t>Experian </a:t>
            </a:r>
            <a:r>
              <a:rPr lang="en-US" altLang="zh-CN" sz="1400" dirty="0" err="1" smtClean="0"/>
              <a:t>Hitwise</a:t>
            </a:r>
            <a:endParaRPr lang="zh-CN" altLang="en-US" sz="1400" dirty="0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什么是搜索引擎？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184576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buFont typeface="Wingdings" pitchFamily="2" charset="2"/>
              <a:buChar char="l"/>
            </a:pPr>
            <a:endParaRPr lang="en-US" altLang="zh-CN" sz="2800" dirty="0" smtClean="0">
              <a:ea typeface="宋体" pitchFamily="2" charset="-122"/>
            </a:endParaRPr>
          </a:p>
          <a:p>
            <a:pPr algn="just">
              <a:lnSpc>
                <a:spcPct val="110000"/>
              </a:lnSpc>
              <a:buFont typeface="Wingdings" pitchFamily="2" charset="2"/>
              <a:buChar char="l"/>
            </a:pPr>
            <a:endParaRPr lang="en-US" altLang="zh-CN" sz="2800" dirty="0" smtClean="0">
              <a:ea typeface="宋体" pitchFamily="2" charset="-122"/>
            </a:endParaRPr>
          </a:p>
          <a:p>
            <a:pPr algn="just">
              <a:lnSpc>
                <a:spcPct val="110000"/>
              </a:lnSpc>
              <a:buFont typeface="Wingdings" pitchFamily="2" charset="2"/>
              <a:buChar char="l"/>
            </a:pPr>
            <a:r>
              <a:rPr lang="zh-CN" altLang="en-US" sz="2800" dirty="0" smtClean="0">
                <a:ea typeface="宋体" pitchFamily="2" charset="-122"/>
              </a:rPr>
              <a:t>搜索引擎</a:t>
            </a:r>
            <a:r>
              <a:rPr lang="en-US" altLang="zh-CN" sz="2800" dirty="0" smtClean="0">
                <a:ea typeface="宋体" pitchFamily="2" charset="-122"/>
              </a:rPr>
              <a:t>(search engine)</a:t>
            </a:r>
            <a:r>
              <a:rPr lang="zh-CN" altLang="en-US" sz="2800" dirty="0" smtClean="0">
                <a:ea typeface="宋体" pitchFamily="2" charset="-122"/>
              </a:rPr>
              <a:t>是指根据一定的策略、运用特定的计算机程序搜集互联网上的信息，在对信息进行组织和处理后，为用户提供检索服务，将用户检索相关的信息展示给用户的系统。</a:t>
            </a:r>
            <a:r>
              <a:rPr lang="en-US" altLang="zh-CN" sz="2800" dirty="0" smtClean="0">
                <a:ea typeface="宋体" pitchFamily="2" charset="-122"/>
              </a:rPr>
              <a:t> </a:t>
            </a:r>
          </a:p>
          <a:p>
            <a:pPr algn="just">
              <a:lnSpc>
                <a:spcPct val="110000"/>
              </a:lnSpc>
              <a:buNone/>
            </a:pPr>
            <a:endParaRPr lang="en-US" altLang="zh-CN" sz="2800" dirty="0" smtClean="0">
              <a:ea typeface="宋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>
                <a:latin typeface="+mj-ea"/>
                <a:cs typeface="+mn-cs"/>
              </a:rPr>
              <a:t>搜索引擎的抓取、排序规则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482716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dirty="0" smtClean="0"/>
              <a:t>搜索引擎工作步骤分为四步：</a:t>
            </a:r>
          </a:p>
          <a:p>
            <a:pPr>
              <a:buNone/>
            </a:pPr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en-US" altLang="zh-CN" dirty="0" smtClean="0"/>
              <a:t>spider</a:t>
            </a:r>
            <a:r>
              <a:rPr lang="zh-CN" altLang="en-US" dirty="0" smtClean="0"/>
              <a:t>从互联网上抓取网页，并形成网页快照</a:t>
            </a:r>
          </a:p>
          <a:p>
            <a:pPr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、搜索引擎必须根据网页快照（缓存页面）生成索引数据库，才能提供搜索功能</a:t>
            </a:r>
          </a:p>
          <a:p>
            <a:pPr>
              <a:buNone/>
            </a:pPr>
            <a:r>
              <a:rPr lang="en-US" altLang="zh-CN" dirty="0" smtClean="0"/>
              <a:t>3</a:t>
            </a:r>
            <a:r>
              <a:rPr lang="zh-CN" altLang="en-US" dirty="0" smtClean="0"/>
              <a:t>、在索引数据库中对抓取的链接和文档分析排序</a:t>
            </a:r>
          </a:p>
          <a:p>
            <a:pPr>
              <a:buNone/>
            </a:pPr>
            <a:r>
              <a:rPr lang="en-US" altLang="zh-CN" dirty="0" smtClean="0"/>
              <a:t>4</a:t>
            </a:r>
            <a:r>
              <a:rPr lang="zh-CN" altLang="en-US" dirty="0" smtClean="0"/>
              <a:t>、根据用户搜索请求进行检索排序处理，最后将查询结果返回给用户。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</a:t>
            </a:r>
          </a:p>
          <a:p>
            <a:pPr>
              <a:buNone/>
            </a:pPr>
            <a:r>
              <a:rPr lang="en-US" altLang="zh-CN" dirty="0" smtClean="0"/>
              <a:t>             </a:t>
            </a:r>
            <a:r>
              <a:rPr lang="zh-CN" altLang="en-US" dirty="0" smtClean="0"/>
              <a:t>当用户使用搜索引擎在互联网上搜索网页时，那其实就在搜索引擎的网页数据库中搜索，用户误认为搜索引擎一下子就在互联网上找到了包含关键词的网页。</a:t>
            </a:r>
          </a:p>
        </p:txBody>
      </p:sp>
      <p:pic>
        <p:nvPicPr>
          <p:cNvPr id="4" name="图片 3" descr="200915135548519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4509120"/>
            <a:ext cx="576064" cy="50405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 bwMode="auto">
          <a:xfrm>
            <a:off x="251520" y="260648"/>
            <a:ext cx="8686800" cy="838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搜索引擎的抓取、排序规则</a:t>
            </a: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496943" cy="518457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000" dirty="0" smtClean="0"/>
              <a:t> Spider</a:t>
            </a:r>
            <a:r>
              <a:rPr lang="zh-CN" altLang="en-US" sz="2000" dirty="0" smtClean="0"/>
              <a:t>的访问本质上与普通用户一样，但</a:t>
            </a:r>
            <a:r>
              <a:rPr lang="en-US" altLang="zh-CN" sz="2000" dirty="0" smtClean="0"/>
              <a:t>spider</a:t>
            </a:r>
            <a:r>
              <a:rPr lang="zh-CN" altLang="en-US" sz="2000" dirty="0" smtClean="0"/>
              <a:t>可以</a:t>
            </a:r>
            <a:r>
              <a:rPr lang="en-US" altLang="zh-CN" sz="2000" dirty="0" smtClean="0"/>
              <a:t>7*24</a:t>
            </a:r>
            <a:r>
              <a:rPr lang="zh-CN" altLang="en-US" sz="2000" dirty="0" smtClean="0"/>
              <a:t>运行，顺着网页之间的链接关系进行抓取</a:t>
            </a:r>
            <a:r>
              <a:rPr lang="zh-CN" altLang="en-US" sz="2400" dirty="0" smtClean="0"/>
              <a:t>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000" dirty="0" smtClean="0"/>
              <a:t>Spider </a:t>
            </a:r>
            <a:r>
              <a:rPr lang="zh-CN" altLang="en-US" sz="2000" dirty="0" smtClean="0"/>
              <a:t>访问抓取也受以下因素限制：</a:t>
            </a:r>
          </a:p>
          <a:p>
            <a:r>
              <a:rPr lang="zh-CN" altLang="en-US" sz="2000" b="1" dirty="0" smtClean="0"/>
              <a:t>访问权限</a:t>
            </a:r>
            <a:r>
              <a:rPr lang="zh-CN" altLang="en-US" sz="2000" dirty="0" smtClean="0"/>
              <a:t>。很多页面的浏览，需要输入用户名和密码，有访问权限，这些网页</a:t>
            </a:r>
            <a:r>
              <a:rPr lang="en-US" altLang="zh-CN" sz="2000" dirty="0" smtClean="0"/>
              <a:t>spider</a:t>
            </a:r>
            <a:r>
              <a:rPr lang="zh-CN" altLang="en-US" sz="2000" dirty="0" smtClean="0"/>
              <a:t>无法抓取。比如上图</a:t>
            </a:r>
            <a:r>
              <a:rPr lang="en-US" altLang="zh-CN" sz="2000" dirty="0" smtClean="0"/>
              <a:t>A2</a:t>
            </a:r>
          </a:p>
          <a:p>
            <a:r>
              <a:rPr lang="zh-CN" altLang="en-US" sz="2000" dirty="0" smtClean="0"/>
              <a:t> </a:t>
            </a:r>
            <a:r>
              <a:rPr lang="en-US" altLang="zh-CN" sz="2000" b="1" dirty="0" smtClean="0"/>
              <a:t>Robots</a:t>
            </a:r>
            <a:r>
              <a:rPr lang="zh-CN" altLang="en-US" sz="2000" b="1" dirty="0" smtClean="0"/>
              <a:t>协议</a:t>
            </a:r>
            <a:r>
              <a:rPr lang="zh-CN" altLang="en-US" sz="2000" dirty="0" smtClean="0"/>
              <a:t>。在网站根目录下安装</a:t>
            </a:r>
            <a:r>
              <a:rPr lang="en-US" altLang="zh-CN" sz="2000" dirty="0" smtClean="0"/>
              <a:t>robots.txt</a:t>
            </a:r>
            <a:r>
              <a:rPr lang="zh-CN" altLang="en-US" sz="2000" dirty="0" smtClean="0"/>
              <a:t>文件，</a:t>
            </a:r>
            <a:r>
              <a:rPr lang="en-US" altLang="zh-CN" sz="2000" dirty="0" smtClean="0"/>
              <a:t>spider</a:t>
            </a:r>
            <a:r>
              <a:rPr lang="zh-CN" altLang="en-US" sz="2000" dirty="0" smtClean="0"/>
              <a:t>则无法访问，如上图</a:t>
            </a:r>
            <a:r>
              <a:rPr lang="en-US" altLang="zh-CN" sz="2000" dirty="0" smtClean="0"/>
              <a:t>A3</a:t>
            </a:r>
            <a:r>
              <a:rPr lang="zh-CN" altLang="en-US" sz="2000" dirty="0" smtClean="0"/>
              <a:t>和</a:t>
            </a:r>
            <a:r>
              <a:rPr lang="en-US" altLang="zh-CN" sz="2000" dirty="0" smtClean="0"/>
              <a:t>A31</a:t>
            </a:r>
          </a:p>
          <a:p>
            <a:r>
              <a:rPr lang="zh-CN" altLang="en-US" sz="2000" b="1" dirty="0" smtClean="0"/>
              <a:t>孤岛页面。</a:t>
            </a:r>
            <a:r>
              <a:rPr lang="zh-CN" altLang="en-US" sz="2000" dirty="0" smtClean="0"/>
              <a:t>不存在任何链接指向的网页，叫做孤岛页面，无法被蜘蛛抓取，如右图的</a:t>
            </a:r>
            <a:r>
              <a:rPr lang="en-US" altLang="zh-CN" sz="2000" dirty="0" smtClean="0"/>
              <a:t>B3</a:t>
            </a:r>
          </a:p>
        </p:txBody>
      </p:sp>
      <p:pic>
        <p:nvPicPr>
          <p:cNvPr id="16390" name="Picture 6" descr="fangwenxianzh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132856"/>
            <a:ext cx="3673475" cy="1963738"/>
          </a:xfrm>
          <a:prstGeom prst="rect">
            <a:avLst/>
          </a:prstGeom>
          <a:noFill/>
        </p:spPr>
      </p:pic>
      <p:pic>
        <p:nvPicPr>
          <p:cNvPr id="16392" name="Picture 8" descr="zhuaqu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132856"/>
            <a:ext cx="4824412" cy="195103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>
                <a:solidFill>
                  <a:schemeClr val="tx1"/>
                </a:solidFill>
              </a:rPr>
              <a:t>搜索引擎的抓取、排序规则</a:t>
            </a: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l"/>
            </a:pPr>
            <a:r>
              <a:rPr lang="zh-CN" altLang="en-US" dirty="0" smtClean="0"/>
              <a:t>目前搜索引擎的搜索是基于文本的搜索，根据链接周边的文字信息判断文件内容，无法做到准确识别。搜索引擎是存在很多错误的。</a:t>
            </a:r>
            <a:endParaRPr lang="en-US" altLang="zh-CN" dirty="0" smtClean="0"/>
          </a:p>
          <a:p>
            <a:pPr eaLnBrk="1" hangingPunct="1">
              <a:buFont typeface="Wingdings" pitchFamily="2" charset="2"/>
              <a:buChar char="l"/>
            </a:pPr>
            <a:r>
              <a:rPr lang="zh-CN" altLang="en-US" dirty="0" smtClean="0"/>
              <a:t>基于音频内容、图像内容或视频内容进行搜索，识别文件内容的搜索引擎目前各国仅处于研究起步阶段，尚不能投入商业使用。</a:t>
            </a:r>
          </a:p>
          <a:p>
            <a:endParaRPr lang="zh-CN" alt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标题 1"/>
          <p:cNvSpPr>
            <a:spLocks noGrp="1"/>
          </p:cNvSpPr>
          <p:nvPr>
            <p:ph type="title"/>
          </p:nvPr>
        </p:nvSpPr>
        <p:spPr bwMode="auto">
          <a:xfrm>
            <a:off x="251520" y="260648"/>
            <a:ext cx="8686800" cy="8382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搜索引擎的抓取、排序规则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518457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zh-CN" altLang="en-US" sz="2400" dirty="0" smtClean="0"/>
              <a:t>如何对查询结果进行排序？</a:t>
            </a:r>
            <a:r>
              <a:rPr lang="zh-CN" altLang="en-US" sz="2400" dirty="0" smtClean="0">
                <a:solidFill>
                  <a:schemeClr val="tx2"/>
                </a:solidFill>
                <a:latin typeface="宋体" charset="-122"/>
              </a:rPr>
              <a:t>搜索结果</a:t>
            </a:r>
            <a:r>
              <a:rPr lang="zh-CN" altLang="en-US" sz="2400" dirty="0" smtClean="0"/>
              <a:t>是各搜索引擎的核心技术之一。它主要取决于关键词与搜索结果之间的权值关系，判断一个网页重要性有两个指标：</a:t>
            </a:r>
            <a:endParaRPr lang="en-US" altLang="zh-CN" sz="2400" dirty="0" smtClean="0"/>
          </a:p>
          <a:p>
            <a:pPr>
              <a:buNone/>
              <a:defRPr/>
            </a:pPr>
            <a:endParaRPr lang="en-US" altLang="zh-CN" sz="2400" dirty="0" smtClean="0"/>
          </a:p>
          <a:p>
            <a:pPr lvl="1">
              <a:defRPr/>
            </a:pPr>
            <a:r>
              <a:rPr lang="zh-CN" altLang="en-US" sz="2400" dirty="0" smtClean="0"/>
              <a:t>内容权值：网页本身的内容</a:t>
            </a:r>
            <a:endParaRPr lang="en-US" altLang="zh-CN" sz="2400" dirty="0" smtClean="0"/>
          </a:p>
          <a:p>
            <a:pPr lvl="1">
              <a:buFontTx/>
              <a:buNone/>
              <a:defRPr/>
            </a:pPr>
            <a:r>
              <a:rPr lang="en-US" altLang="zh-CN" sz="2400" dirty="0" smtClean="0"/>
              <a:t>    </a:t>
            </a:r>
            <a:r>
              <a:rPr lang="zh-CN" altLang="en-US" sz="2400" dirty="0" smtClean="0"/>
              <a:t>标题，锚文本，</a:t>
            </a:r>
            <a:r>
              <a:rPr lang="en-US" altLang="zh-CN" sz="2400" dirty="0" smtClean="0"/>
              <a:t> URL </a:t>
            </a:r>
            <a:r>
              <a:rPr lang="zh-CN" altLang="en-US" sz="2400" dirty="0" smtClean="0"/>
              <a:t>本身，正文（是否突出，如放大、加粗、斜体），关键词的位置、关键词的密度、关键词的表现形态等。</a:t>
            </a:r>
            <a:endParaRPr lang="en-US" altLang="zh-CN" sz="2400" dirty="0" smtClean="0"/>
          </a:p>
          <a:p>
            <a:pPr lvl="1">
              <a:defRPr/>
            </a:pPr>
            <a:r>
              <a:rPr lang="zh-CN" altLang="en-US" sz="2400" dirty="0" smtClean="0">
                <a:cs typeface="+mn-cs"/>
              </a:rPr>
              <a:t>超链权值：该网页的知名度（</a:t>
            </a:r>
            <a:r>
              <a:rPr lang="en-US" altLang="zh-CN" sz="2400" dirty="0" err="1" smtClean="0">
                <a:cs typeface="+mn-cs"/>
              </a:rPr>
              <a:t>PageRank</a:t>
            </a:r>
            <a:r>
              <a:rPr lang="zh-CN" altLang="en-US" sz="2400" dirty="0" smtClean="0">
                <a:cs typeface="+mn-cs"/>
              </a:rPr>
              <a:t>值）</a:t>
            </a:r>
            <a:endParaRPr lang="en-US" altLang="zh-CN" sz="2400" dirty="0" smtClean="0">
              <a:cs typeface="+mn-cs"/>
            </a:endParaRPr>
          </a:p>
          <a:p>
            <a:pPr lvl="1">
              <a:buFontTx/>
              <a:buNone/>
              <a:defRPr/>
            </a:pPr>
            <a:r>
              <a:rPr lang="en-US" altLang="zh-CN" sz="2400" dirty="0" smtClean="0">
                <a:cs typeface="+mn-cs"/>
              </a:rPr>
              <a:t>    </a:t>
            </a:r>
            <a:r>
              <a:rPr lang="zh-CN" altLang="en-US" sz="2400" dirty="0" smtClean="0">
                <a:cs typeface="+mn-cs"/>
              </a:rPr>
              <a:t>主要利用网页的链接结构，计算其声望值。</a:t>
            </a:r>
            <a:r>
              <a:rPr lang="zh-CN" altLang="en-US" sz="2400" dirty="0" smtClean="0"/>
              <a:t>超链权值意味着，一个网页上即便没有用户查询的关键词，也完全可以和该关键词产生关联，只要该页面的外部链接描述中含有该关键词即可。</a:t>
            </a:r>
            <a:endParaRPr lang="en-US" altLang="zh-CN" sz="2400" dirty="0" smtClean="0">
              <a:cs typeface="+mn-cs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800" dirty="0" smtClean="0"/>
              <a:t>搜索引擎优化作弊：</a:t>
            </a:r>
            <a:r>
              <a:rPr lang="zh-CN" altLang="en-US" sz="2000" dirty="0" smtClean="0"/>
              <a:t>指为谋求在搜索结果中较高排名，针对搜索引擎算法采取相应欺骗手段，而提高页面权重的行为</a:t>
            </a:r>
            <a:r>
              <a:rPr lang="zh-CN" altLang="en-US" dirty="0" smtClean="0"/>
              <a:t>。</a:t>
            </a:r>
          </a:p>
          <a:p>
            <a:pPr>
              <a:lnSpc>
                <a:spcPct val="90000"/>
              </a:lnSpc>
            </a:pPr>
            <a:r>
              <a:rPr lang="zh-CN" altLang="en-US" sz="2800" dirty="0" smtClean="0"/>
              <a:t>作弊包括以下几类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/>
              <a:t>1</a:t>
            </a:r>
            <a:r>
              <a:rPr lang="zh-CN" altLang="en-US" sz="2000" dirty="0" smtClean="0"/>
              <a:t>、关键词堆砌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/>
              <a:t>2</a:t>
            </a:r>
            <a:r>
              <a:rPr lang="zh-CN" altLang="en-US" sz="2000" dirty="0" smtClean="0"/>
              <a:t>、镜像网站（网站结构、内容之间的模仿、近似）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/>
              <a:t>3</a:t>
            </a:r>
            <a:r>
              <a:rPr lang="zh-CN" altLang="en-US" sz="2000" dirty="0" smtClean="0"/>
              <a:t>、隐藏文本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/>
              <a:t>4</a:t>
            </a:r>
            <a:r>
              <a:rPr lang="zh-CN" altLang="en-US" sz="2000" dirty="0" smtClean="0"/>
              <a:t>、门页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/>
              <a:t>5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302</a:t>
            </a:r>
            <a:r>
              <a:rPr lang="zh-CN" altLang="en-US" sz="2000" dirty="0" smtClean="0"/>
              <a:t>重定向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/>
              <a:t>6</a:t>
            </a:r>
            <a:r>
              <a:rPr lang="zh-CN" altLang="en-US" sz="2000" dirty="0" smtClean="0"/>
              <a:t>、伪装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/>
              <a:t>7</a:t>
            </a:r>
            <a:r>
              <a:rPr lang="zh-CN" altLang="en-US" sz="2000" dirty="0" smtClean="0"/>
              <a:t>、垃圾外链（也称</a:t>
            </a:r>
            <a:r>
              <a:rPr lang="en-US" altLang="zh-CN" sz="2000" dirty="0" smtClean="0"/>
              <a:t>link farm</a:t>
            </a:r>
            <a:r>
              <a:rPr lang="zh-CN" altLang="en-US" sz="2000" dirty="0" smtClean="0"/>
              <a:t>）</a:t>
            </a:r>
          </a:p>
          <a:p>
            <a:pPr lvl="1">
              <a:lnSpc>
                <a:spcPct val="90000"/>
              </a:lnSpc>
            </a:pPr>
            <a:r>
              <a:rPr lang="en-US" altLang="zh-CN" sz="2000" dirty="0" smtClean="0"/>
              <a:t>8</a:t>
            </a:r>
            <a:r>
              <a:rPr lang="zh-CN" altLang="en-US" sz="2000" dirty="0" smtClean="0"/>
              <a:t>、内容重复（同一个网站的网页结构或内容大量的复制或近似）</a:t>
            </a:r>
          </a:p>
          <a:p>
            <a:pPr lvl="1">
              <a:lnSpc>
                <a:spcPct val="90000"/>
              </a:lnSpc>
            </a:pPr>
            <a:endParaRPr lang="zh-CN" altLang="en-US" sz="2000" dirty="0" smtClean="0"/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611188" y="409575"/>
            <a:ext cx="46085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r>
              <a:rPr lang="zh-CN" altLang="en-US" sz="3200" b="1"/>
              <a:t>针对搜索引擎的作弊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22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22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CCE8C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CCE8C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721</TotalTime>
  <Words>1309</Words>
  <Application>Microsoft Office PowerPoint</Application>
  <PresentationFormat>全屏显示(4:3)</PresentationFormat>
  <Paragraphs>139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跋涉</vt:lpstr>
      <vt:lpstr>搜索引擎介绍及法律关系梳理</vt:lpstr>
      <vt:lpstr>幻灯片 2</vt:lpstr>
      <vt:lpstr>10大流量来源网站</vt:lpstr>
      <vt:lpstr>什么是搜索引擎？</vt:lpstr>
      <vt:lpstr>搜索引擎的抓取、排序规则</vt:lpstr>
      <vt:lpstr>搜索引擎的抓取、排序规则</vt:lpstr>
      <vt:lpstr>搜索引擎的抓取、排序规则</vt:lpstr>
      <vt:lpstr>搜索引擎的抓取、排序规则</vt:lpstr>
      <vt:lpstr>幻灯片 9</vt:lpstr>
      <vt:lpstr>搜索引擎关键词推广概述</vt:lpstr>
      <vt:lpstr>付费搜索与自然搜索技术对比</vt:lpstr>
      <vt:lpstr>搜索引擎企业的盈利模式</vt:lpstr>
      <vt:lpstr>搜索引擎企业的盈利模式</vt:lpstr>
      <vt:lpstr>搜索引擎企业的盈利模式</vt:lpstr>
      <vt:lpstr>无线互联网领域盈利模式</vt:lpstr>
      <vt:lpstr>搜索引擎市场法律关系梳理：</vt:lpstr>
      <vt:lpstr>搜索引擎服务商之间的同业关系</vt:lpstr>
      <vt:lpstr>搜索引擎服务商、代理商、推广商户之间的关系</vt:lpstr>
      <vt:lpstr>搜索引擎服务商、推广商户、网民之间的关系</vt:lpstr>
      <vt:lpstr>政府监管关系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vincent</dc:creator>
  <cp:lastModifiedBy>vincent</cp:lastModifiedBy>
  <cp:revision>56</cp:revision>
  <dcterms:created xsi:type="dcterms:W3CDTF">2012-11-02T08:17:06Z</dcterms:created>
  <dcterms:modified xsi:type="dcterms:W3CDTF">2012-11-05T07:07:41Z</dcterms:modified>
</cp:coreProperties>
</file>