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730" r:id="rId2"/>
    <p:sldMasterId id="2147483791" r:id="rId3"/>
    <p:sldMasterId id="2147483924" r:id="rId4"/>
    <p:sldMasterId id="2147483996" r:id="rId5"/>
  </p:sldMasterIdLst>
  <p:notesMasterIdLst>
    <p:notesMasterId r:id="rId21"/>
  </p:notesMasterIdLst>
  <p:sldIdLst>
    <p:sldId id="261" r:id="rId6"/>
    <p:sldId id="256" r:id="rId7"/>
    <p:sldId id="257" r:id="rId8"/>
    <p:sldId id="265" r:id="rId9"/>
    <p:sldId id="258" r:id="rId10"/>
    <p:sldId id="259" r:id="rId11"/>
    <p:sldId id="356" r:id="rId12"/>
    <p:sldId id="371" r:id="rId13"/>
    <p:sldId id="372" r:id="rId14"/>
    <p:sldId id="373" r:id="rId15"/>
    <p:sldId id="374" r:id="rId16"/>
    <p:sldId id="390" r:id="rId17"/>
    <p:sldId id="391" r:id="rId18"/>
    <p:sldId id="263" r:id="rId19"/>
    <p:sldId id="354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88" autoAdjust="0"/>
    <p:restoredTop sz="85083" autoAdjust="0"/>
  </p:normalViewPr>
  <p:slideViewPr>
    <p:cSldViewPr>
      <p:cViewPr varScale="1">
        <p:scale>
          <a:sx n="60" d="100"/>
          <a:sy n="60" d="100"/>
        </p:scale>
        <p:origin x="-1962" y="-84"/>
      </p:cViewPr>
      <p:guideLst>
        <p:guide orient="horz" pos="213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31CDE1-64E5-44EF-8EF4-3152A18DD95A}" type="doc">
      <dgm:prSet loTypeId="urn:microsoft.com/office/officeart/2005/8/layout/target1" loCatId="relationship" qsTypeId="urn:microsoft.com/office/officeart/2005/8/quickstyle/simple1" qsCatId="simple" csTypeId="urn:microsoft.com/office/officeart/2005/8/colors/accent1_2" csCatId="accent1"/>
      <dgm:spPr/>
    </dgm:pt>
    <dgm:pt modelId="{C95810EE-FFE4-4C07-B871-061D2473A9C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  <a:cs typeface="Arial" pitchFamily="34" charset="0"/>
            </a:rPr>
            <a:t>医疗事故</a:t>
          </a:r>
        </a:p>
      </dgm:t>
    </dgm:pt>
    <dgm:pt modelId="{C0B6C263-8A0F-4632-A6BC-8678FFD85015}" type="parTrans" cxnId="{77994E75-F890-41C5-AE89-98075D3CE089}">
      <dgm:prSet/>
      <dgm:spPr/>
    </dgm:pt>
    <dgm:pt modelId="{F112CE47-04D4-4C30-A418-54A89DD6417F}" type="sibTrans" cxnId="{77994E75-F890-41C5-AE89-98075D3CE089}">
      <dgm:prSet/>
      <dgm:spPr/>
    </dgm:pt>
    <dgm:pt modelId="{DC629FC5-E61D-462B-9BA7-D281E93AE12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  <a:cs typeface="Arial" pitchFamily="34" charset="0"/>
            </a:rPr>
            <a:t>医疗纠纷</a:t>
          </a:r>
        </a:p>
      </dgm:t>
    </dgm:pt>
    <dgm:pt modelId="{86871676-AA5B-4219-BAFE-9EF28962FD6F}" type="parTrans" cxnId="{1524A4FD-1BFA-4271-B52D-76A0C046F5A3}">
      <dgm:prSet/>
      <dgm:spPr/>
    </dgm:pt>
    <dgm:pt modelId="{E452C922-A82E-4CF2-9FB9-38C66046C0A3}" type="sibTrans" cxnId="{1524A4FD-1BFA-4271-B52D-76A0C046F5A3}">
      <dgm:prSet/>
      <dgm:spPr/>
    </dgm:pt>
    <dgm:pt modelId="{8E9BDA49-7321-4BEE-AA12-7E60347A8F3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  <a:cs typeface="Arial" pitchFamily="34" charset="0"/>
            </a:rPr>
            <a:t>医患纠纷</a:t>
          </a:r>
        </a:p>
      </dgm:t>
    </dgm:pt>
    <dgm:pt modelId="{9980EB90-3D94-4D12-B1F0-A143BCB3BBD2}" type="parTrans" cxnId="{415D1486-F7A7-4235-AF3E-76B556C97441}">
      <dgm:prSet/>
      <dgm:spPr/>
    </dgm:pt>
    <dgm:pt modelId="{31F97A44-24F6-44B1-BA99-C400682FD0E8}" type="sibTrans" cxnId="{415D1486-F7A7-4235-AF3E-76B556C97441}">
      <dgm:prSet/>
      <dgm:spPr/>
    </dgm:pt>
    <dgm:pt modelId="{0DD19942-FEB7-405A-AA67-63DB2679CFA2}" type="pres">
      <dgm:prSet presAssocID="{1231CDE1-64E5-44EF-8EF4-3152A18DD95A}" presName="composite" presStyleCnt="0">
        <dgm:presLayoutVars>
          <dgm:chMax val="5"/>
          <dgm:dir/>
          <dgm:resizeHandles val="exact"/>
        </dgm:presLayoutVars>
      </dgm:prSet>
      <dgm:spPr/>
    </dgm:pt>
    <dgm:pt modelId="{08FF9A9A-37A8-4592-A7E0-C6460AEB89D1}" type="pres">
      <dgm:prSet presAssocID="{C95810EE-FFE4-4C07-B871-061D2473A9CC}" presName="circle1" presStyleLbl="lnNode1" presStyleIdx="0" presStyleCnt="3"/>
      <dgm:spPr/>
    </dgm:pt>
    <dgm:pt modelId="{4F1917B0-7D00-454A-93C9-E9DAF0D5033B}" type="pres">
      <dgm:prSet presAssocID="{C95810EE-FFE4-4C07-B871-061D2473A9CC}" presName="text1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5FACBF-34FF-4EFE-A1CC-9F3B2B7215A1}" type="pres">
      <dgm:prSet presAssocID="{C95810EE-FFE4-4C07-B871-061D2473A9CC}" presName="line1" presStyleLbl="callout" presStyleIdx="0" presStyleCnt="6"/>
      <dgm:spPr/>
    </dgm:pt>
    <dgm:pt modelId="{87DB39C8-07B0-45F6-84DE-21A64D884A99}" type="pres">
      <dgm:prSet presAssocID="{C95810EE-FFE4-4C07-B871-061D2473A9CC}" presName="d1" presStyleLbl="callout" presStyleIdx="1" presStyleCnt="6"/>
      <dgm:spPr/>
    </dgm:pt>
    <dgm:pt modelId="{BDBBC275-E603-4431-A9F9-21B947732F98}" type="pres">
      <dgm:prSet presAssocID="{DC629FC5-E61D-462B-9BA7-D281E93AE125}" presName="circle2" presStyleLbl="lnNode1" presStyleIdx="1" presStyleCnt="3"/>
      <dgm:spPr/>
    </dgm:pt>
    <dgm:pt modelId="{94023A9E-0AFE-4EBE-99F7-DFA78E2C9F6B}" type="pres">
      <dgm:prSet presAssocID="{DC629FC5-E61D-462B-9BA7-D281E93AE125}" presName="text2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D282D5-EB5F-468B-9145-7C63A7DC77D8}" type="pres">
      <dgm:prSet presAssocID="{DC629FC5-E61D-462B-9BA7-D281E93AE125}" presName="line2" presStyleLbl="callout" presStyleIdx="2" presStyleCnt="6"/>
      <dgm:spPr/>
    </dgm:pt>
    <dgm:pt modelId="{5A343E32-8C44-4B5E-B313-F3254E56D51A}" type="pres">
      <dgm:prSet presAssocID="{DC629FC5-E61D-462B-9BA7-D281E93AE125}" presName="d2" presStyleLbl="callout" presStyleIdx="3" presStyleCnt="6"/>
      <dgm:spPr/>
    </dgm:pt>
    <dgm:pt modelId="{6D1C7D0F-3F5D-4D33-AFCC-38B2CEA6EE5A}" type="pres">
      <dgm:prSet presAssocID="{8E9BDA49-7321-4BEE-AA12-7E60347A8F3C}" presName="circle3" presStyleLbl="lnNode1" presStyleIdx="2" presStyleCnt="3"/>
      <dgm:spPr/>
    </dgm:pt>
    <dgm:pt modelId="{230914DB-A6AA-46DB-BD5B-D7F1C0339E77}" type="pres">
      <dgm:prSet presAssocID="{8E9BDA49-7321-4BEE-AA12-7E60347A8F3C}" presName="text3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9C0660-AD0A-45B3-9829-0BFC8E93D4CD}" type="pres">
      <dgm:prSet presAssocID="{8E9BDA49-7321-4BEE-AA12-7E60347A8F3C}" presName="line3" presStyleLbl="callout" presStyleIdx="4" presStyleCnt="6"/>
      <dgm:spPr/>
    </dgm:pt>
    <dgm:pt modelId="{F22E97B6-2CF1-47A7-B7B2-385E30C77E99}" type="pres">
      <dgm:prSet presAssocID="{8E9BDA49-7321-4BEE-AA12-7E60347A8F3C}" presName="d3" presStyleLbl="callout" presStyleIdx="5" presStyleCnt="6"/>
      <dgm:spPr/>
    </dgm:pt>
  </dgm:ptLst>
  <dgm:cxnLst>
    <dgm:cxn modelId="{77994E75-F890-41C5-AE89-98075D3CE089}" srcId="{1231CDE1-64E5-44EF-8EF4-3152A18DD95A}" destId="{C95810EE-FFE4-4C07-B871-061D2473A9CC}" srcOrd="0" destOrd="0" parTransId="{C0B6C263-8A0F-4632-A6BC-8678FFD85015}" sibTransId="{F112CE47-04D4-4C30-A418-54A89DD6417F}"/>
    <dgm:cxn modelId="{A73D02CA-6E68-4996-9C9D-2120D4FDEC8F}" type="presOf" srcId="{C95810EE-FFE4-4C07-B871-061D2473A9CC}" destId="{4F1917B0-7D00-454A-93C9-E9DAF0D5033B}" srcOrd="0" destOrd="0" presId="urn:microsoft.com/office/officeart/2005/8/layout/target1"/>
    <dgm:cxn modelId="{1524A4FD-1BFA-4271-B52D-76A0C046F5A3}" srcId="{1231CDE1-64E5-44EF-8EF4-3152A18DD95A}" destId="{DC629FC5-E61D-462B-9BA7-D281E93AE125}" srcOrd="1" destOrd="0" parTransId="{86871676-AA5B-4219-BAFE-9EF28962FD6F}" sibTransId="{E452C922-A82E-4CF2-9FB9-38C66046C0A3}"/>
    <dgm:cxn modelId="{415D1486-F7A7-4235-AF3E-76B556C97441}" srcId="{1231CDE1-64E5-44EF-8EF4-3152A18DD95A}" destId="{8E9BDA49-7321-4BEE-AA12-7E60347A8F3C}" srcOrd="2" destOrd="0" parTransId="{9980EB90-3D94-4D12-B1F0-A143BCB3BBD2}" sibTransId="{31F97A44-24F6-44B1-BA99-C400682FD0E8}"/>
    <dgm:cxn modelId="{998F763F-8FF2-45E3-B84F-D41A82A1AAAF}" type="presOf" srcId="{1231CDE1-64E5-44EF-8EF4-3152A18DD95A}" destId="{0DD19942-FEB7-405A-AA67-63DB2679CFA2}" srcOrd="0" destOrd="0" presId="urn:microsoft.com/office/officeart/2005/8/layout/target1"/>
    <dgm:cxn modelId="{D0A23DE9-83DE-4A65-A829-8C2D81539EA7}" type="presOf" srcId="{8E9BDA49-7321-4BEE-AA12-7E60347A8F3C}" destId="{230914DB-A6AA-46DB-BD5B-D7F1C0339E77}" srcOrd="0" destOrd="0" presId="urn:microsoft.com/office/officeart/2005/8/layout/target1"/>
    <dgm:cxn modelId="{F5484DE9-B703-405B-8AA4-BF7E445BC402}" type="presOf" srcId="{DC629FC5-E61D-462B-9BA7-D281E93AE125}" destId="{94023A9E-0AFE-4EBE-99F7-DFA78E2C9F6B}" srcOrd="0" destOrd="0" presId="urn:microsoft.com/office/officeart/2005/8/layout/target1"/>
    <dgm:cxn modelId="{1FA614DA-AE8A-45B3-B306-084BFE5296B7}" type="presParOf" srcId="{0DD19942-FEB7-405A-AA67-63DB2679CFA2}" destId="{08FF9A9A-37A8-4592-A7E0-C6460AEB89D1}" srcOrd="0" destOrd="0" presId="urn:microsoft.com/office/officeart/2005/8/layout/target1"/>
    <dgm:cxn modelId="{A0BFC1F1-4A5D-4772-95AE-3D35AC2AE56F}" type="presParOf" srcId="{0DD19942-FEB7-405A-AA67-63DB2679CFA2}" destId="{4F1917B0-7D00-454A-93C9-E9DAF0D5033B}" srcOrd="1" destOrd="0" presId="urn:microsoft.com/office/officeart/2005/8/layout/target1"/>
    <dgm:cxn modelId="{0F27747C-4BF8-4DEB-A838-A43D1BD15287}" type="presParOf" srcId="{0DD19942-FEB7-405A-AA67-63DB2679CFA2}" destId="{BE5FACBF-34FF-4EFE-A1CC-9F3B2B7215A1}" srcOrd="2" destOrd="0" presId="urn:microsoft.com/office/officeart/2005/8/layout/target1"/>
    <dgm:cxn modelId="{A6AAB962-5279-4E15-86E6-65FC31D26E48}" type="presParOf" srcId="{0DD19942-FEB7-405A-AA67-63DB2679CFA2}" destId="{87DB39C8-07B0-45F6-84DE-21A64D884A99}" srcOrd="3" destOrd="0" presId="urn:microsoft.com/office/officeart/2005/8/layout/target1"/>
    <dgm:cxn modelId="{3E5D8D78-FFF2-4EC2-9318-D11C0FF6920D}" type="presParOf" srcId="{0DD19942-FEB7-405A-AA67-63DB2679CFA2}" destId="{BDBBC275-E603-4431-A9F9-21B947732F98}" srcOrd="4" destOrd="0" presId="urn:microsoft.com/office/officeart/2005/8/layout/target1"/>
    <dgm:cxn modelId="{B193C253-0E8E-4C12-B52D-63000A272874}" type="presParOf" srcId="{0DD19942-FEB7-405A-AA67-63DB2679CFA2}" destId="{94023A9E-0AFE-4EBE-99F7-DFA78E2C9F6B}" srcOrd="5" destOrd="0" presId="urn:microsoft.com/office/officeart/2005/8/layout/target1"/>
    <dgm:cxn modelId="{5B00F7B8-B8D2-4905-BA11-FEEA64CFA5E4}" type="presParOf" srcId="{0DD19942-FEB7-405A-AA67-63DB2679CFA2}" destId="{34D282D5-EB5F-468B-9145-7C63A7DC77D8}" srcOrd="6" destOrd="0" presId="urn:microsoft.com/office/officeart/2005/8/layout/target1"/>
    <dgm:cxn modelId="{DD09EADA-1A42-4C86-97D6-E425FB3A1472}" type="presParOf" srcId="{0DD19942-FEB7-405A-AA67-63DB2679CFA2}" destId="{5A343E32-8C44-4B5E-B313-F3254E56D51A}" srcOrd="7" destOrd="0" presId="urn:microsoft.com/office/officeart/2005/8/layout/target1"/>
    <dgm:cxn modelId="{74BBF39E-278C-4F64-B890-F97BBE976542}" type="presParOf" srcId="{0DD19942-FEB7-405A-AA67-63DB2679CFA2}" destId="{6D1C7D0F-3F5D-4D33-AFCC-38B2CEA6EE5A}" srcOrd="8" destOrd="0" presId="urn:microsoft.com/office/officeart/2005/8/layout/target1"/>
    <dgm:cxn modelId="{74B62CB6-CFC6-4197-A10D-BAD9918E4D55}" type="presParOf" srcId="{0DD19942-FEB7-405A-AA67-63DB2679CFA2}" destId="{230914DB-A6AA-46DB-BD5B-D7F1C0339E77}" srcOrd="9" destOrd="0" presId="urn:microsoft.com/office/officeart/2005/8/layout/target1"/>
    <dgm:cxn modelId="{47609F9B-3623-4FF3-BEB7-FE084CE1006D}" type="presParOf" srcId="{0DD19942-FEB7-405A-AA67-63DB2679CFA2}" destId="{F59C0660-AD0A-45B3-9829-0BFC8E93D4CD}" srcOrd="10" destOrd="0" presId="urn:microsoft.com/office/officeart/2005/8/layout/target1"/>
    <dgm:cxn modelId="{EBE176BD-2218-4BEC-BB67-07B2DCB7B2F6}" type="presParOf" srcId="{0DD19942-FEB7-405A-AA67-63DB2679CFA2}" destId="{F22E97B6-2CF1-47A7-B7B2-385E30C77E99}" srcOrd="11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1C7D0F-3F5D-4D33-AFCC-38B2CEA6EE5A}">
      <dsp:nvSpPr>
        <dsp:cNvPr id="0" name=""/>
        <dsp:cNvSpPr/>
      </dsp:nvSpPr>
      <dsp:spPr>
        <a:xfrm>
          <a:off x="938552" y="1064759"/>
          <a:ext cx="3194277" cy="31942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BBC275-E603-4431-A9F9-21B947732F98}">
      <dsp:nvSpPr>
        <dsp:cNvPr id="0" name=""/>
        <dsp:cNvSpPr/>
      </dsp:nvSpPr>
      <dsp:spPr>
        <a:xfrm>
          <a:off x="1577407" y="1703614"/>
          <a:ext cx="1916566" cy="19165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FF9A9A-37A8-4592-A7E0-C6460AEB89D1}">
      <dsp:nvSpPr>
        <dsp:cNvPr id="0" name=""/>
        <dsp:cNvSpPr/>
      </dsp:nvSpPr>
      <dsp:spPr>
        <a:xfrm>
          <a:off x="2216263" y="2342469"/>
          <a:ext cx="638855" cy="63885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1917B0-7D00-454A-93C9-E9DAF0D5033B}">
      <dsp:nvSpPr>
        <dsp:cNvPr id="0" name=""/>
        <dsp:cNvSpPr/>
      </dsp:nvSpPr>
      <dsp:spPr>
        <a:xfrm>
          <a:off x="4665209" y="0"/>
          <a:ext cx="1597138" cy="931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33020" bIns="330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sz="26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  <a:cs typeface="Arial" pitchFamily="34" charset="0"/>
            </a:rPr>
            <a:t>医疗事故</a:t>
          </a:r>
        </a:p>
      </dsp:txBody>
      <dsp:txXfrm>
        <a:off x="4665209" y="0"/>
        <a:ext cx="1597138" cy="931664"/>
      </dsp:txXfrm>
    </dsp:sp>
    <dsp:sp modelId="{BE5FACBF-34FF-4EFE-A1CC-9F3B2B7215A1}">
      <dsp:nvSpPr>
        <dsp:cNvPr id="0" name=""/>
        <dsp:cNvSpPr/>
      </dsp:nvSpPr>
      <dsp:spPr>
        <a:xfrm>
          <a:off x="4265924" y="465832"/>
          <a:ext cx="39928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DB39C8-07B0-45F6-84DE-21A64D884A99}">
      <dsp:nvSpPr>
        <dsp:cNvPr id="0" name=""/>
        <dsp:cNvSpPr/>
      </dsp:nvSpPr>
      <dsp:spPr>
        <a:xfrm rot="5400000">
          <a:off x="2302242" y="699812"/>
          <a:ext cx="2195533" cy="1728636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023A9E-0AFE-4EBE-99F7-DFA78E2C9F6B}">
      <dsp:nvSpPr>
        <dsp:cNvPr id="0" name=""/>
        <dsp:cNvSpPr/>
      </dsp:nvSpPr>
      <dsp:spPr>
        <a:xfrm>
          <a:off x="4665209" y="931664"/>
          <a:ext cx="1597138" cy="931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33020" bIns="330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sz="26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  <a:cs typeface="Arial" pitchFamily="34" charset="0"/>
            </a:rPr>
            <a:t>医疗纠纷</a:t>
          </a:r>
        </a:p>
      </dsp:txBody>
      <dsp:txXfrm>
        <a:off x="4665209" y="931664"/>
        <a:ext cx="1597138" cy="931664"/>
      </dsp:txXfrm>
    </dsp:sp>
    <dsp:sp modelId="{34D282D5-EB5F-468B-9145-7C63A7DC77D8}">
      <dsp:nvSpPr>
        <dsp:cNvPr id="0" name=""/>
        <dsp:cNvSpPr/>
      </dsp:nvSpPr>
      <dsp:spPr>
        <a:xfrm>
          <a:off x="4265924" y="1397496"/>
          <a:ext cx="39928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343E32-8C44-4B5E-B313-F3254E56D51A}">
      <dsp:nvSpPr>
        <dsp:cNvPr id="0" name=""/>
        <dsp:cNvSpPr/>
      </dsp:nvSpPr>
      <dsp:spPr>
        <a:xfrm rot="5400000">
          <a:off x="2773504" y="1616943"/>
          <a:ext cx="1710854" cy="1270789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0914DB-A6AA-46DB-BD5B-D7F1C0339E77}">
      <dsp:nvSpPr>
        <dsp:cNvPr id="0" name=""/>
        <dsp:cNvSpPr/>
      </dsp:nvSpPr>
      <dsp:spPr>
        <a:xfrm>
          <a:off x="4665209" y="1863328"/>
          <a:ext cx="1597138" cy="931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33020" bIns="330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sz="26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  <a:cs typeface="Arial" pitchFamily="34" charset="0"/>
            </a:rPr>
            <a:t>医患纠纷</a:t>
          </a:r>
        </a:p>
      </dsp:txBody>
      <dsp:txXfrm>
        <a:off x="4665209" y="1863328"/>
        <a:ext cx="1597138" cy="931664"/>
      </dsp:txXfrm>
    </dsp:sp>
    <dsp:sp modelId="{F59C0660-AD0A-45B3-9829-0BFC8E93D4CD}">
      <dsp:nvSpPr>
        <dsp:cNvPr id="0" name=""/>
        <dsp:cNvSpPr/>
      </dsp:nvSpPr>
      <dsp:spPr>
        <a:xfrm>
          <a:off x="4265924" y="2329160"/>
          <a:ext cx="39928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2E97B6-2CF1-47A7-B7B2-385E30C77E99}">
      <dsp:nvSpPr>
        <dsp:cNvPr id="0" name=""/>
        <dsp:cNvSpPr/>
      </dsp:nvSpPr>
      <dsp:spPr>
        <a:xfrm rot="5400000">
          <a:off x="3245352" y="2533327"/>
          <a:ext cx="1222343" cy="812943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zh-CN" altLang="zh-CN"/>
          </a:p>
        </p:txBody>
      </p:sp>
      <p:sp>
        <p:nvSpPr>
          <p:cNvPr id="512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5125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A8F4298-7155-44FB-BAC6-B1B2D605015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040906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F4298-7155-44FB-BAC6-B1B2D6050152}" type="slidenum">
              <a:rPr lang="zh-CN" altLang="zh-CN" smtClean="0"/>
              <a:pPr/>
              <a:t>3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57821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一、搞清楚医疗纠纷案件类型才能选择我们自己操作的案例。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F4298-7155-44FB-BAC6-B1B2D6050152}" type="slidenum">
              <a:rPr lang="zh-CN" altLang="zh-CN" smtClean="0"/>
              <a:pPr/>
              <a:t>7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03391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、即接案时的时期：</a:t>
            </a:r>
            <a:r>
              <a:rPr lang="en-US" altLang="zh-CN" dirty="0" smtClean="0"/>
              <a:t>A</a:t>
            </a:r>
            <a:r>
              <a:rPr lang="zh-CN" altLang="en-US" baseline="0" dirty="0" smtClean="0"/>
              <a:t>、未向医疗机构提出争议；</a:t>
            </a:r>
            <a:r>
              <a:rPr lang="en-US" altLang="zh-CN" baseline="0" dirty="0" smtClean="0"/>
              <a:t>B</a:t>
            </a:r>
            <a:r>
              <a:rPr lang="zh-CN" altLang="en-US" baseline="0" dirty="0" smtClean="0"/>
              <a:t>、已与医疗机构进行过沟通；</a:t>
            </a:r>
            <a:r>
              <a:rPr lang="en-US" altLang="zh-CN" baseline="0" dirty="0" smtClean="0"/>
              <a:t>C</a:t>
            </a:r>
            <a:r>
              <a:rPr lang="zh-CN" altLang="en-US" baseline="0" dirty="0" smtClean="0"/>
              <a:t>、双方达不成协议。</a:t>
            </a:r>
            <a:endParaRPr lang="en-US" altLang="zh-CN" baseline="0" dirty="0" smtClean="0"/>
          </a:p>
          <a:p>
            <a:r>
              <a:rPr lang="en-US" altLang="zh-CN" baseline="0" dirty="0" smtClean="0"/>
              <a:t>2</a:t>
            </a:r>
            <a:r>
              <a:rPr lang="zh-CN" altLang="en-US" baseline="0" dirty="0" smtClean="0"/>
              <a:t>、</a:t>
            </a:r>
            <a:r>
              <a:rPr lang="en-US" altLang="zh-CN" baseline="0" dirty="0" smtClean="0"/>
              <a:t>A</a:t>
            </a:r>
            <a:r>
              <a:rPr lang="zh-CN" altLang="en-US" baseline="0" dirty="0" smtClean="0"/>
              <a:t>、是否愿意委托；</a:t>
            </a:r>
            <a:r>
              <a:rPr lang="en-US" altLang="zh-CN" baseline="0" dirty="0" smtClean="0"/>
              <a:t>B</a:t>
            </a:r>
            <a:r>
              <a:rPr lang="zh-CN" altLang="en-US" baseline="0" dirty="0" smtClean="0"/>
              <a:t>、当事人倾向于协商还是有走法律意愿；</a:t>
            </a:r>
            <a:r>
              <a:rPr lang="en-US" altLang="zh-CN" baseline="0" dirty="0" smtClean="0"/>
              <a:t>C</a:t>
            </a:r>
            <a:r>
              <a:rPr lang="zh-CN" altLang="en-US" baseline="0" dirty="0" smtClean="0"/>
              <a:t>、当事人的经济状况</a:t>
            </a:r>
            <a:endParaRPr lang="en-US" altLang="zh-CN" baseline="0" dirty="0" smtClean="0"/>
          </a:p>
          <a:p>
            <a:r>
              <a:rPr lang="en-US" altLang="zh-CN" baseline="0" dirty="0" smtClean="0"/>
              <a:t>3</a:t>
            </a:r>
            <a:r>
              <a:rPr lang="zh-CN" altLang="en-US" baseline="0" dirty="0" smtClean="0"/>
              <a:t>、</a:t>
            </a:r>
            <a:r>
              <a:rPr lang="en-US" altLang="zh-CN" baseline="0" dirty="0" smtClean="0"/>
              <a:t>A</a:t>
            </a:r>
            <a:r>
              <a:rPr lang="zh-CN" altLang="en-US" baseline="0" dirty="0" smtClean="0"/>
              <a:t>、损害的程度；</a:t>
            </a:r>
            <a:r>
              <a:rPr lang="en-US" altLang="zh-CN" baseline="0" dirty="0" smtClean="0"/>
              <a:t>B</a:t>
            </a:r>
            <a:r>
              <a:rPr lang="zh-CN" altLang="en-US" baseline="0" dirty="0" smtClean="0"/>
              <a:t>、案件复杂程度；</a:t>
            </a:r>
            <a:r>
              <a:rPr lang="en-US" altLang="zh-CN" baseline="0" dirty="0" smtClean="0"/>
              <a:t>C</a:t>
            </a:r>
            <a:r>
              <a:rPr lang="zh-CN" altLang="en-US" baseline="0" dirty="0" smtClean="0"/>
              <a:t>、医疗机构的责任；</a:t>
            </a:r>
            <a:r>
              <a:rPr lang="en-US" altLang="zh-CN" baseline="0" dirty="0" smtClean="0"/>
              <a:t>D</a:t>
            </a:r>
            <a:r>
              <a:rPr lang="zh-CN" altLang="en-US" baseline="0" dirty="0" smtClean="0"/>
              <a:t>、标的大小。</a:t>
            </a:r>
            <a:endParaRPr lang="en-US" altLang="zh-CN" baseline="0" dirty="0" smtClean="0"/>
          </a:p>
          <a:p>
            <a:r>
              <a:rPr lang="en-US" altLang="zh-CN" baseline="0" dirty="0" smtClean="0"/>
              <a:t>4</a:t>
            </a:r>
            <a:r>
              <a:rPr lang="zh-CN" altLang="en-US" baseline="0" dirty="0" smtClean="0"/>
              <a:t>、</a:t>
            </a:r>
            <a:r>
              <a:rPr lang="en-US" altLang="zh-CN" baseline="0" dirty="0" smtClean="0"/>
              <a:t>A</a:t>
            </a:r>
            <a:r>
              <a:rPr lang="zh-CN" altLang="en-US" baseline="0" dirty="0" smtClean="0"/>
              <a:t>、最熟悉哪个程序？</a:t>
            </a:r>
            <a:r>
              <a:rPr lang="en-US" altLang="zh-CN" baseline="0" dirty="0" smtClean="0"/>
              <a:t>B</a:t>
            </a:r>
            <a:r>
              <a:rPr lang="zh-CN" altLang="en-US" baseline="0" dirty="0" smtClean="0"/>
              <a:t>、有无能力把控程序。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F4298-7155-44FB-BAC6-B1B2D6050152}" type="slidenum">
              <a:rPr lang="zh-CN" altLang="zh-CN" smtClean="0"/>
              <a:pPr/>
              <a:t>9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3008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F4298-7155-44FB-BAC6-B1B2D6050152}" type="slidenum">
              <a:rPr lang="zh-CN" altLang="zh-CN" smtClean="0"/>
              <a:pPr/>
              <a:t>11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57319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4365639"/>
            <a:ext cx="6400800" cy="911225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rgbClr val="008000"/>
                </a:solidFill>
              </a:defRPr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  <p:sp>
        <p:nvSpPr>
          <p:cNvPr id="4099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11188" y="2708275"/>
            <a:ext cx="7772400" cy="1295400"/>
          </a:xfrm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851277" y="6524625"/>
            <a:ext cx="1439863" cy="19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38E28F2B-B7DA-4269-957D-A220E38893D0}" type="slidenum">
              <a:rPr lang="zh-CN" altLang="en-US" sz="1000" b="1"/>
              <a:pPr algn="ctr"/>
              <a:t>‹#›</a:t>
            </a:fld>
            <a:endParaRPr lang="en-US" sz="1000" b="1"/>
          </a:p>
        </p:txBody>
      </p:sp>
      <p:grpSp>
        <p:nvGrpSpPr>
          <p:cNvPr id="4101" name="Group 5"/>
          <p:cNvGrpSpPr>
            <a:grpSpLocks/>
          </p:cNvGrpSpPr>
          <p:nvPr userDrawn="1"/>
        </p:nvGrpSpPr>
        <p:grpSpPr bwMode="auto">
          <a:xfrm>
            <a:off x="0" y="-1588"/>
            <a:ext cx="9144000" cy="6864351"/>
            <a:chOff x="0" y="0"/>
            <a:chExt cx="5760" cy="4325"/>
          </a:xfrm>
        </p:grpSpPr>
        <p:pic>
          <p:nvPicPr>
            <p:cNvPr id="4102" name="图片 2" descr="ppt1.jpg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4103" name="Rectangle 7"/>
            <p:cNvSpPr>
              <a:spLocks noChangeArrowheads="1"/>
            </p:cNvSpPr>
            <p:nvPr userDrawn="1"/>
          </p:nvSpPr>
          <p:spPr bwMode="auto">
            <a:xfrm>
              <a:off x="4876" y="3976"/>
              <a:ext cx="726" cy="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152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88913"/>
            <a:ext cx="2051050" cy="61198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8" y="188913"/>
            <a:ext cx="6003925" cy="61198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2361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074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33600" y="838200"/>
            <a:ext cx="6629400" cy="1295400"/>
          </a:xfrm>
        </p:spPr>
        <p:txBody>
          <a:bodyPr/>
          <a:lstStyle>
            <a:lvl1pPr>
              <a:defRPr sz="48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宋体" pitchFamily="2" charset="-122"/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91000" y="4876800"/>
            <a:ext cx="4495800" cy="10668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DDF3FF"/>
                    </a:outerShdw>
                  </a:cont>
                  <a:cont type="tree" name="">
                    <a:effect ref="fillLine"/>
                    <a:outerShdw dist="38100" dir="2700000" algn="tl">
                      <a:srgbClr val="7A8D99"/>
                    </a:outerShdw>
                  </a:cont>
                  <a:effect ref="fillLine"/>
                </a:effectDag>
                <a:ea typeface="宋体" pitchFamily="2" charset="-122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en-US" altLang="zh-CN" smtClean="0"/>
              <a:t>1</a:t>
            </a:r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fld id="{396B3FFE-BF8E-421C-B71F-E9D40BF29C56}" type="slidenum">
              <a:rPr lang="zh-CN" altLang="en-US" smtClean="0"/>
              <a:pPr/>
              <a:t>‹#›</a:t>
            </a:fld>
            <a:endParaRPr lang="en-US" altLang="zh-CN"/>
          </a:p>
        </p:txBody>
      </p:sp>
      <p:grpSp>
        <p:nvGrpSpPr>
          <p:cNvPr id="7" name="Group 5"/>
          <p:cNvGrpSpPr>
            <a:grpSpLocks/>
          </p:cNvGrpSpPr>
          <p:nvPr userDrawn="1"/>
        </p:nvGrpSpPr>
        <p:grpSpPr bwMode="auto">
          <a:xfrm>
            <a:off x="0" y="-1588"/>
            <a:ext cx="9144000" cy="6864351"/>
            <a:chOff x="0" y="0"/>
            <a:chExt cx="5760" cy="4325"/>
          </a:xfrm>
        </p:grpSpPr>
        <p:pic>
          <p:nvPicPr>
            <p:cNvPr id="8" name="图片 2" descr="ppt1.jpg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9" name="Rectangle 7"/>
            <p:cNvSpPr>
              <a:spLocks noChangeArrowheads="1"/>
            </p:cNvSpPr>
            <p:nvPr userDrawn="1"/>
          </p:nvSpPr>
          <p:spPr bwMode="auto">
            <a:xfrm>
              <a:off x="4876" y="3976"/>
              <a:ext cx="726" cy="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1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2ED26-2F78-4407-A394-07BB77EB1187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93167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5" y="440691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1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812262-F5CB-4007-9250-2CCA214F68CA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379149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752600"/>
            <a:ext cx="4082562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32839" y="1752600"/>
            <a:ext cx="4082562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1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386BC-2761-46A1-9B2E-B358DE80393D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06290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77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77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1</a:t>
            </a: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A1DAE9-53C8-4976-B909-742D1F7CBE0D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8563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1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17693E-8CAE-4314-BB4B-D067C4225A42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92348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1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7F6D64-FCFB-4FB7-954F-395949B8B9D6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0235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6726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7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538" y="273065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7" y="1435103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1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895B70-75DC-48CA-97F9-B82A6813926B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30718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1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900656-FC8B-4310-B51B-BB75821BFAA2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68811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1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78A0EF-D531-4C5A-8FD6-C26FB8D6F32A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12427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38951" y="381000"/>
            <a:ext cx="207645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6088674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1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FA38A2-DE4F-43AE-81A4-EDC6586B435F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0644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eaLnBrk="1" latinLnBrk="0" hangingPunct="1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kumimoji="0" lang="en-US" smtClean="0">
                <a:solidFill>
                  <a:srgbClr val="FFFFFF"/>
                </a:solidFill>
              </a:rPr>
              <a:t>1</a:t>
            </a:r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7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grpSp>
        <p:nvGrpSpPr>
          <p:cNvPr id="12" name="Group 5"/>
          <p:cNvGrpSpPr>
            <a:grpSpLocks/>
          </p:cNvGrpSpPr>
          <p:nvPr userDrawn="1"/>
        </p:nvGrpSpPr>
        <p:grpSpPr bwMode="auto">
          <a:xfrm>
            <a:off x="0" y="-1588"/>
            <a:ext cx="9144000" cy="6864351"/>
            <a:chOff x="0" y="0"/>
            <a:chExt cx="5760" cy="4325"/>
          </a:xfrm>
        </p:grpSpPr>
        <p:pic>
          <p:nvPicPr>
            <p:cNvPr id="13" name="图片 2" descr="ppt1.jpg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4" name="Rectangle 7"/>
            <p:cNvSpPr>
              <a:spLocks noChangeArrowheads="1"/>
            </p:cNvSpPr>
            <p:nvPr userDrawn="1"/>
          </p:nvSpPr>
          <p:spPr bwMode="auto">
            <a:xfrm>
              <a:off x="4876" y="3976"/>
              <a:ext cx="726" cy="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4" y="3767328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>
                <a:solidFill>
                  <a:schemeClr val="tx2"/>
                </a:solidFill>
              </a:rPr>
              <a:t>1</a:t>
            </a:r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3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57483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>
                <a:solidFill>
                  <a:schemeClr val="tx2"/>
                </a:solidFill>
              </a:rPr>
              <a:t>1</a:t>
            </a:r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678207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7" y="559410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5" y="3603824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7" y="4668830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4" y="559410"/>
            <a:ext cx="1678193" cy="55667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4" y="849866"/>
            <a:ext cx="5507917" cy="502382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62" y="2880829"/>
            <a:ext cx="5480154" cy="923330"/>
            <a:chOff x="1815339" y="1381453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85" y="1381453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>
                <a:solidFill>
                  <a:srgbClr val="FFFFFF"/>
                </a:solidFill>
              </a:rPr>
              <a:t>1</a:t>
            </a:r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grpSp>
        <p:nvGrpSpPr>
          <p:cNvPr id="8" name="Group 5"/>
          <p:cNvGrpSpPr>
            <a:grpSpLocks/>
          </p:cNvGrpSpPr>
          <p:nvPr userDrawn="1"/>
        </p:nvGrpSpPr>
        <p:grpSpPr bwMode="auto">
          <a:xfrm>
            <a:off x="0" y="-1588"/>
            <a:ext cx="9144000" cy="6864351"/>
            <a:chOff x="0" y="0"/>
            <a:chExt cx="5760" cy="4325"/>
          </a:xfrm>
        </p:grpSpPr>
        <p:pic>
          <p:nvPicPr>
            <p:cNvPr id="10" name="图片 2" descr="ppt1.jp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1" name="Rectangle 7"/>
            <p:cNvSpPr>
              <a:spLocks noChangeArrowheads="1"/>
            </p:cNvSpPr>
            <p:nvPr userDrawn="1"/>
          </p:nvSpPr>
          <p:spPr bwMode="auto">
            <a:xfrm>
              <a:off x="4876" y="3976"/>
              <a:ext cx="726" cy="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>
              <a:solidFill>
                <a:schemeClr val="tx2"/>
              </a:solidFill>
            </a:endParaRPr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>
                <a:solidFill>
                  <a:schemeClr val="tx2"/>
                </a:solidFill>
              </a:rPr>
              <a:t>1</a:t>
            </a:r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20" y="1484313"/>
            <a:ext cx="4027487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4027488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0628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>
                <a:solidFill>
                  <a:schemeClr val="tx2"/>
                </a:solidFill>
              </a:rPr>
              <a:t>1</a:t>
            </a:r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117475"/>
            <a:ext cx="9142413" cy="6738938"/>
            <a:chOff x="0" y="74"/>
            <a:chExt cx="5759" cy="4245"/>
          </a:xfrm>
        </p:grpSpPr>
        <p:sp>
          <p:nvSpPr>
            <p:cNvPr id="3075" name="Rectangle 3"/>
            <p:cNvSpPr>
              <a:spLocks noChangeArrowheads="1"/>
            </p:cNvSpPr>
            <p:nvPr/>
          </p:nvSpPr>
          <p:spPr bwMode="invGray">
            <a:xfrm>
              <a:off x="432" y="4113"/>
              <a:ext cx="2208" cy="20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" name="Rectangle 4"/>
            <p:cNvSpPr>
              <a:spLocks noChangeArrowheads="1"/>
            </p:cNvSpPr>
            <p:nvPr/>
          </p:nvSpPr>
          <p:spPr bwMode="invGray">
            <a:xfrm>
              <a:off x="432" y="1536"/>
              <a:ext cx="5327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" name="Oval 5"/>
            <p:cNvSpPr>
              <a:spLocks noChangeArrowheads="1"/>
            </p:cNvSpPr>
            <p:nvPr/>
          </p:nvSpPr>
          <p:spPr bwMode="invGray">
            <a:xfrm>
              <a:off x="555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" name="Oval 6"/>
            <p:cNvSpPr>
              <a:spLocks noChangeArrowheads="1"/>
            </p:cNvSpPr>
            <p:nvPr/>
          </p:nvSpPr>
          <p:spPr bwMode="invGray">
            <a:xfrm>
              <a:off x="555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" name="Oval 7"/>
            <p:cNvSpPr>
              <a:spLocks noChangeArrowheads="1"/>
            </p:cNvSpPr>
            <p:nvPr/>
          </p:nvSpPr>
          <p:spPr bwMode="invGray">
            <a:xfrm>
              <a:off x="555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" name="Oval 8"/>
            <p:cNvSpPr>
              <a:spLocks noChangeArrowheads="1"/>
            </p:cNvSpPr>
            <p:nvPr/>
          </p:nvSpPr>
          <p:spPr bwMode="invGray">
            <a:xfrm>
              <a:off x="555" y="65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" name="Oval 9"/>
            <p:cNvSpPr>
              <a:spLocks noChangeArrowheads="1"/>
            </p:cNvSpPr>
            <p:nvPr/>
          </p:nvSpPr>
          <p:spPr bwMode="invGray">
            <a:xfrm>
              <a:off x="555" y="79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" name="Oval 10"/>
            <p:cNvSpPr>
              <a:spLocks noChangeArrowheads="1"/>
            </p:cNvSpPr>
            <p:nvPr/>
          </p:nvSpPr>
          <p:spPr bwMode="invGray">
            <a:xfrm>
              <a:off x="555" y="93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Oval 11"/>
            <p:cNvSpPr>
              <a:spLocks noChangeArrowheads="1"/>
            </p:cNvSpPr>
            <p:nvPr/>
          </p:nvSpPr>
          <p:spPr bwMode="invGray">
            <a:xfrm>
              <a:off x="555" y="108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Oval 12"/>
            <p:cNvSpPr>
              <a:spLocks noChangeArrowheads="1"/>
            </p:cNvSpPr>
            <p:nvPr/>
          </p:nvSpPr>
          <p:spPr bwMode="invGray">
            <a:xfrm>
              <a:off x="555" y="122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Oval 13"/>
            <p:cNvSpPr>
              <a:spLocks noChangeArrowheads="1"/>
            </p:cNvSpPr>
            <p:nvPr/>
          </p:nvSpPr>
          <p:spPr bwMode="invGray">
            <a:xfrm>
              <a:off x="555" y="137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086" name="Group 14"/>
            <p:cNvGrpSpPr>
              <a:grpSpLocks/>
            </p:cNvGrpSpPr>
            <p:nvPr/>
          </p:nvGrpSpPr>
          <p:grpSpPr bwMode="auto">
            <a:xfrm>
              <a:off x="2859" y="4202"/>
              <a:ext cx="2729" cy="41"/>
              <a:chOff x="2859" y="4202"/>
              <a:chExt cx="2729" cy="41"/>
            </a:xfrm>
          </p:grpSpPr>
          <p:sp>
            <p:nvSpPr>
              <p:cNvPr id="3087" name="Oval 15"/>
              <p:cNvSpPr>
                <a:spLocks noChangeArrowheads="1"/>
              </p:cNvSpPr>
              <p:nvPr/>
            </p:nvSpPr>
            <p:spPr bwMode="invGray">
              <a:xfrm>
                <a:off x="285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8" name="Oval 16"/>
              <p:cNvSpPr>
                <a:spLocks noChangeArrowheads="1"/>
              </p:cNvSpPr>
              <p:nvPr/>
            </p:nvSpPr>
            <p:spPr bwMode="invGray">
              <a:xfrm>
                <a:off x="324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9" name="Oval 17"/>
              <p:cNvSpPr>
                <a:spLocks noChangeArrowheads="1"/>
              </p:cNvSpPr>
              <p:nvPr/>
            </p:nvSpPr>
            <p:spPr bwMode="invGray">
              <a:xfrm>
                <a:off x="362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0" name="Oval 18"/>
              <p:cNvSpPr>
                <a:spLocks noChangeArrowheads="1"/>
              </p:cNvSpPr>
              <p:nvPr/>
            </p:nvSpPr>
            <p:spPr bwMode="invGray">
              <a:xfrm>
                <a:off x="4011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1" name="Oval 19"/>
              <p:cNvSpPr>
                <a:spLocks noChangeArrowheads="1"/>
              </p:cNvSpPr>
              <p:nvPr/>
            </p:nvSpPr>
            <p:spPr bwMode="invGray">
              <a:xfrm>
                <a:off x="4395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2" name="Oval 20"/>
              <p:cNvSpPr>
                <a:spLocks noChangeArrowheads="1"/>
              </p:cNvSpPr>
              <p:nvPr/>
            </p:nvSpPr>
            <p:spPr bwMode="invGray">
              <a:xfrm>
                <a:off x="477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3" name="Oval 21"/>
              <p:cNvSpPr>
                <a:spLocks noChangeArrowheads="1"/>
              </p:cNvSpPr>
              <p:nvPr/>
            </p:nvSpPr>
            <p:spPr bwMode="invGray">
              <a:xfrm>
                <a:off x="516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4" name="Oval 22"/>
              <p:cNvSpPr>
                <a:spLocks noChangeArrowheads="1"/>
              </p:cNvSpPr>
              <p:nvPr/>
            </p:nvSpPr>
            <p:spPr bwMode="invGray">
              <a:xfrm>
                <a:off x="554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95" name="Oval 23"/>
            <p:cNvSpPr>
              <a:spLocks noChangeArrowheads="1"/>
            </p:cNvSpPr>
            <p:nvPr/>
          </p:nvSpPr>
          <p:spPr bwMode="invGray">
            <a:xfrm>
              <a:off x="555" y="50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096" name="Group 24"/>
            <p:cNvGrpSpPr>
              <a:grpSpLocks/>
            </p:cNvGrpSpPr>
            <p:nvPr/>
          </p:nvGrpSpPr>
          <p:grpSpPr bwMode="auto">
            <a:xfrm>
              <a:off x="0" y="2327"/>
              <a:ext cx="1203" cy="1203"/>
              <a:chOff x="0" y="2327"/>
              <a:chExt cx="1203" cy="1203"/>
            </a:xfrm>
          </p:grpSpPr>
          <p:sp>
            <p:nvSpPr>
              <p:cNvPr id="3097" name="Freeform 25"/>
              <p:cNvSpPr>
                <a:spLocks/>
              </p:cNvSpPr>
              <p:nvPr/>
            </p:nvSpPr>
            <p:spPr bwMode="invGray">
              <a:xfrm>
                <a:off x="0" y="2394"/>
                <a:ext cx="443" cy="1033"/>
              </a:xfrm>
              <a:custGeom>
                <a:avLst/>
                <a:gdLst>
                  <a:gd name="T0" fmla="*/ 290 w 443"/>
                  <a:gd name="T1" fmla="*/ 1016 h 1033"/>
                  <a:gd name="T2" fmla="*/ 316 w 443"/>
                  <a:gd name="T3" fmla="*/ 974 h 1033"/>
                  <a:gd name="T4" fmla="*/ 354 w 443"/>
                  <a:gd name="T5" fmla="*/ 920 h 1033"/>
                  <a:gd name="T6" fmla="*/ 384 w 443"/>
                  <a:gd name="T7" fmla="*/ 884 h 1033"/>
                  <a:gd name="T8" fmla="*/ 381 w 443"/>
                  <a:gd name="T9" fmla="*/ 832 h 1033"/>
                  <a:gd name="T10" fmla="*/ 370 w 443"/>
                  <a:gd name="T11" fmla="*/ 794 h 1033"/>
                  <a:gd name="T12" fmla="*/ 361 w 443"/>
                  <a:gd name="T13" fmla="*/ 760 h 1033"/>
                  <a:gd name="T14" fmla="*/ 361 w 443"/>
                  <a:gd name="T15" fmla="*/ 734 h 1033"/>
                  <a:gd name="T16" fmla="*/ 359 w 443"/>
                  <a:gd name="T17" fmla="*/ 707 h 1033"/>
                  <a:gd name="T18" fmla="*/ 373 w 443"/>
                  <a:gd name="T19" fmla="*/ 691 h 1033"/>
                  <a:gd name="T20" fmla="*/ 391 w 443"/>
                  <a:gd name="T21" fmla="*/ 686 h 1033"/>
                  <a:gd name="T22" fmla="*/ 395 w 443"/>
                  <a:gd name="T23" fmla="*/ 680 h 1033"/>
                  <a:gd name="T24" fmla="*/ 390 w 443"/>
                  <a:gd name="T25" fmla="*/ 671 h 1033"/>
                  <a:gd name="T26" fmla="*/ 386 w 443"/>
                  <a:gd name="T27" fmla="*/ 660 h 1033"/>
                  <a:gd name="T28" fmla="*/ 437 w 443"/>
                  <a:gd name="T29" fmla="*/ 635 h 1033"/>
                  <a:gd name="T30" fmla="*/ 442 w 443"/>
                  <a:gd name="T31" fmla="*/ 619 h 1033"/>
                  <a:gd name="T32" fmla="*/ 438 w 443"/>
                  <a:gd name="T33" fmla="*/ 604 h 1033"/>
                  <a:gd name="T34" fmla="*/ 400 w 443"/>
                  <a:gd name="T35" fmla="*/ 543 h 1033"/>
                  <a:gd name="T36" fmla="*/ 384 w 443"/>
                  <a:gd name="T37" fmla="*/ 474 h 1033"/>
                  <a:gd name="T38" fmla="*/ 354 w 443"/>
                  <a:gd name="T39" fmla="*/ 455 h 1033"/>
                  <a:gd name="T40" fmla="*/ 326 w 443"/>
                  <a:gd name="T41" fmla="*/ 433 h 1033"/>
                  <a:gd name="T42" fmla="*/ 312 w 443"/>
                  <a:gd name="T43" fmla="*/ 411 h 1033"/>
                  <a:gd name="T44" fmla="*/ 307 w 443"/>
                  <a:gd name="T45" fmla="*/ 391 h 1033"/>
                  <a:gd name="T46" fmla="*/ 290 w 443"/>
                  <a:gd name="T47" fmla="*/ 339 h 1033"/>
                  <a:gd name="T48" fmla="*/ 308 w 443"/>
                  <a:gd name="T49" fmla="*/ 289 h 1033"/>
                  <a:gd name="T50" fmla="*/ 298 w 443"/>
                  <a:gd name="T51" fmla="*/ 278 h 1033"/>
                  <a:gd name="T52" fmla="*/ 280 w 443"/>
                  <a:gd name="T53" fmla="*/ 307 h 1033"/>
                  <a:gd name="T54" fmla="*/ 269 w 443"/>
                  <a:gd name="T55" fmla="*/ 283 h 1033"/>
                  <a:gd name="T56" fmla="*/ 272 w 443"/>
                  <a:gd name="T57" fmla="*/ 224 h 1033"/>
                  <a:gd name="T58" fmla="*/ 280 w 443"/>
                  <a:gd name="T59" fmla="*/ 177 h 1033"/>
                  <a:gd name="T60" fmla="*/ 280 w 443"/>
                  <a:gd name="T61" fmla="*/ 146 h 1033"/>
                  <a:gd name="T62" fmla="*/ 281 w 443"/>
                  <a:gd name="T63" fmla="*/ 123 h 1033"/>
                  <a:gd name="T64" fmla="*/ 290 w 443"/>
                  <a:gd name="T65" fmla="*/ 104 h 1033"/>
                  <a:gd name="T66" fmla="*/ 296 w 443"/>
                  <a:gd name="T67" fmla="*/ 97 h 1033"/>
                  <a:gd name="T68" fmla="*/ 298 w 443"/>
                  <a:gd name="T69" fmla="*/ 94 h 1033"/>
                  <a:gd name="T70" fmla="*/ 301 w 443"/>
                  <a:gd name="T71" fmla="*/ 92 h 1033"/>
                  <a:gd name="T72" fmla="*/ 307 w 443"/>
                  <a:gd name="T73" fmla="*/ 83 h 1033"/>
                  <a:gd name="T74" fmla="*/ 317 w 443"/>
                  <a:gd name="T75" fmla="*/ 79 h 1033"/>
                  <a:gd name="T76" fmla="*/ 328 w 443"/>
                  <a:gd name="T77" fmla="*/ 77 h 1033"/>
                  <a:gd name="T78" fmla="*/ 337 w 443"/>
                  <a:gd name="T79" fmla="*/ 74 h 1033"/>
                  <a:gd name="T80" fmla="*/ 345 w 443"/>
                  <a:gd name="T81" fmla="*/ 67 h 1033"/>
                  <a:gd name="T82" fmla="*/ 337 w 443"/>
                  <a:gd name="T83" fmla="*/ 50 h 1033"/>
                  <a:gd name="T84" fmla="*/ 337 w 443"/>
                  <a:gd name="T85" fmla="*/ 47 h 1033"/>
                  <a:gd name="T86" fmla="*/ 337 w 443"/>
                  <a:gd name="T87" fmla="*/ 43 h 1033"/>
                  <a:gd name="T88" fmla="*/ 337 w 443"/>
                  <a:gd name="T89" fmla="*/ 41 h 1033"/>
                  <a:gd name="T90" fmla="*/ 334 w 443"/>
                  <a:gd name="T91" fmla="*/ 38 h 1033"/>
                  <a:gd name="T92" fmla="*/ 321 w 443"/>
                  <a:gd name="T93" fmla="*/ 21 h 1033"/>
                  <a:gd name="T94" fmla="*/ 316 w 443"/>
                  <a:gd name="T95" fmla="*/ 0 h 1033"/>
                  <a:gd name="T96" fmla="*/ 188 w 443"/>
                  <a:gd name="T97" fmla="*/ 94 h 1033"/>
                  <a:gd name="T98" fmla="*/ 88 w 443"/>
                  <a:gd name="T99" fmla="*/ 218 h 1033"/>
                  <a:gd name="T100" fmla="*/ 21 w 443"/>
                  <a:gd name="T101" fmla="*/ 366 h 1033"/>
                  <a:gd name="T102" fmla="*/ 0 w 443"/>
                  <a:gd name="T103" fmla="*/ 530 h 1033"/>
                  <a:gd name="T104" fmla="*/ 20 w 443"/>
                  <a:gd name="T105" fmla="*/ 680 h 1033"/>
                  <a:gd name="T106" fmla="*/ 74 w 443"/>
                  <a:gd name="T107" fmla="*/ 819 h 1033"/>
                  <a:gd name="T108" fmla="*/ 160 w 443"/>
                  <a:gd name="T109" fmla="*/ 938 h 1033"/>
                  <a:gd name="T110" fmla="*/ 272 w 443"/>
                  <a:gd name="T111" fmla="*/ 1032 h 1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43" h="1033">
                    <a:moveTo>
                      <a:pt x="272" y="1032"/>
                    </a:moveTo>
                    <a:lnTo>
                      <a:pt x="290" y="1016"/>
                    </a:lnTo>
                    <a:lnTo>
                      <a:pt x="301" y="992"/>
                    </a:lnTo>
                    <a:lnTo>
                      <a:pt x="316" y="974"/>
                    </a:lnTo>
                    <a:lnTo>
                      <a:pt x="328" y="955"/>
                    </a:lnTo>
                    <a:lnTo>
                      <a:pt x="354" y="920"/>
                    </a:lnTo>
                    <a:lnTo>
                      <a:pt x="373" y="904"/>
                    </a:lnTo>
                    <a:lnTo>
                      <a:pt x="384" y="884"/>
                    </a:lnTo>
                    <a:lnTo>
                      <a:pt x="390" y="848"/>
                    </a:lnTo>
                    <a:lnTo>
                      <a:pt x="381" y="832"/>
                    </a:lnTo>
                    <a:lnTo>
                      <a:pt x="375" y="812"/>
                    </a:lnTo>
                    <a:lnTo>
                      <a:pt x="370" y="794"/>
                    </a:lnTo>
                    <a:lnTo>
                      <a:pt x="361" y="774"/>
                    </a:lnTo>
                    <a:lnTo>
                      <a:pt x="361" y="760"/>
                    </a:lnTo>
                    <a:lnTo>
                      <a:pt x="361" y="747"/>
                    </a:lnTo>
                    <a:lnTo>
                      <a:pt x="361" y="734"/>
                    </a:lnTo>
                    <a:lnTo>
                      <a:pt x="359" y="722"/>
                    </a:lnTo>
                    <a:lnTo>
                      <a:pt x="359" y="707"/>
                    </a:lnTo>
                    <a:lnTo>
                      <a:pt x="364" y="698"/>
                    </a:lnTo>
                    <a:lnTo>
                      <a:pt x="373" y="691"/>
                    </a:lnTo>
                    <a:lnTo>
                      <a:pt x="390" y="686"/>
                    </a:lnTo>
                    <a:lnTo>
                      <a:pt x="391" y="686"/>
                    </a:lnTo>
                    <a:lnTo>
                      <a:pt x="395" y="682"/>
                    </a:lnTo>
                    <a:lnTo>
                      <a:pt x="395" y="680"/>
                    </a:lnTo>
                    <a:lnTo>
                      <a:pt x="395" y="677"/>
                    </a:lnTo>
                    <a:lnTo>
                      <a:pt x="390" y="671"/>
                    </a:lnTo>
                    <a:lnTo>
                      <a:pt x="386" y="666"/>
                    </a:lnTo>
                    <a:lnTo>
                      <a:pt x="386" y="660"/>
                    </a:lnTo>
                    <a:lnTo>
                      <a:pt x="395" y="655"/>
                    </a:lnTo>
                    <a:lnTo>
                      <a:pt x="437" y="635"/>
                    </a:lnTo>
                    <a:lnTo>
                      <a:pt x="442" y="626"/>
                    </a:lnTo>
                    <a:lnTo>
                      <a:pt x="442" y="619"/>
                    </a:lnTo>
                    <a:lnTo>
                      <a:pt x="442" y="613"/>
                    </a:lnTo>
                    <a:lnTo>
                      <a:pt x="438" y="604"/>
                    </a:lnTo>
                    <a:lnTo>
                      <a:pt x="417" y="577"/>
                    </a:lnTo>
                    <a:lnTo>
                      <a:pt x="400" y="543"/>
                    </a:lnTo>
                    <a:lnTo>
                      <a:pt x="391" y="511"/>
                    </a:lnTo>
                    <a:lnTo>
                      <a:pt x="384" y="474"/>
                    </a:lnTo>
                    <a:lnTo>
                      <a:pt x="368" y="465"/>
                    </a:lnTo>
                    <a:lnTo>
                      <a:pt x="354" y="455"/>
                    </a:lnTo>
                    <a:lnTo>
                      <a:pt x="339" y="444"/>
                    </a:lnTo>
                    <a:lnTo>
                      <a:pt x="326" y="433"/>
                    </a:lnTo>
                    <a:lnTo>
                      <a:pt x="317" y="422"/>
                    </a:lnTo>
                    <a:lnTo>
                      <a:pt x="312" y="411"/>
                    </a:lnTo>
                    <a:lnTo>
                      <a:pt x="308" y="402"/>
                    </a:lnTo>
                    <a:lnTo>
                      <a:pt x="307" y="391"/>
                    </a:lnTo>
                    <a:lnTo>
                      <a:pt x="285" y="363"/>
                    </a:lnTo>
                    <a:lnTo>
                      <a:pt x="290" y="339"/>
                    </a:lnTo>
                    <a:lnTo>
                      <a:pt x="301" y="314"/>
                    </a:lnTo>
                    <a:lnTo>
                      <a:pt x="308" y="289"/>
                    </a:lnTo>
                    <a:lnTo>
                      <a:pt x="308" y="267"/>
                    </a:lnTo>
                    <a:lnTo>
                      <a:pt x="298" y="278"/>
                    </a:lnTo>
                    <a:lnTo>
                      <a:pt x="287" y="294"/>
                    </a:lnTo>
                    <a:lnTo>
                      <a:pt x="280" y="307"/>
                    </a:lnTo>
                    <a:lnTo>
                      <a:pt x="272" y="314"/>
                    </a:lnTo>
                    <a:lnTo>
                      <a:pt x="269" y="283"/>
                    </a:lnTo>
                    <a:lnTo>
                      <a:pt x="271" y="254"/>
                    </a:lnTo>
                    <a:lnTo>
                      <a:pt x="272" y="224"/>
                    </a:lnTo>
                    <a:lnTo>
                      <a:pt x="272" y="195"/>
                    </a:lnTo>
                    <a:lnTo>
                      <a:pt x="280" y="177"/>
                    </a:lnTo>
                    <a:lnTo>
                      <a:pt x="280" y="164"/>
                    </a:lnTo>
                    <a:lnTo>
                      <a:pt x="280" y="146"/>
                    </a:lnTo>
                    <a:lnTo>
                      <a:pt x="281" y="133"/>
                    </a:lnTo>
                    <a:lnTo>
                      <a:pt x="281" y="123"/>
                    </a:lnTo>
                    <a:lnTo>
                      <a:pt x="285" y="113"/>
                    </a:lnTo>
                    <a:lnTo>
                      <a:pt x="290" y="104"/>
                    </a:lnTo>
                    <a:lnTo>
                      <a:pt x="296" y="97"/>
                    </a:lnTo>
                    <a:lnTo>
                      <a:pt x="298" y="94"/>
                    </a:lnTo>
                    <a:lnTo>
                      <a:pt x="301" y="92"/>
                    </a:lnTo>
                    <a:lnTo>
                      <a:pt x="303" y="86"/>
                    </a:lnTo>
                    <a:lnTo>
                      <a:pt x="307" y="83"/>
                    </a:lnTo>
                    <a:lnTo>
                      <a:pt x="308" y="83"/>
                    </a:lnTo>
                    <a:lnTo>
                      <a:pt x="317" y="79"/>
                    </a:lnTo>
                    <a:lnTo>
                      <a:pt x="323" y="77"/>
                    </a:lnTo>
                    <a:lnTo>
                      <a:pt x="328" y="77"/>
                    </a:lnTo>
                    <a:lnTo>
                      <a:pt x="334" y="74"/>
                    </a:lnTo>
                    <a:lnTo>
                      <a:pt x="337" y="74"/>
                    </a:lnTo>
                    <a:lnTo>
                      <a:pt x="339" y="72"/>
                    </a:lnTo>
                    <a:lnTo>
                      <a:pt x="345" y="67"/>
                    </a:lnTo>
                    <a:lnTo>
                      <a:pt x="345" y="63"/>
                    </a:lnTo>
                    <a:lnTo>
                      <a:pt x="337" y="50"/>
                    </a:lnTo>
                    <a:lnTo>
                      <a:pt x="337" y="47"/>
                    </a:lnTo>
                    <a:lnTo>
                      <a:pt x="337" y="43"/>
                    </a:lnTo>
                    <a:lnTo>
                      <a:pt x="337" y="41"/>
                    </a:lnTo>
                    <a:lnTo>
                      <a:pt x="334" y="41"/>
                    </a:lnTo>
                    <a:lnTo>
                      <a:pt x="334" y="38"/>
                    </a:lnTo>
                    <a:lnTo>
                      <a:pt x="328" y="30"/>
                    </a:lnTo>
                    <a:lnTo>
                      <a:pt x="321" y="21"/>
                    </a:lnTo>
                    <a:lnTo>
                      <a:pt x="317" y="11"/>
                    </a:lnTo>
                    <a:lnTo>
                      <a:pt x="316" y="0"/>
                    </a:lnTo>
                    <a:lnTo>
                      <a:pt x="249" y="41"/>
                    </a:lnTo>
                    <a:lnTo>
                      <a:pt x="188" y="94"/>
                    </a:lnTo>
                    <a:lnTo>
                      <a:pt x="133" y="151"/>
                    </a:lnTo>
                    <a:lnTo>
                      <a:pt x="88" y="218"/>
                    </a:lnTo>
                    <a:lnTo>
                      <a:pt x="50" y="289"/>
                    </a:lnTo>
                    <a:lnTo>
                      <a:pt x="21" y="366"/>
                    </a:lnTo>
                    <a:lnTo>
                      <a:pt x="5" y="446"/>
                    </a:lnTo>
                    <a:lnTo>
                      <a:pt x="0" y="530"/>
                    </a:lnTo>
                    <a:lnTo>
                      <a:pt x="5" y="608"/>
                    </a:lnTo>
                    <a:lnTo>
                      <a:pt x="20" y="680"/>
                    </a:lnTo>
                    <a:lnTo>
                      <a:pt x="45" y="751"/>
                    </a:lnTo>
                    <a:lnTo>
                      <a:pt x="74" y="819"/>
                    </a:lnTo>
                    <a:lnTo>
                      <a:pt x="114" y="879"/>
                    </a:lnTo>
                    <a:lnTo>
                      <a:pt x="160" y="938"/>
                    </a:lnTo>
                    <a:lnTo>
                      <a:pt x="215" y="987"/>
                    </a:lnTo>
                    <a:lnTo>
                      <a:pt x="272" y="1032"/>
                    </a:lnTo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8" name="Freeform 26"/>
              <p:cNvSpPr>
                <a:spLocks/>
              </p:cNvSpPr>
              <p:nvPr/>
            </p:nvSpPr>
            <p:spPr bwMode="invGray">
              <a:xfrm>
                <a:off x="379" y="2327"/>
                <a:ext cx="824" cy="1203"/>
              </a:xfrm>
              <a:custGeom>
                <a:avLst/>
                <a:gdLst>
                  <a:gd name="T0" fmla="*/ 796 w 824"/>
                  <a:gd name="T1" fmla="*/ 688 h 1203"/>
                  <a:gd name="T2" fmla="*/ 756 w 824"/>
                  <a:gd name="T3" fmla="*/ 641 h 1203"/>
                  <a:gd name="T4" fmla="*/ 812 w 824"/>
                  <a:gd name="T5" fmla="*/ 615 h 1203"/>
                  <a:gd name="T6" fmla="*/ 814 w 824"/>
                  <a:gd name="T7" fmla="*/ 502 h 1203"/>
                  <a:gd name="T8" fmla="*/ 705 w 824"/>
                  <a:gd name="T9" fmla="*/ 247 h 1203"/>
                  <a:gd name="T10" fmla="*/ 651 w 824"/>
                  <a:gd name="T11" fmla="*/ 262 h 1203"/>
                  <a:gd name="T12" fmla="*/ 574 w 824"/>
                  <a:gd name="T13" fmla="*/ 289 h 1203"/>
                  <a:gd name="T14" fmla="*/ 536 w 824"/>
                  <a:gd name="T15" fmla="*/ 258 h 1203"/>
                  <a:gd name="T16" fmla="*/ 563 w 824"/>
                  <a:gd name="T17" fmla="*/ 170 h 1203"/>
                  <a:gd name="T18" fmla="*/ 532 w 824"/>
                  <a:gd name="T19" fmla="*/ 81 h 1203"/>
                  <a:gd name="T20" fmla="*/ 455 w 824"/>
                  <a:gd name="T21" fmla="*/ 56 h 1203"/>
                  <a:gd name="T22" fmla="*/ 484 w 824"/>
                  <a:gd name="T23" fmla="*/ 150 h 1203"/>
                  <a:gd name="T24" fmla="*/ 465 w 824"/>
                  <a:gd name="T25" fmla="*/ 190 h 1203"/>
                  <a:gd name="T26" fmla="*/ 442 w 824"/>
                  <a:gd name="T27" fmla="*/ 200 h 1203"/>
                  <a:gd name="T28" fmla="*/ 419 w 824"/>
                  <a:gd name="T29" fmla="*/ 164 h 1203"/>
                  <a:gd name="T30" fmla="*/ 381 w 824"/>
                  <a:gd name="T31" fmla="*/ 108 h 1203"/>
                  <a:gd name="T32" fmla="*/ 406 w 824"/>
                  <a:gd name="T33" fmla="*/ 108 h 1203"/>
                  <a:gd name="T34" fmla="*/ 424 w 824"/>
                  <a:gd name="T35" fmla="*/ 72 h 1203"/>
                  <a:gd name="T36" fmla="*/ 325 w 824"/>
                  <a:gd name="T37" fmla="*/ 0 h 1203"/>
                  <a:gd name="T38" fmla="*/ 281 w 824"/>
                  <a:gd name="T39" fmla="*/ 27 h 1203"/>
                  <a:gd name="T40" fmla="*/ 240 w 824"/>
                  <a:gd name="T41" fmla="*/ 72 h 1203"/>
                  <a:gd name="T42" fmla="*/ 209 w 824"/>
                  <a:gd name="T43" fmla="*/ 114 h 1203"/>
                  <a:gd name="T44" fmla="*/ 209 w 824"/>
                  <a:gd name="T45" fmla="*/ 150 h 1203"/>
                  <a:gd name="T46" fmla="*/ 240 w 824"/>
                  <a:gd name="T47" fmla="*/ 164 h 1203"/>
                  <a:gd name="T48" fmla="*/ 209 w 824"/>
                  <a:gd name="T49" fmla="*/ 222 h 1203"/>
                  <a:gd name="T50" fmla="*/ 213 w 824"/>
                  <a:gd name="T51" fmla="*/ 242 h 1203"/>
                  <a:gd name="T52" fmla="*/ 267 w 824"/>
                  <a:gd name="T53" fmla="*/ 222 h 1203"/>
                  <a:gd name="T54" fmla="*/ 303 w 824"/>
                  <a:gd name="T55" fmla="*/ 170 h 1203"/>
                  <a:gd name="T56" fmla="*/ 354 w 824"/>
                  <a:gd name="T57" fmla="*/ 231 h 1203"/>
                  <a:gd name="T58" fmla="*/ 372 w 824"/>
                  <a:gd name="T59" fmla="*/ 291 h 1203"/>
                  <a:gd name="T60" fmla="*/ 348 w 824"/>
                  <a:gd name="T61" fmla="*/ 294 h 1203"/>
                  <a:gd name="T62" fmla="*/ 298 w 824"/>
                  <a:gd name="T63" fmla="*/ 309 h 1203"/>
                  <a:gd name="T64" fmla="*/ 323 w 824"/>
                  <a:gd name="T65" fmla="*/ 330 h 1203"/>
                  <a:gd name="T66" fmla="*/ 260 w 824"/>
                  <a:gd name="T67" fmla="*/ 339 h 1203"/>
                  <a:gd name="T68" fmla="*/ 189 w 824"/>
                  <a:gd name="T69" fmla="*/ 411 h 1203"/>
                  <a:gd name="T70" fmla="*/ 184 w 824"/>
                  <a:gd name="T71" fmla="*/ 469 h 1203"/>
                  <a:gd name="T72" fmla="*/ 148 w 824"/>
                  <a:gd name="T73" fmla="*/ 435 h 1203"/>
                  <a:gd name="T74" fmla="*/ 83 w 824"/>
                  <a:gd name="T75" fmla="*/ 402 h 1203"/>
                  <a:gd name="T76" fmla="*/ 0 w 824"/>
                  <a:gd name="T77" fmla="*/ 455 h 1203"/>
                  <a:gd name="T78" fmla="*/ 54 w 824"/>
                  <a:gd name="T79" fmla="*/ 496 h 1203"/>
                  <a:gd name="T80" fmla="*/ 74 w 824"/>
                  <a:gd name="T81" fmla="*/ 485 h 1203"/>
                  <a:gd name="T82" fmla="*/ 54 w 824"/>
                  <a:gd name="T83" fmla="*/ 608 h 1203"/>
                  <a:gd name="T84" fmla="*/ 132 w 824"/>
                  <a:gd name="T85" fmla="*/ 641 h 1203"/>
                  <a:gd name="T86" fmla="*/ 195 w 824"/>
                  <a:gd name="T87" fmla="*/ 661 h 1203"/>
                  <a:gd name="T88" fmla="*/ 249 w 824"/>
                  <a:gd name="T89" fmla="*/ 744 h 1203"/>
                  <a:gd name="T90" fmla="*/ 334 w 824"/>
                  <a:gd name="T91" fmla="*/ 886 h 1203"/>
                  <a:gd name="T92" fmla="*/ 391 w 824"/>
                  <a:gd name="T93" fmla="*/ 1007 h 1203"/>
                  <a:gd name="T94" fmla="*/ 292 w 824"/>
                  <a:gd name="T95" fmla="*/ 1052 h 1203"/>
                  <a:gd name="T96" fmla="*/ 182 w 824"/>
                  <a:gd name="T97" fmla="*/ 1105 h 1203"/>
                  <a:gd name="T98" fmla="*/ 68 w 824"/>
                  <a:gd name="T99" fmla="*/ 1180 h 1203"/>
                  <a:gd name="T100" fmla="*/ 200 w 824"/>
                  <a:gd name="T101" fmla="*/ 1202 h 1203"/>
                  <a:gd name="T102" fmla="*/ 417 w 824"/>
                  <a:gd name="T103" fmla="*/ 1168 h 1203"/>
                  <a:gd name="T104" fmla="*/ 613 w 824"/>
                  <a:gd name="T105" fmla="*/ 1052 h 1203"/>
                  <a:gd name="T106" fmla="*/ 610 w 824"/>
                  <a:gd name="T107" fmla="*/ 929 h 1203"/>
                  <a:gd name="T108" fmla="*/ 543 w 824"/>
                  <a:gd name="T109" fmla="*/ 888 h 1203"/>
                  <a:gd name="T110" fmla="*/ 567 w 824"/>
                  <a:gd name="T111" fmla="*/ 791 h 1203"/>
                  <a:gd name="T112" fmla="*/ 655 w 824"/>
                  <a:gd name="T113" fmla="*/ 738 h 1203"/>
                  <a:gd name="T114" fmla="*/ 725 w 824"/>
                  <a:gd name="T115" fmla="*/ 713 h 1203"/>
                  <a:gd name="T116" fmla="*/ 792 w 824"/>
                  <a:gd name="T117" fmla="*/ 729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24" h="1203">
                    <a:moveTo>
                      <a:pt x="803" y="736"/>
                    </a:moveTo>
                    <a:lnTo>
                      <a:pt x="807" y="724"/>
                    </a:lnTo>
                    <a:lnTo>
                      <a:pt x="808" y="713"/>
                    </a:lnTo>
                    <a:lnTo>
                      <a:pt x="812" y="702"/>
                    </a:lnTo>
                    <a:lnTo>
                      <a:pt x="814" y="691"/>
                    </a:lnTo>
                    <a:lnTo>
                      <a:pt x="803" y="691"/>
                    </a:lnTo>
                    <a:lnTo>
                      <a:pt x="796" y="688"/>
                    </a:lnTo>
                    <a:lnTo>
                      <a:pt x="783" y="686"/>
                    </a:lnTo>
                    <a:lnTo>
                      <a:pt x="776" y="680"/>
                    </a:lnTo>
                    <a:lnTo>
                      <a:pt x="770" y="675"/>
                    </a:lnTo>
                    <a:lnTo>
                      <a:pt x="767" y="666"/>
                    </a:lnTo>
                    <a:lnTo>
                      <a:pt x="761" y="661"/>
                    </a:lnTo>
                    <a:lnTo>
                      <a:pt x="760" y="655"/>
                    </a:lnTo>
                    <a:lnTo>
                      <a:pt x="756" y="641"/>
                    </a:lnTo>
                    <a:lnTo>
                      <a:pt x="756" y="624"/>
                    </a:lnTo>
                    <a:lnTo>
                      <a:pt x="760" y="610"/>
                    </a:lnTo>
                    <a:lnTo>
                      <a:pt x="767" y="599"/>
                    </a:lnTo>
                    <a:lnTo>
                      <a:pt x="781" y="597"/>
                    </a:lnTo>
                    <a:lnTo>
                      <a:pt x="792" y="599"/>
                    </a:lnTo>
                    <a:lnTo>
                      <a:pt x="803" y="608"/>
                    </a:lnTo>
                    <a:lnTo>
                      <a:pt x="812" y="615"/>
                    </a:lnTo>
                    <a:lnTo>
                      <a:pt x="819" y="628"/>
                    </a:lnTo>
                    <a:lnTo>
                      <a:pt x="823" y="619"/>
                    </a:lnTo>
                    <a:lnTo>
                      <a:pt x="823" y="610"/>
                    </a:lnTo>
                    <a:lnTo>
                      <a:pt x="823" y="605"/>
                    </a:lnTo>
                    <a:lnTo>
                      <a:pt x="823" y="597"/>
                    </a:lnTo>
                    <a:lnTo>
                      <a:pt x="819" y="549"/>
                    </a:lnTo>
                    <a:lnTo>
                      <a:pt x="814" y="502"/>
                    </a:lnTo>
                    <a:lnTo>
                      <a:pt x="807" y="455"/>
                    </a:lnTo>
                    <a:lnTo>
                      <a:pt x="792" y="411"/>
                    </a:lnTo>
                    <a:lnTo>
                      <a:pt x="776" y="366"/>
                    </a:lnTo>
                    <a:lnTo>
                      <a:pt x="756" y="325"/>
                    </a:lnTo>
                    <a:lnTo>
                      <a:pt x="734" y="285"/>
                    </a:lnTo>
                    <a:lnTo>
                      <a:pt x="709" y="247"/>
                    </a:lnTo>
                    <a:lnTo>
                      <a:pt x="705" y="247"/>
                    </a:lnTo>
                    <a:lnTo>
                      <a:pt x="702" y="244"/>
                    </a:lnTo>
                    <a:lnTo>
                      <a:pt x="698" y="244"/>
                    </a:lnTo>
                    <a:lnTo>
                      <a:pt x="693" y="242"/>
                    </a:lnTo>
                    <a:lnTo>
                      <a:pt x="677" y="253"/>
                    </a:lnTo>
                    <a:lnTo>
                      <a:pt x="668" y="254"/>
                    </a:lnTo>
                    <a:lnTo>
                      <a:pt x="660" y="258"/>
                    </a:lnTo>
                    <a:lnTo>
                      <a:pt x="651" y="262"/>
                    </a:lnTo>
                    <a:lnTo>
                      <a:pt x="642" y="264"/>
                    </a:lnTo>
                    <a:lnTo>
                      <a:pt x="631" y="267"/>
                    </a:lnTo>
                    <a:lnTo>
                      <a:pt x="619" y="273"/>
                    </a:lnTo>
                    <a:lnTo>
                      <a:pt x="606" y="278"/>
                    </a:lnTo>
                    <a:lnTo>
                      <a:pt x="594" y="283"/>
                    </a:lnTo>
                    <a:lnTo>
                      <a:pt x="583" y="285"/>
                    </a:lnTo>
                    <a:lnTo>
                      <a:pt x="574" y="289"/>
                    </a:lnTo>
                    <a:lnTo>
                      <a:pt x="567" y="291"/>
                    </a:lnTo>
                    <a:lnTo>
                      <a:pt x="557" y="289"/>
                    </a:lnTo>
                    <a:lnTo>
                      <a:pt x="554" y="285"/>
                    </a:lnTo>
                    <a:lnTo>
                      <a:pt x="548" y="280"/>
                    </a:lnTo>
                    <a:lnTo>
                      <a:pt x="547" y="278"/>
                    </a:lnTo>
                    <a:lnTo>
                      <a:pt x="543" y="273"/>
                    </a:lnTo>
                    <a:lnTo>
                      <a:pt x="536" y="258"/>
                    </a:lnTo>
                    <a:lnTo>
                      <a:pt x="532" y="244"/>
                    </a:lnTo>
                    <a:lnTo>
                      <a:pt x="532" y="231"/>
                    </a:lnTo>
                    <a:lnTo>
                      <a:pt x="530" y="217"/>
                    </a:lnTo>
                    <a:lnTo>
                      <a:pt x="532" y="202"/>
                    </a:lnTo>
                    <a:lnTo>
                      <a:pt x="541" y="190"/>
                    </a:lnTo>
                    <a:lnTo>
                      <a:pt x="552" y="177"/>
                    </a:lnTo>
                    <a:lnTo>
                      <a:pt x="563" y="170"/>
                    </a:lnTo>
                    <a:lnTo>
                      <a:pt x="574" y="159"/>
                    </a:lnTo>
                    <a:lnTo>
                      <a:pt x="583" y="146"/>
                    </a:lnTo>
                    <a:lnTo>
                      <a:pt x="588" y="134"/>
                    </a:lnTo>
                    <a:lnTo>
                      <a:pt x="588" y="119"/>
                    </a:lnTo>
                    <a:lnTo>
                      <a:pt x="568" y="105"/>
                    </a:lnTo>
                    <a:lnTo>
                      <a:pt x="552" y="92"/>
                    </a:lnTo>
                    <a:lnTo>
                      <a:pt x="532" y="81"/>
                    </a:lnTo>
                    <a:lnTo>
                      <a:pt x="512" y="70"/>
                    </a:lnTo>
                    <a:lnTo>
                      <a:pt x="491" y="58"/>
                    </a:lnTo>
                    <a:lnTo>
                      <a:pt x="471" y="47"/>
                    </a:lnTo>
                    <a:lnTo>
                      <a:pt x="449" y="38"/>
                    </a:lnTo>
                    <a:lnTo>
                      <a:pt x="428" y="31"/>
                    </a:lnTo>
                    <a:lnTo>
                      <a:pt x="442" y="45"/>
                    </a:lnTo>
                    <a:lnTo>
                      <a:pt x="455" y="56"/>
                    </a:lnTo>
                    <a:lnTo>
                      <a:pt x="465" y="63"/>
                    </a:lnTo>
                    <a:lnTo>
                      <a:pt x="484" y="74"/>
                    </a:lnTo>
                    <a:lnTo>
                      <a:pt x="485" y="88"/>
                    </a:lnTo>
                    <a:lnTo>
                      <a:pt x="484" y="105"/>
                    </a:lnTo>
                    <a:lnTo>
                      <a:pt x="478" y="123"/>
                    </a:lnTo>
                    <a:lnTo>
                      <a:pt x="478" y="135"/>
                    </a:lnTo>
                    <a:lnTo>
                      <a:pt x="484" y="150"/>
                    </a:lnTo>
                    <a:lnTo>
                      <a:pt x="484" y="155"/>
                    </a:lnTo>
                    <a:lnTo>
                      <a:pt x="480" y="161"/>
                    </a:lnTo>
                    <a:lnTo>
                      <a:pt x="474" y="166"/>
                    </a:lnTo>
                    <a:lnTo>
                      <a:pt x="469" y="170"/>
                    </a:lnTo>
                    <a:lnTo>
                      <a:pt x="465" y="175"/>
                    </a:lnTo>
                    <a:lnTo>
                      <a:pt x="465" y="180"/>
                    </a:lnTo>
                    <a:lnTo>
                      <a:pt x="465" y="190"/>
                    </a:lnTo>
                    <a:lnTo>
                      <a:pt x="464" y="195"/>
                    </a:lnTo>
                    <a:lnTo>
                      <a:pt x="460" y="197"/>
                    </a:lnTo>
                    <a:lnTo>
                      <a:pt x="458" y="200"/>
                    </a:lnTo>
                    <a:lnTo>
                      <a:pt x="455" y="200"/>
                    </a:lnTo>
                    <a:lnTo>
                      <a:pt x="453" y="200"/>
                    </a:lnTo>
                    <a:lnTo>
                      <a:pt x="447" y="197"/>
                    </a:lnTo>
                    <a:lnTo>
                      <a:pt x="442" y="200"/>
                    </a:lnTo>
                    <a:lnTo>
                      <a:pt x="433" y="202"/>
                    </a:lnTo>
                    <a:lnTo>
                      <a:pt x="428" y="202"/>
                    </a:lnTo>
                    <a:lnTo>
                      <a:pt x="424" y="200"/>
                    </a:lnTo>
                    <a:lnTo>
                      <a:pt x="424" y="197"/>
                    </a:lnTo>
                    <a:lnTo>
                      <a:pt x="422" y="195"/>
                    </a:lnTo>
                    <a:lnTo>
                      <a:pt x="419" y="164"/>
                    </a:lnTo>
                    <a:lnTo>
                      <a:pt x="411" y="159"/>
                    </a:lnTo>
                    <a:lnTo>
                      <a:pt x="406" y="150"/>
                    </a:lnTo>
                    <a:lnTo>
                      <a:pt x="397" y="141"/>
                    </a:lnTo>
                    <a:lnTo>
                      <a:pt x="390" y="134"/>
                    </a:lnTo>
                    <a:lnTo>
                      <a:pt x="386" y="125"/>
                    </a:lnTo>
                    <a:lnTo>
                      <a:pt x="384" y="117"/>
                    </a:lnTo>
                    <a:lnTo>
                      <a:pt x="381" y="108"/>
                    </a:lnTo>
                    <a:lnTo>
                      <a:pt x="384" y="103"/>
                    </a:lnTo>
                    <a:lnTo>
                      <a:pt x="386" y="99"/>
                    </a:lnTo>
                    <a:lnTo>
                      <a:pt x="390" y="99"/>
                    </a:lnTo>
                    <a:lnTo>
                      <a:pt x="390" y="97"/>
                    </a:lnTo>
                    <a:lnTo>
                      <a:pt x="391" y="97"/>
                    </a:lnTo>
                    <a:lnTo>
                      <a:pt x="397" y="103"/>
                    </a:lnTo>
                    <a:lnTo>
                      <a:pt x="406" y="108"/>
                    </a:lnTo>
                    <a:lnTo>
                      <a:pt x="413" y="110"/>
                    </a:lnTo>
                    <a:lnTo>
                      <a:pt x="422" y="110"/>
                    </a:lnTo>
                    <a:lnTo>
                      <a:pt x="424" y="110"/>
                    </a:lnTo>
                    <a:lnTo>
                      <a:pt x="424" y="108"/>
                    </a:lnTo>
                    <a:lnTo>
                      <a:pt x="424" y="72"/>
                    </a:lnTo>
                    <a:lnTo>
                      <a:pt x="411" y="56"/>
                    </a:lnTo>
                    <a:lnTo>
                      <a:pt x="395" y="42"/>
                    </a:lnTo>
                    <a:lnTo>
                      <a:pt x="377" y="27"/>
                    </a:lnTo>
                    <a:lnTo>
                      <a:pt x="364" y="9"/>
                    </a:lnTo>
                    <a:lnTo>
                      <a:pt x="350" y="5"/>
                    </a:lnTo>
                    <a:lnTo>
                      <a:pt x="339" y="2"/>
                    </a:lnTo>
                    <a:lnTo>
                      <a:pt x="325" y="0"/>
                    </a:lnTo>
                    <a:lnTo>
                      <a:pt x="312" y="0"/>
                    </a:lnTo>
                    <a:lnTo>
                      <a:pt x="308" y="0"/>
                    </a:lnTo>
                    <a:lnTo>
                      <a:pt x="308" y="2"/>
                    </a:lnTo>
                    <a:lnTo>
                      <a:pt x="308" y="5"/>
                    </a:lnTo>
                    <a:lnTo>
                      <a:pt x="307" y="9"/>
                    </a:lnTo>
                    <a:lnTo>
                      <a:pt x="289" y="14"/>
                    </a:lnTo>
                    <a:lnTo>
                      <a:pt x="281" y="27"/>
                    </a:lnTo>
                    <a:lnTo>
                      <a:pt x="276" y="42"/>
                    </a:lnTo>
                    <a:lnTo>
                      <a:pt x="265" y="56"/>
                    </a:lnTo>
                    <a:lnTo>
                      <a:pt x="260" y="56"/>
                    </a:lnTo>
                    <a:lnTo>
                      <a:pt x="256" y="56"/>
                    </a:lnTo>
                    <a:lnTo>
                      <a:pt x="251" y="56"/>
                    </a:lnTo>
                    <a:lnTo>
                      <a:pt x="249" y="58"/>
                    </a:lnTo>
                    <a:lnTo>
                      <a:pt x="240" y="72"/>
                    </a:lnTo>
                    <a:lnTo>
                      <a:pt x="231" y="87"/>
                    </a:lnTo>
                    <a:lnTo>
                      <a:pt x="224" y="99"/>
                    </a:lnTo>
                    <a:lnTo>
                      <a:pt x="213" y="110"/>
                    </a:lnTo>
                    <a:lnTo>
                      <a:pt x="209" y="110"/>
                    </a:lnTo>
                    <a:lnTo>
                      <a:pt x="209" y="114"/>
                    </a:lnTo>
                    <a:lnTo>
                      <a:pt x="184" y="139"/>
                    </a:lnTo>
                    <a:lnTo>
                      <a:pt x="184" y="141"/>
                    </a:lnTo>
                    <a:lnTo>
                      <a:pt x="195" y="146"/>
                    </a:lnTo>
                    <a:lnTo>
                      <a:pt x="209" y="150"/>
                    </a:lnTo>
                    <a:lnTo>
                      <a:pt x="224" y="153"/>
                    </a:lnTo>
                    <a:lnTo>
                      <a:pt x="234" y="153"/>
                    </a:lnTo>
                    <a:lnTo>
                      <a:pt x="236" y="155"/>
                    </a:lnTo>
                    <a:lnTo>
                      <a:pt x="240" y="155"/>
                    </a:lnTo>
                    <a:lnTo>
                      <a:pt x="240" y="159"/>
                    </a:lnTo>
                    <a:lnTo>
                      <a:pt x="242" y="161"/>
                    </a:lnTo>
                    <a:lnTo>
                      <a:pt x="240" y="164"/>
                    </a:lnTo>
                    <a:lnTo>
                      <a:pt x="234" y="166"/>
                    </a:lnTo>
                    <a:lnTo>
                      <a:pt x="231" y="170"/>
                    </a:lnTo>
                    <a:lnTo>
                      <a:pt x="225" y="171"/>
                    </a:lnTo>
                    <a:lnTo>
                      <a:pt x="220" y="180"/>
                    </a:lnTo>
                    <a:lnTo>
                      <a:pt x="215" y="195"/>
                    </a:lnTo>
                    <a:lnTo>
                      <a:pt x="209" y="208"/>
                    </a:lnTo>
                    <a:lnTo>
                      <a:pt x="209" y="222"/>
                    </a:lnTo>
                    <a:lnTo>
                      <a:pt x="213" y="227"/>
                    </a:lnTo>
                    <a:lnTo>
                      <a:pt x="215" y="227"/>
                    </a:lnTo>
                    <a:lnTo>
                      <a:pt x="213" y="231"/>
                    </a:lnTo>
                    <a:lnTo>
                      <a:pt x="209" y="238"/>
                    </a:lnTo>
                    <a:lnTo>
                      <a:pt x="213" y="242"/>
                    </a:lnTo>
                    <a:lnTo>
                      <a:pt x="215" y="244"/>
                    </a:lnTo>
                    <a:lnTo>
                      <a:pt x="231" y="233"/>
                    </a:lnTo>
                    <a:lnTo>
                      <a:pt x="260" y="231"/>
                    </a:lnTo>
                    <a:lnTo>
                      <a:pt x="260" y="227"/>
                    </a:lnTo>
                    <a:lnTo>
                      <a:pt x="262" y="226"/>
                    </a:lnTo>
                    <a:lnTo>
                      <a:pt x="265" y="226"/>
                    </a:lnTo>
                    <a:lnTo>
                      <a:pt x="267" y="222"/>
                    </a:lnTo>
                    <a:lnTo>
                      <a:pt x="267" y="200"/>
                    </a:lnTo>
                    <a:lnTo>
                      <a:pt x="289" y="155"/>
                    </a:lnTo>
                    <a:lnTo>
                      <a:pt x="292" y="155"/>
                    </a:lnTo>
                    <a:lnTo>
                      <a:pt x="303" y="170"/>
                    </a:lnTo>
                    <a:lnTo>
                      <a:pt x="312" y="180"/>
                    </a:lnTo>
                    <a:lnTo>
                      <a:pt x="323" y="195"/>
                    </a:lnTo>
                    <a:lnTo>
                      <a:pt x="336" y="206"/>
                    </a:lnTo>
                    <a:lnTo>
                      <a:pt x="343" y="211"/>
                    </a:lnTo>
                    <a:lnTo>
                      <a:pt x="345" y="217"/>
                    </a:lnTo>
                    <a:lnTo>
                      <a:pt x="350" y="226"/>
                    </a:lnTo>
                    <a:lnTo>
                      <a:pt x="354" y="231"/>
                    </a:lnTo>
                    <a:lnTo>
                      <a:pt x="354" y="244"/>
                    </a:lnTo>
                    <a:lnTo>
                      <a:pt x="354" y="258"/>
                    </a:lnTo>
                    <a:lnTo>
                      <a:pt x="359" y="273"/>
                    </a:lnTo>
                    <a:lnTo>
                      <a:pt x="364" y="283"/>
                    </a:lnTo>
                    <a:lnTo>
                      <a:pt x="366" y="285"/>
                    </a:lnTo>
                    <a:lnTo>
                      <a:pt x="370" y="289"/>
                    </a:lnTo>
                    <a:lnTo>
                      <a:pt x="372" y="291"/>
                    </a:lnTo>
                    <a:lnTo>
                      <a:pt x="375" y="294"/>
                    </a:lnTo>
                    <a:lnTo>
                      <a:pt x="375" y="298"/>
                    </a:lnTo>
                    <a:lnTo>
                      <a:pt x="372" y="300"/>
                    </a:lnTo>
                    <a:lnTo>
                      <a:pt x="372" y="305"/>
                    </a:lnTo>
                    <a:lnTo>
                      <a:pt x="370" y="309"/>
                    </a:lnTo>
                    <a:lnTo>
                      <a:pt x="359" y="305"/>
                    </a:lnTo>
                    <a:lnTo>
                      <a:pt x="348" y="294"/>
                    </a:lnTo>
                    <a:lnTo>
                      <a:pt x="336" y="285"/>
                    </a:lnTo>
                    <a:lnTo>
                      <a:pt x="323" y="283"/>
                    </a:lnTo>
                    <a:lnTo>
                      <a:pt x="314" y="289"/>
                    </a:lnTo>
                    <a:lnTo>
                      <a:pt x="308" y="294"/>
                    </a:lnTo>
                    <a:lnTo>
                      <a:pt x="299" y="300"/>
                    </a:lnTo>
                    <a:lnTo>
                      <a:pt x="296" y="305"/>
                    </a:lnTo>
                    <a:lnTo>
                      <a:pt x="298" y="309"/>
                    </a:lnTo>
                    <a:lnTo>
                      <a:pt x="299" y="310"/>
                    </a:lnTo>
                    <a:lnTo>
                      <a:pt x="299" y="314"/>
                    </a:lnTo>
                    <a:lnTo>
                      <a:pt x="303" y="314"/>
                    </a:lnTo>
                    <a:lnTo>
                      <a:pt x="312" y="314"/>
                    </a:lnTo>
                    <a:lnTo>
                      <a:pt x="317" y="316"/>
                    </a:lnTo>
                    <a:lnTo>
                      <a:pt x="319" y="321"/>
                    </a:lnTo>
                    <a:lnTo>
                      <a:pt x="323" y="330"/>
                    </a:lnTo>
                    <a:lnTo>
                      <a:pt x="319" y="334"/>
                    </a:lnTo>
                    <a:lnTo>
                      <a:pt x="317" y="339"/>
                    </a:lnTo>
                    <a:lnTo>
                      <a:pt x="260" y="327"/>
                    </a:lnTo>
                    <a:lnTo>
                      <a:pt x="260" y="334"/>
                    </a:lnTo>
                    <a:lnTo>
                      <a:pt x="260" y="339"/>
                    </a:lnTo>
                    <a:lnTo>
                      <a:pt x="260" y="345"/>
                    </a:lnTo>
                    <a:lnTo>
                      <a:pt x="256" y="347"/>
                    </a:lnTo>
                    <a:lnTo>
                      <a:pt x="251" y="356"/>
                    </a:lnTo>
                    <a:lnTo>
                      <a:pt x="249" y="357"/>
                    </a:lnTo>
                    <a:lnTo>
                      <a:pt x="242" y="366"/>
                    </a:lnTo>
                    <a:lnTo>
                      <a:pt x="225" y="393"/>
                    </a:lnTo>
                    <a:lnTo>
                      <a:pt x="189" y="411"/>
                    </a:lnTo>
                    <a:lnTo>
                      <a:pt x="188" y="413"/>
                    </a:lnTo>
                    <a:lnTo>
                      <a:pt x="184" y="419"/>
                    </a:lnTo>
                    <a:lnTo>
                      <a:pt x="184" y="424"/>
                    </a:lnTo>
                    <a:lnTo>
                      <a:pt x="184" y="430"/>
                    </a:lnTo>
                    <a:lnTo>
                      <a:pt x="184" y="439"/>
                    </a:lnTo>
                    <a:lnTo>
                      <a:pt x="184" y="453"/>
                    </a:lnTo>
                    <a:lnTo>
                      <a:pt x="184" y="469"/>
                    </a:lnTo>
                    <a:lnTo>
                      <a:pt x="184" y="478"/>
                    </a:lnTo>
                    <a:lnTo>
                      <a:pt x="173" y="478"/>
                    </a:lnTo>
                    <a:lnTo>
                      <a:pt x="164" y="475"/>
                    </a:lnTo>
                    <a:lnTo>
                      <a:pt x="157" y="469"/>
                    </a:lnTo>
                    <a:lnTo>
                      <a:pt x="151" y="464"/>
                    </a:lnTo>
                    <a:lnTo>
                      <a:pt x="151" y="449"/>
                    </a:lnTo>
                    <a:lnTo>
                      <a:pt x="148" y="435"/>
                    </a:lnTo>
                    <a:lnTo>
                      <a:pt x="141" y="424"/>
                    </a:lnTo>
                    <a:lnTo>
                      <a:pt x="130" y="413"/>
                    </a:lnTo>
                    <a:lnTo>
                      <a:pt x="117" y="417"/>
                    </a:lnTo>
                    <a:lnTo>
                      <a:pt x="110" y="417"/>
                    </a:lnTo>
                    <a:lnTo>
                      <a:pt x="101" y="413"/>
                    </a:lnTo>
                    <a:lnTo>
                      <a:pt x="94" y="408"/>
                    </a:lnTo>
                    <a:lnTo>
                      <a:pt x="83" y="402"/>
                    </a:lnTo>
                    <a:lnTo>
                      <a:pt x="72" y="397"/>
                    </a:lnTo>
                    <a:lnTo>
                      <a:pt x="59" y="393"/>
                    </a:lnTo>
                    <a:lnTo>
                      <a:pt x="49" y="392"/>
                    </a:lnTo>
                    <a:lnTo>
                      <a:pt x="38" y="402"/>
                    </a:lnTo>
                    <a:lnTo>
                      <a:pt x="21" y="424"/>
                    </a:lnTo>
                    <a:lnTo>
                      <a:pt x="5" y="448"/>
                    </a:lnTo>
                    <a:lnTo>
                      <a:pt x="0" y="455"/>
                    </a:lnTo>
                    <a:lnTo>
                      <a:pt x="21" y="475"/>
                    </a:lnTo>
                    <a:lnTo>
                      <a:pt x="25" y="516"/>
                    </a:lnTo>
                    <a:lnTo>
                      <a:pt x="29" y="516"/>
                    </a:lnTo>
                    <a:lnTo>
                      <a:pt x="38" y="513"/>
                    </a:lnTo>
                    <a:lnTo>
                      <a:pt x="43" y="511"/>
                    </a:lnTo>
                    <a:lnTo>
                      <a:pt x="49" y="505"/>
                    </a:lnTo>
                    <a:lnTo>
                      <a:pt x="54" y="496"/>
                    </a:lnTo>
                    <a:lnTo>
                      <a:pt x="58" y="491"/>
                    </a:lnTo>
                    <a:lnTo>
                      <a:pt x="63" y="485"/>
                    </a:lnTo>
                    <a:lnTo>
                      <a:pt x="72" y="480"/>
                    </a:lnTo>
                    <a:lnTo>
                      <a:pt x="74" y="480"/>
                    </a:lnTo>
                    <a:lnTo>
                      <a:pt x="74" y="484"/>
                    </a:lnTo>
                    <a:lnTo>
                      <a:pt x="74" y="485"/>
                    </a:lnTo>
                    <a:lnTo>
                      <a:pt x="63" y="538"/>
                    </a:lnTo>
                    <a:lnTo>
                      <a:pt x="79" y="556"/>
                    </a:lnTo>
                    <a:lnTo>
                      <a:pt x="77" y="567"/>
                    </a:lnTo>
                    <a:lnTo>
                      <a:pt x="68" y="574"/>
                    </a:lnTo>
                    <a:lnTo>
                      <a:pt x="59" y="583"/>
                    </a:lnTo>
                    <a:lnTo>
                      <a:pt x="54" y="597"/>
                    </a:lnTo>
                    <a:lnTo>
                      <a:pt x="54" y="608"/>
                    </a:lnTo>
                    <a:lnTo>
                      <a:pt x="63" y="619"/>
                    </a:lnTo>
                    <a:lnTo>
                      <a:pt x="74" y="630"/>
                    </a:lnTo>
                    <a:lnTo>
                      <a:pt x="88" y="641"/>
                    </a:lnTo>
                    <a:lnTo>
                      <a:pt x="101" y="646"/>
                    </a:lnTo>
                    <a:lnTo>
                      <a:pt x="114" y="646"/>
                    </a:lnTo>
                    <a:lnTo>
                      <a:pt x="124" y="644"/>
                    </a:lnTo>
                    <a:lnTo>
                      <a:pt x="132" y="641"/>
                    </a:lnTo>
                    <a:lnTo>
                      <a:pt x="141" y="635"/>
                    </a:lnTo>
                    <a:lnTo>
                      <a:pt x="148" y="635"/>
                    </a:lnTo>
                    <a:lnTo>
                      <a:pt x="153" y="639"/>
                    </a:lnTo>
                    <a:lnTo>
                      <a:pt x="160" y="641"/>
                    </a:lnTo>
                    <a:lnTo>
                      <a:pt x="168" y="644"/>
                    </a:lnTo>
                    <a:lnTo>
                      <a:pt x="184" y="652"/>
                    </a:lnTo>
                    <a:lnTo>
                      <a:pt x="195" y="661"/>
                    </a:lnTo>
                    <a:lnTo>
                      <a:pt x="209" y="670"/>
                    </a:lnTo>
                    <a:lnTo>
                      <a:pt x="220" y="677"/>
                    </a:lnTo>
                    <a:lnTo>
                      <a:pt x="225" y="691"/>
                    </a:lnTo>
                    <a:lnTo>
                      <a:pt x="229" y="706"/>
                    </a:lnTo>
                    <a:lnTo>
                      <a:pt x="231" y="722"/>
                    </a:lnTo>
                    <a:lnTo>
                      <a:pt x="234" y="738"/>
                    </a:lnTo>
                    <a:lnTo>
                      <a:pt x="249" y="744"/>
                    </a:lnTo>
                    <a:lnTo>
                      <a:pt x="262" y="749"/>
                    </a:lnTo>
                    <a:lnTo>
                      <a:pt x="276" y="758"/>
                    </a:lnTo>
                    <a:lnTo>
                      <a:pt x="287" y="772"/>
                    </a:lnTo>
                    <a:lnTo>
                      <a:pt x="298" y="800"/>
                    </a:lnTo>
                    <a:lnTo>
                      <a:pt x="308" y="830"/>
                    </a:lnTo>
                    <a:lnTo>
                      <a:pt x="319" y="861"/>
                    </a:lnTo>
                    <a:lnTo>
                      <a:pt x="334" y="886"/>
                    </a:lnTo>
                    <a:lnTo>
                      <a:pt x="350" y="904"/>
                    </a:lnTo>
                    <a:lnTo>
                      <a:pt x="366" y="924"/>
                    </a:lnTo>
                    <a:lnTo>
                      <a:pt x="381" y="944"/>
                    </a:lnTo>
                    <a:lnTo>
                      <a:pt x="395" y="966"/>
                    </a:lnTo>
                    <a:lnTo>
                      <a:pt x="397" y="980"/>
                    </a:lnTo>
                    <a:lnTo>
                      <a:pt x="397" y="993"/>
                    </a:lnTo>
                    <a:lnTo>
                      <a:pt x="391" y="1007"/>
                    </a:lnTo>
                    <a:lnTo>
                      <a:pt x="381" y="1018"/>
                    </a:lnTo>
                    <a:lnTo>
                      <a:pt x="364" y="1022"/>
                    </a:lnTo>
                    <a:lnTo>
                      <a:pt x="348" y="1027"/>
                    </a:lnTo>
                    <a:lnTo>
                      <a:pt x="334" y="1032"/>
                    </a:lnTo>
                    <a:lnTo>
                      <a:pt x="319" y="1038"/>
                    </a:lnTo>
                    <a:lnTo>
                      <a:pt x="307" y="1043"/>
                    </a:lnTo>
                    <a:lnTo>
                      <a:pt x="292" y="1052"/>
                    </a:lnTo>
                    <a:lnTo>
                      <a:pt x="278" y="1063"/>
                    </a:lnTo>
                    <a:lnTo>
                      <a:pt x="262" y="1074"/>
                    </a:lnTo>
                    <a:lnTo>
                      <a:pt x="249" y="1083"/>
                    </a:lnTo>
                    <a:lnTo>
                      <a:pt x="231" y="1090"/>
                    </a:lnTo>
                    <a:lnTo>
                      <a:pt x="215" y="1094"/>
                    </a:lnTo>
                    <a:lnTo>
                      <a:pt x="198" y="1099"/>
                    </a:lnTo>
                    <a:lnTo>
                      <a:pt x="182" y="1105"/>
                    </a:lnTo>
                    <a:lnTo>
                      <a:pt x="164" y="1110"/>
                    </a:lnTo>
                    <a:lnTo>
                      <a:pt x="151" y="1119"/>
                    </a:lnTo>
                    <a:lnTo>
                      <a:pt x="141" y="1132"/>
                    </a:lnTo>
                    <a:lnTo>
                      <a:pt x="124" y="1146"/>
                    </a:lnTo>
                    <a:lnTo>
                      <a:pt x="106" y="1160"/>
                    </a:lnTo>
                    <a:lnTo>
                      <a:pt x="88" y="1171"/>
                    </a:lnTo>
                    <a:lnTo>
                      <a:pt x="68" y="1180"/>
                    </a:lnTo>
                    <a:lnTo>
                      <a:pt x="88" y="1186"/>
                    </a:lnTo>
                    <a:lnTo>
                      <a:pt x="106" y="1188"/>
                    </a:lnTo>
                    <a:lnTo>
                      <a:pt x="124" y="1193"/>
                    </a:lnTo>
                    <a:lnTo>
                      <a:pt x="142" y="1197"/>
                    </a:lnTo>
                    <a:lnTo>
                      <a:pt x="162" y="1198"/>
                    </a:lnTo>
                    <a:lnTo>
                      <a:pt x="182" y="1198"/>
                    </a:lnTo>
                    <a:lnTo>
                      <a:pt x="200" y="1202"/>
                    </a:lnTo>
                    <a:lnTo>
                      <a:pt x="220" y="1202"/>
                    </a:lnTo>
                    <a:lnTo>
                      <a:pt x="252" y="1202"/>
                    </a:lnTo>
                    <a:lnTo>
                      <a:pt x="287" y="1198"/>
                    </a:lnTo>
                    <a:lnTo>
                      <a:pt x="319" y="1193"/>
                    </a:lnTo>
                    <a:lnTo>
                      <a:pt x="354" y="1186"/>
                    </a:lnTo>
                    <a:lnTo>
                      <a:pt x="386" y="1177"/>
                    </a:lnTo>
                    <a:lnTo>
                      <a:pt x="417" y="1168"/>
                    </a:lnTo>
                    <a:lnTo>
                      <a:pt x="447" y="1155"/>
                    </a:lnTo>
                    <a:lnTo>
                      <a:pt x="478" y="1141"/>
                    </a:lnTo>
                    <a:lnTo>
                      <a:pt x="505" y="1126"/>
                    </a:lnTo>
                    <a:lnTo>
                      <a:pt x="536" y="1110"/>
                    </a:lnTo>
                    <a:lnTo>
                      <a:pt x="559" y="1094"/>
                    </a:lnTo>
                    <a:lnTo>
                      <a:pt x="588" y="1074"/>
                    </a:lnTo>
                    <a:lnTo>
                      <a:pt x="613" y="1052"/>
                    </a:lnTo>
                    <a:lnTo>
                      <a:pt x="637" y="1029"/>
                    </a:lnTo>
                    <a:lnTo>
                      <a:pt x="660" y="1007"/>
                    </a:lnTo>
                    <a:lnTo>
                      <a:pt x="682" y="982"/>
                    </a:lnTo>
                    <a:lnTo>
                      <a:pt x="666" y="966"/>
                    </a:lnTo>
                    <a:lnTo>
                      <a:pt x="646" y="955"/>
                    </a:lnTo>
                    <a:lnTo>
                      <a:pt x="626" y="940"/>
                    </a:lnTo>
                    <a:lnTo>
                      <a:pt x="610" y="929"/>
                    </a:lnTo>
                    <a:lnTo>
                      <a:pt x="590" y="922"/>
                    </a:lnTo>
                    <a:lnTo>
                      <a:pt x="574" y="917"/>
                    </a:lnTo>
                    <a:lnTo>
                      <a:pt x="557" y="904"/>
                    </a:lnTo>
                    <a:lnTo>
                      <a:pt x="547" y="893"/>
                    </a:lnTo>
                    <a:lnTo>
                      <a:pt x="547" y="892"/>
                    </a:lnTo>
                    <a:lnTo>
                      <a:pt x="547" y="888"/>
                    </a:lnTo>
                    <a:lnTo>
                      <a:pt x="543" y="888"/>
                    </a:lnTo>
                    <a:lnTo>
                      <a:pt x="543" y="886"/>
                    </a:lnTo>
                    <a:lnTo>
                      <a:pt x="543" y="874"/>
                    </a:lnTo>
                    <a:lnTo>
                      <a:pt x="547" y="863"/>
                    </a:lnTo>
                    <a:lnTo>
                      <a:pt x="547" y="855"/>
                    </a:lnTo>
                    <a:lnTo>
                      <a:pt x="548" y="845"/>
                    </a:lnTo>
                    <a:lnTo>
                      <a:pt x="557" y="819"/>
                    </a:lnTo>
                    <a:lnTo>
                      <a:pt x="567" y="791"/>
                    </a:lnTo>
                    <a:lnTo>
                      <a:pt x="579" y="769"/>
                    </a:lnTo>
                    <a:lnTo>
                      <a:pt x="601" y="753"/>
                    </a:lnTo>
                    <a:lnTo>
                      <a:pt x="613" y="749"/>
                    </a:lnTo>
                    <a:lnTo>
                      <a:pt x="624" y="744"/>
                    </a:lnTo>
                    <a:lnTo>
                      <a:pt x="631" y="742"/>
                    </a:lnTo>
                    <a:lnTo>
                      <a:pt x="642" y="738"/>
                    </a:lnTo>
                    <a:lnTo>
                      <a:pt x="655" y="738"/>
                    </a:lnTo>
                    <a:lnTo>
                      <a:pt x="666" y="736"/>
                    </a:lnTo>
                    <a:lnTo>
                      <a:pt x="673" y="729"/>
                    </a:lnTo>
                    <a:lnTo>
                      <a:pt x="684" y="727"/>
                    </a:lnTo>
                    <a:lnTo>
                      <a:pt x="695" y="727"/>
                    </a:lnTo>
                    <a:lnTo>
                      <a:pt x="704" y="722"/>
                    </a:lnTo>
                    <a:lnTo>
                      <a:pt x="715" y="718"/>
                    </a:lnTo>
                    <a:lnTo>
                      <a:pt x="725" y="713"/>
                    </a:lnTo>
                    <a:lnTo>
                      <a:pt x="736" y="711"/>
                    </a:lnTo>
                    <a:lnTo>
                      <a:pt x="749" y="707"/>
                    </a:lnTo>
                    <a:lnTo>
                      <a:pt x="760" y="707"/>
                    </a:lnTo>
                    <a:lnTo>
                      <a:pt x="770" y="711"/>
                    </a:lnTo>
                    <a:lnTo>
                      <a:pt x="776" y="717"/>
                    </a:lnTo>
                    <a:lnTo>
                      <a:pt x="783" y="722"/>
                    </a:lnTo>
                    <a:lnTo>
                      <a:pt x="792" y="729"/>
                    </a:lnTo>
                    <a:lnTo>
                      <a:pt x="803" y="736"/>
                    </a:lnTo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9" name="Freeform 27"/>
              <p:cNvSpPr>
                <a:spLocks/>
              </p:cNvSpPr>
              <p:nvPr/>
            </p:nvSpPr>
            <p:spPr bwMode="invGray">
              <a:xfrm>
                <a:off x="530" y="2834"/>
                <a:ext cx="63" cy="73"/>
              </a:xfrm>
              <a:custGeom>
                <a:avLst/>
                <a:gdLst>
                  <a:gd name="T0" fmla="*/ 42 w 63"/>
                  <a:gd name="T1" fmla="*/ 65 h 73"/>
                  <a:gd name="T2" fmla="*/ 58 w 63"/>
                  <a:gd name="T3" fmla="*/ 72 h 73"/>
                  <a:gd name="T4" fmla="*/ 62 w 63"/>
                  <a:gd name="T5" fmla="*/ 72 h 73"/>
                  <a:gd name="T6" fmla="*/ 62 w 63"/>
                  <a:gd name="T7" fmla="*/ 67 h 73"/>
                  <a:gd name="T8" fmla="*/ 58 w 63"/>
                  <a:gd name="T9" fmla="*/ 65 h 73"/>
                  <a:gd name="T10" fmla="*/ 58 w 63"/>
                  <a:gd name="T11" fmla="*/ 62 h 73"/>
                  <a:gd name="T12" fmla="*/ 44 w 63"/>
                  <a:gd name="T13" fmla="*/ 56 h 73"/>
                  <a:gd name="T14" fmla="*/ 37 w 63"/>
                  <a:gd name="T15" fmla="*/ 45 h 73"/>
                  <a:gd name="T16" fmla="*/ 31 w 63"/>
                  <a:gd name="T17" fmla="*/ 34 h 73"/>
                  <a:gd name="T18" fmla="*/ 26 w 63"/>
                  <a:gd name="T19" fmla="*/ 20 h 73"/>
                  <a:gd name="T20" fmla="*/ 9 w 63"/>
                  <a:gd name="T21" fmla="*/ 0 h 73"/>
                  <a:gd name="T22" fmla="*/ 6 w 63"/>
                  <a:gd name="T23" fmla="*/ 4 h 73"/>
                  <a:gd name="T24" fmla="*/ 2 w 63"/>
                  <a:gd name="T25" fmla="*/ 9 h 73"/>
                  <a:gd name="T26" fmla="*/ 0 w 63"/>
                  <a:gd name="T27" fmla="*/ 11 h 73"/>
                  <a:gd name="T28" fmla="*/ 0 w 63"/>
                  <a:gd name="T29" fmla="*/ 18 h 73"/>
                  <a:gd name="T30" fmla="*/ 0 w 63"/>
                  <a:gd name="T31" fmla="*/ 20 h 73"/>
                  <a:gd name="T32" fmla="*/ 0 w 63"/>
                  <a:gd name="T33" fmla="*/ 20 h 73"/>
                  <a:gd name="T34" fmla="*/ 0 w 63"/>
                  <a:gd name="T35" fmla="*/ 20 h 73"/>
                  <a:gd name="T36" fmla="*/ 0 w 63"/>
                  <a:gd name="T37" fmla="*/ 20 h 73"/>
                  <a:gd name="T38" fmla="*/ 9 w 63"/>
                  <a:gd name="T39" fmla="*/ 31 h 73"/>
                  <a:gd name="T40" fmla="*/ 20 w 63"/>
                  <a:gd name="T41" fmla="*/ 45 h 73"/>
                  <a:gd name="T42" fmla="*/ 31 w 63"/>
                  <a:gd name="T43" fmla="*/ 56 h 73"/>
                  <a:gd name="T44" fmla="*/ 42 w 63"/>
                  <a:gd name="T45" fmla="*/ 6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3" h="73">
                    <a:moveTo>
                      <a:pt x="42" y="65"/>
                    </a:moveTo>
                    <a:lnTo>
                      <a:pt x="58" y="72"/>
                    </a:lnTo>
                    <a:lnTo>
                      <a:pt x="62" y="72"/>
                    </a:lnTo>
                    <a:lnTo>
                      <a:pt x="62" y="67"/>
                    </a:lnTo>
                    <a:lnTo>
                      <a:pt x="58" y="65"/>
                    </a:lnTo>
                    <a:lnTo>
                      <a:pt x="58" y="62"/>
                    </a:lnTo>
                    <a:lnTo>
                      <a:pt x="44" y="56"/>
                    </a:lnTo>
                    <a:lnTo>
                      <a:pt x="37" y="45"/>
                    </a:lnTo>
                    <a:lnTo>
                      <a:pt x="31" y="34"/>
                    </a:lnTo>
                    <a:lnTo>
                      <a:pt x="26" y="2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9" y="31"/>
                    </a:lnTo>
                    <a:lnTo>
                      <a:pt x="20" y="45"/>
                    </a:lnTo>
                    <a:lnTo>
                      <a:pt x="31" y="56"/>
                    </a:lnTo>
                    <a:lnTo>
                      <a:pt x="42" y="65"/>
                    </a:lnTo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00" name="Rectangle 2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102" name="Rectangle 3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eaLnBrk="1" latinLnBrk="0" hangingPunct="1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103" name="Rectangle 3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r>
              <a:rPr kumimoji="0" lang="en-US" smtClean="0">
                <a:solidFill>
                  <a:srgbClr val="FFFFFF"/>
                </a:solidFill>
              </a:rPr>
              <a:t>1</a:t>
            </a:r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3104" name="Rectangle 3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grpSp>
        <p:nvGrpSpPr>
          <p:cNvPr id="33" name="Group 5"/>
          <p:cNvGrpSpPr>
            <a:grpSpLocks/>
          </p:cNvGrpSpPr>
          <p:nvPr userDrawn="1"/>
        </p:nvGrpSpPr>
        <p:grpSpPr bwMode="auto">
          <a:xfrm>
            <a:off x="0" y="-1588"/>
            <a:ext cx="9144000" cy="6864351"/>
            <a:chOff x="0" y="0"/>
            <a:chExt cx="5760" cy="4325"/>
          </a:xfrm>
        </p:grpSpPr>
        <p:pic>
          <p:nvPicPr>
            <p:cNvPr id="34" name="图片 2" descr="ppt1.jp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5" name="Rectangle 7"/>
            <p:cNvSpPr>
              <a:spLocks noChangeArrowheads="1"/>
            </p:cNvSpPr>
            <p:nvPr userDrawn="1"/>
          </p:nvSpPr>
          <p:spPr bwMode="auto">
            <a:xfrm>
              <a:off x="4876" y="3976"/>
              <a:ext cx="726" cy="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7715870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endParaRPr lang="en-US">
              <a:solidFill>
                <a:schemeClr val="tx2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US" smtClean="0">
                <a:solidFill>
                  <a:schemeClr val="tx2"/>
                </a:solidFill>
              </a:rPr>
              <a:t>1</a:t>
            </a:r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09999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33628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25541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0341448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743260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US" smtClean="0">
                <a:solidFill>
                  <a:schemeClr val="tx2"/>
                </a:solidFill>
              </a:rPr>
              <a:t>1</a:t>
            </a:r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5290287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5191965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982441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7258156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US" smtClean="0"/>
              <a:t>1</a:t>
            </a:r>
            <a:endParaRPr kumimoji="0"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796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804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5416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6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48748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54947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20" y="1484313"/>
            <a:ext cx="8207375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</p:txBody>
      </p:sp>
      <p:sp>
        <p:nvSpPr>
          <p:cNvPr id="3075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468320" y="188913"/>
            <a:ext cx="82073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3851277" y="6524625"/>
            <a:ext cx="1439863" cy="19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82B6C9B0-D21E-4E28-B416-C65937B7DB2D}" type="slidenum">
              <a:rPr lang="zh-CN" altLang="en-US" sz="1000" b="1"/>
              <a:pPr algn="ctr"/>
              <a:t>‹#›</a:t>
            </a:fld>
            <a:endParaRPr 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705" r:id="rId12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rgbClr val="008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rgbClr val="008000"/>
          </a:solidFill>
          <a:latin typeface="Arial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rgbClr val="008000"/>
          </a:solidFill>
          <a:latin typeface="Arial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rgbClr val="008000"/>
          </a:solidFill>
          <a:latin typeface="Arial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rgbClr val="008000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008000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008000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008000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008000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fontAlgn="base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76600" y="381000"/>
            <a:ext cx="5562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752600"/>
            <a:ext cx="83058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900">
                <a:ea typeface="宋体" pitchFamily="2" charset="-122"/>
              </a:defRPr>
            </a:lvl1pPr>
          </a:lstStyle>
          <a:p>
            <a:r>
              <a:rPr lang="en-US" altLang="zh-CN" smtClean="0"/>
              <a:t>1</a:t>
            </a: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ea typeface="宋体" pitchFamily="2" charset="-122"/>
              </a:defRPr>
            </a:lvl1pPr>
          </a:lstStyle>
          <a:p>
            <a:fld id="{839867CE-9937-4AEB-8C60-C1299BC0ACE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3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2248351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36DD0FD-55B0-48C4-8AF2-8A69533EDFC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12/1/2012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685800" y="117475"/>
            <a:ext cx="8456613" cy="6738938"/>
            <a:chOff x="432" y="74"/>
            <a:chExt cx="5327" cy="4245"/>
          </a:xfrm>
        </p:grpSpPr>
        <p:sp>
          <p:nvSpPr>
            <p:cNvPr id="2051" name="Rectangle 3"/>
            <p:cNvSpPr>
              <a:spLocks noChangeArrowheads="1"/>
            </p:cNvSpPr>
            <p:nvPr/>
          </p:nvSpPr>
          <p:spPr bwMode="invGray">
            <a:xfrm>
              <a:off x="432" y="4176"/>
              <a:ext cx="2208" cy="143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52" name="Group 4"/>
            <p:cNvGrpSpPr>
              <a:grpSpLocks/>
            </p:cNvGrpSpPr>
            <p:nvPr/>
          </p:nvGrpSpPr>
          <p:grpSpPr bwMode="auto">
            <a:xfrm>
              <a:off x="2859" y="4250"/>
              <a:ext cx="2729" cy="41"/>
              <a:chOff x="2859" y="4250"/>
              <a:chExt cx="2729" cy="41"/>
            </a:xfrm>
          </p:grpSpPr>
          <p:sp>
            <p:nvSpPr>
              <p:cNvPr id="2053" name="Oval 5"/>
              <p:cNvSpPr>
                <a:spLocks noChangeArrowheads="1"/>
              </p:cNvSpPr>
              <p:nvPr/>
            </p:nvSpPr>
            <p:spPr bwMode="invGray">
              <a:xfrm>
                <a:off x="285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4" name="Oval 6"/>
              <p:cNvSpPr>
                <a:spLocks noChangeArrowheads="1"/>
              </p:cNvSpPr>
              <p:nvPr/>
            </p:nvSpPr>
            <p:spPr bwMode="invGray">
              <a:xfrm>
                <a:off x="324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Oval 7"/>
              <p:cNvSpPr>
                <a:spLocks noChangeArrowheads="1"/>
              </p:cNvSpPr>
              <p:nvPr/>
            </p:nvSpPr>
            <p:spPr bwMode="invGray">
              <a:xfrm>
                <a:off x="362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Oval 8"/>
              <p:cNvSpPr>
                <a:spLocks noChangeArrowheads="1"/>
              </p:cNvSpPr>
              <p:nvPr/>
            </p:nvSpPr>
            <p:spPr bwMode="invGray">
              <a:xfrm>
                <a:off x="4011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Oval 9"/>
              <p:cNvSpPr>
                <a:spLocks noChangeArrowheads="1"/>
              </p:cNvSpPr>
              <p:nvPr/>
            </p:nvSpPr>
            <p:spPr bwMode="invGray">
              <a:xfrm>
                <a:off x="4395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Oval 10"/>
              <p:cNvSpPr>
                <a:spLocks noChangeArrowheads="1"/>
              </p:cNvSpPr>
              <p:nvPr/>
            </p:nvSpPr>
            <p:spPr bwMode="invGray">
              <a:xfrm>
                <a:off x="477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Oval 11"/>
              <p:cNvSpPr>
                <a:spLocks noChangeArrowheads="1"/>
              </p:cNvSpPr>
              <p:nvPr/>
            </p:nvSpPr>
            <p:spPr bwMode="invGray">
              <a:xfrm>
                <a:off x="516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Oval 12"/>
              <p:cNvSpPr>
                <a:spLocks noChangeArrowheads="1"/>
              </p:cNvSpPr>
              <p:nvPr/>
            </p:nvSpPr>
            <p:spPr bwMode="invGray">
              <a:xfrm>
                <a:off x="554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61" name="Rectangle 13"/>
            <p:cNvSpPr>
              <a:spLocks noChangeArrowheads="1"/>
            </p:cNvSpPr>
            <p:nvPr/>
          </p:nvSpPr>
          <p:spPr bwMode="invGray">
            <a:xfrm>
              <a:off x="480" y="480"/>
              <a:ext cx="5279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Oval 14"/>
            <p:cNvSpPr>
              <a:spLocks noChangeArrowheads="1"/>
            </p:cNvSpPr>
            <p:nvPr/>
          </p:nvSpPr>
          <p:spPr bwMode="invGray">
            <a:xfrm>
              <a:off x="507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" name="Oval 15"/>
            <p:cNvSpPr>
              <a:spLocks noChangeArrowheads="1"/>
            </p:cNvSpPr>
            <p:nvPr/>
          </p:nvSpPr>
          <p:spPr bwMode="invGray">
            <a:xfrm>
              <a:off x="507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" name="Oval 16"/>
            <p:cNvSpPr>
              <a:spLocks noChangeArrowheads="1"/>
            </p:cNvSpPr>
            <p:nvPr/>
          </p:nvSpPr>
          <p:spPr bwMode="invGray">
            <a:xfrm>
              <a:off x="507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65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66" name="Rectangle 1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latin typeface="+mn-lt"/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latin typeface="+mn-lt"/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latin typeface="+mn-lt"/>
                <a:ea typeface="+mn-ea"/>
              </a:defRPr>
            </a:lvl1pPr>
          </a:lstStyle>
          <a:p>
            <a:fld id="{BAADD4F1-2B6D-48AC-AEB4-2C1E854B48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宋体" charset="-122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宋体" charset="-122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宋体" charset="-122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宋体" charset="-122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宋体" charset="-122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宋体" charset="-122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宋体" charset="-122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宋体" charset="-122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3574" y="1901826"/>
            <a:ext cx="7992887" cy="2160240"/>
          </a:xfrm>
        </p:spPr>
        <p:txBody>
          <a:bodyPr/>
          <a:lstStyle/>
          <a:p>
            <a:r>
              <a:rPr lang="zh-CN" altLang="en-US" sz="2800" b="1" dirty="0">
                <a:solidFill>
                  <a:schemeClr val="bg1">
                    <a:lumMod val="10000"/>
                  </a:schemeClr>
                </a:solidFill>
                <a:latin typeface="华文中宋" pitchFamily="2" charset="-122"/>
                <a:ea typeface="华文中宋" pitchFamily="2" charset="-122"/>
              </a:rPr>
              <a:t>庹明生博士    律师</a:t>
            </a:r>
            <a:br>
              <a:rPr lang="zh-CN" altLang="en-US" sz="2800" b="1" dirty="0">
                <a:solidFill>
                  <a:schemeClr val="bg1">
                    <a:lumMod val="10000"/>
                  </a:schemeClr>
                </a:solidFill>
                <a:latin typeface="华文中宋" pitchFamily="2" charset="-122"/>
                <a:ea typeface="华文中宋" pitchFamily="2" charset="-122"/>
              </a:rPr>
            </a:br>
            <a:r>
              <a:rPr lang="zh-CN" altLang="en-US" sz="2800" b="1" dirty="0">
                <a:solidFill>
                  <a:schemeClr val="bg1">
                    <a:lumMod val="10000"/>
                  </a:schemeClr>
                </a:solidFill>
                <a:latin typeface="华文中宋" pitchFamily="2" charset="-122"/>
                <a:ea typeface="华文中宋" pitchFamily="2" charset="-122"/>
              </a:rPr>
              <a:t> 深圳医患纠纷仲裁院  仲裁员</a:t>
            </a:r>
            <a:br>
              <a:rPr lang="zh-CN" altLang="en-US" sz="2800" b="1" dirty="0">
                <a:solidFill>
                  <a:schemeClr val="bg1">
                    <a:lumMod val="10000"/>
                  </a:schemeClr>
                </a:solidFill>
                <a:latin typeface="华文中宋" pitchFamily="2" charset="-122"/>
                <a:ea typeface="华文中宋" pitchFamily="2" charset="-122"/>
              </a:rPr>
            </a:br>
            <a:r>
              <a:rPr lang="zh-CN" altLang="en-US" sz="2800" b="1" dirty="0">
                <a:solidFill>
                  <a:schemeClr val="bg1">
                    <a:lumMod val="10000"/>
                  </a:schemeClr>
                </a:solidFill>
                <a:latin typeface="华文中宋" pitchFamily="2" charset="-122"/>
                <a:ea typeface="华文中宋" pitchFamily="2" charset="-122"/>
              </a:rPr>
              <a:t>深圳市民商事调解中心    调解员</a:t>
            </a:r>
          </a:p>
          <a:p>
            <a:r>
              <a:rPr lang="zh-CN" altLang="en-US" sz="2800" b="1" dirty="0">
                <a:solidFill>
                  <a:schemeClr val="bg1">
                    <a:lumMod val="10000"/>
                  </a:schemeClr>
                </a:solidFill>
                <a:latin typeface="华文中宋" pitchFamily="2" charset="-122"/>
                <a:ea typeface="华文中宋" pitchFamily="2" charset="-122"/>
              </a:rPr>
              <a:t>深圳市医患纠纷调解专家库  法律专家</a:t>
            </a:r>
          </a:p>
          <a:p>
            <a:pPr algn="l"/>
            <a:r>
              <a:rPr lang="zh-CN" altLang="en-US" sz="2800" b="1" dirty="0">
                <a:solidFill>
                  <a:schemeClr val="bg1">
                    <a:lumMod val="10000"/>
                  </a:schemeClr>
                </a:solidFill>
                <a:latin typeface="华文中宋" pitchFamily="2" charset="-122"/>
                <a:ea typeface="华文中宋" pitchFamily="2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10000"/>
                  </a:schemeClr>
                </a:solidFill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en-US" sz="2800" b="1" dirty="0">
                <a:solidFill>
                  <a:schemeClr val="bg1">
                    <a:lumMod val="10000"/>
                  </a:schemeClr>
                </a:solidFill>
                <a:latin typeface="华文中宋" pitchFamily="2" charset="-122"/>
                <a:ea typeface="华文中宋" pitchFamily="2" charset="-122"/>
              </a:rPr>
              <a:t>深圳市律协民事法律专业委员会       委员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971600" y="530226"/>
            <a:ext cx="770485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ea typeface="华文中宋" pitchFamily="2" charset="-122"/>
              </a:rPr>
              <a:t>医疗纠纷案件实务操作经验分享</a:t>
            </a:r>
            <a:endParaRPr lang="zh-CN" sz="4000" b="1" dirty="0">
              <a:solidFill>
                <a:srgbClr val="FF0000"/>
              </a:solidFill>
              <a:ea typeface="华文中宋" pitchFamily="2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、确定损害结果；</a:t>
            </a:r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、对医疗机构的过错进行评估；</a:t>
            </a:r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、评估标的额；</a:t>
            </a:r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、撰写起诉状（仲裁申请书）。</a:t>
            </a:r>
            <a:endParaRPr lang="zh-CN" altLang="en-US" sz="2800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（二）诉前（仲裁）准备</a:t>
            </a:r>
            <a:endParaRPr lang="zh-CN" altLang="en-US" sz="4000" b="1" dirty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773468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800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、将医务人员做被告；</a:t>
            </a:r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800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、误导当事人进行医疗事故（损害）鉴定 ；</a:t>
            </a:r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800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、过高评估诉讼（仲裁）的标的 ；</a:t>
            </a:r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800" dirty="0" smtClean="0"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、向当事人进行承诺。</a:t>
            </a:r>
            <a:endParaRPr lang="zh-CN" altLang="en-US" sz="2800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（三）医疗纠纷案件启动误区</a:t>
            </a:r>
            <a:endParaRPr lang="zh-CN" altLang="en-US" sz="4000" b="1" dirty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168420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23528" y="1268760"/>
            <a:ext cx="8686800" cy="838200"/>
          </a:xfrm>
        </p:spPr>
        <p:txBody>
          <a:bodyPr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五、医疗纠纷案件的举证</a:t>
            </a:r>
            <a:endParaRPr lang="zh-CN" altLang="en-US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043608" y="2420888"/>
            <a:ext cx="7947992" cy="3659237"/>
          </a:xfrm>
        </p:spPr>
        <p:txBody>
          <a:bodyPr/>
          <a:lstStyle/>
          <a:p>
            <a:r>
              <a:rPr lang="zh-CN" altLang="en-US" dirty="0" smtClean="0"/>
              <a:t>（一）举证责任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、举证责任倒置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、谁主张谁举证</a:t>
            </a:r>
            <a:endParaRPr lang="en-US" altLang="zh-CN" dirty="0" smtClean="0"/>
          </a:p>
          <a:p>
            <a:r>
              <a:rPr lang="zh-CN" altLang="en-US" dirty="0" smtClean="0"/>
              <a:t>（二）医疗纠纷案件鉴定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88511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六、医疗纠纷案件的赔偿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（一）医疗纠纷案件的责任承担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、过错责任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、过错推定责任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（二）医疗纠纷案件的赔偿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、赔偿项目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、计算标准</a:t>
            </a:r>
            <a:endParaRPr lang="zh-CN" altLang="en-US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386555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WordArt 2"/>
          <p:cNvSpPr>
            <a:spLocks noChangeArrowheads="1" noChangeShapeType="1"/>
          </p:cNvSpPr>
          <p:nvPr/>
        </p:nvSpPr>
        <p:spPr bwMode="auto">
          <a:xfrm>
            <a:off x="1331640" y="764705"/>
            <a:ext cx="7056784" cy="27910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786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 cmpd="sng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/>
                <a:ea typeface="宋体"/>
              </a:rPr>
              <a:t>谢谢！</a:t>
            </a:r>
          </a:p>
        </p:txBody>
      </p:sp>
      <p:pic>
        <p:nvPicPr>
          <p:cNvPr id="65539" name="Picture 3" descr="花前月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645" y="5662613"/>
            <a:ext cx="1165225" cy="111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idx="1"/>
          </p:nvPr>
        </p:nvSpPr>
        <p:spPr>
          <a:xfrm>
            <a:off x="323850" y="1196983"/>
            <a:ext cx="8229600" cy="5218113"/>
          </a:xfrm>
        </p:spPr>
        <p:txBody>
          <a:bodyPr/>
          <a:lstStyle/>
          <a:p>
            <a:pPr algn="ctr"/>
            <a:r>
              <a:rPr lang="zh-CN" altLang="en-US" sz="4000">
                <a:latin typeface="华文中宋" pitchFamily="2" charset="-122"/>
                <a:ea typeface="华文中宋" pitchFamily="2" charset="-122"/>
              </a:rPr>
              <a:t>庹明生律师联系方式</a:t>
            </a:r>
          </a:p>
          <a:p>
            <a:pPr algn="ctr"/>
            <a:r>
              <a:rPr lang="zh-CN" altLang="en-US" sz="4000">
                <a:latin typeface="华文中宋" pitchFamily="2" charset="-122"/>
                <a:ea typeface="华文中宋" pitchFamily="2" charset="-122"/>
              </a:rPr>
              <a:t>手机：13692105196</a:t>
            </a:r>
          </a:p>
          <a:p>
            <a:pPr algn="ctr"/>
            <a:r>
              <a:rPr lang="zh-CN" altLang="en-US" sz="4000">
                <a:latin typeface="华文中宋" pitchFamily="2" charset="-122"/>
                <a:ea typeface="华文中宋" pitchFamily="2" charset="-122"/>
              </a:rPr>
              <a:t>QQ：912041299</a:t>
            </a:r>
          </a:p>
          <a:p>
            <a:pPr algn="ctr"/>
            <a:r>
              <a:rPr lang="zh-CN" altLang="en-US" sz="4000">
                <a:latin typeface="华文中宋" pitchFamily="2" charset="-122"/>
                <a:ea typeface="华文中宋" pitchFamily="2" charset="-122"/>
              </a:rPr>
              <a:t>e-mail：yxtms@163.com</a:t>
            </a:r>
          </a:p>
          <a:p>
            <a:pPr algn="ctr"/>
            <a:r>
              <a:rPr lang="zh-CN" altLang="en-US" sz="4000">
                <a:latin typeface="华文中宋" pitchFamily="2" charset="-122"/>
                <a:ea typeface="华文中宋" pitchFamily="2" charset="-122"/>
              </a:rPr>
              <a:t>http://www.szmlawyers.com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908720"/>
            <a:ext cx="8424936" cy="792084"/>
          </a:xfrm>
        </p:spPr>
        <p:txBody>
          <a:bodyPr>
            <a:normAutofit/>
          </a:bodyPr>
          <a:lstStyle/>
          <a:p>
            <a:pPr algn="ctr"/>
            <a:r>
              <a:rPr lang="zh-CN" altLang="en-US" sz="4000" b="0" dirty="0">
                <a:solidFill>
                  <a:srgbClr val="FF0000"/>
                </a:solidFill>
                <a:ea typeface="华文中宋" pitchFamily="2" charset="-122"/>
              </a:rPr>
              <a:t>医疗纠纷案件实务</a:t>
            </a:r>
            <a:r>
              <a:rPr lang="zh-CN" altLang="en-US" sz="4000" b="0" dirty="0" smtClean="0">
                <a:solidFill>
                  <a:srgbClr val="FF0000"/>
                </a:solidFill>
                <a:ea typeface="华文中宋" pitchFamily="2" charset="-122"/>
              </a:rPr>
              <a:t>操作经验分享</a:t>
            </a:r>
            <a:endParaRPr lang="zh-CN" altLang="en-US" sz="4000" b="0" dirty="0">
              <a:solidFill>
                <a:srgbClr val="FF0000"/>
              </a:solidFill>
              <a:ea typeface="华文中宋" pitchFamily="2" charset="-122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99592" y="1772816"/>
            <a:ext cx="7848872" cy="4248472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50000"/>
              </a:lnSpc>
            </a:pPr>
            <a:r>
              <a:rPr lang="zh-CN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一</a:t>
            </a:r>
            <a:r>
              <a:rPr lang="zh-CN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、与</a:t>
            </a:r>
            <a:r>
              <a:rPr lang="zh-CN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医疗</a:t>
            </a:r>
            <a:r>
              <a:rPr lang="zh-CN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纠纷</a:t>
            </a:r>
            <a:r>
              <a:rPr lang="zh-CN" altLang="en-US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案件</a:t>
            </a:r>
            <a:r>
              <a:rPr lang="zh-CN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实务</a:t>
            </a:r>
            <a:r>
              <a:rPr lang="zh-CN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相关几组概念</a:t>
            </a:r>
          </a:p>
          <a:p>
            <a:pPr algn="l">
              <a:lnSpc>
                <a:spcPct val="150000"/>
              </a:lnSpc>
            </a:pPr>
            <a:r>
              <a:rPr lang="zh-CN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二、医疗</a:t>
            </a:r>
            <a:r>
              <a:rPr lang="zh-CN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纠纷</a:t>
            </a:r>
            <a:r>
              <a:rPr lang="zh-CN" altLang="en-US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案件</a:t>
            </a:r>
            <a:r>
              <a:rPr lang="zh-CN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解决</a:t>
            </a:r>
            <a:r>
              <a:rPr lang="zh-CN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途径</a:t>
            </a:r>
          </a:p>
          <a:p>
            <a:pPr algn="l">
              <a:lnSpc>
                <a:spcPct val="150000"/>
              </a:lnSpc>
            </a:pPr>
            <a:r>
              <a:rPr lang="zh-CN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三、</a:t>
            </a:r>
            <a:r>
              <a:rPr lang="zh-CN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医疗</a:t>
            </a:r>
            <a:r>
              <a:rPr lang="zh-CN" altLang="en-US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纠纷</a:t>
            </a:r>
            <a:r>
              <a:rPr lang="zh-CN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案件</a:t>
            </a:r>
            <a:r>
              <a:rPr lang="zh-CN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的受理</a:t>
            </a:r>
          </a:p>
          <a:p>
            <a:pPr algn="l">
              <a:lnSpc>
                <a:spcPct val="150000"/>
              </a:lnSpc>
            </a:pPr>
            <a:r>
              <a:rPr lang="zh-CN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四</a:t>
            </a:r>
            <a:r>
              <a:rPr lang="zh-CN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医疗纠纷案件的启动</a:t>
            </a:r>
            <a:endParaRPr lang="en-US" altLang="zh-CN" sz="2800" b="1" dirty="0" smtClean="0">
              <a:solidFill>
                <a:srgbClr val="000000"/>
              </a:solidFill>
              <a:latin typeface="仿宋" pitchFamily="49" charset="-122"/>
              <a:ea typeface="仿宋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五、医疗纠纷</a:t>
            </a:r>
            <a:r>
              <a:rPr lang="zh-CN" altLang="en-US" sz="33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案件</a:t>
            </a:r>
            <a:r>
              <a:rPr lang="zh-CN" altLang="en-US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的举证</a:t>
            </a:r>
            <a:endParaRPr lang="en-US" altLang="zh-CN" sz="2800" b="1" dirty="0" smtClean="0">
              <a:solidFill>
                <a:srgbClr val="000000"/>
              </a:solidFill>
              <a:latin typeface="仿宋" pitchFamily="49" charset="-122"/>
              <a:ea typeface="仿宋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六、医疗纠纷案件赔偿</a:t>
            </a:r>
            <a:endParaRPr lang="zh-CN" sz="2800" b="1" dirty="0">
              <a:solidFill>
                <a:srgbClr val="0000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>
                <a:solidFill>
                  <a:schemeClr val="accent1">
                    <a:tint val="20000"/>
                  </a:schemeClr>
                </a:solidFill>
              </a:rPr>
              <a:t>1</a:t>
            </a:r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99083" y="1124744"/>
            <a:ext cx="7689850" cy="1143000"/>
          </a:xfrm>
        </p:spPr>
        <p:txBody>
          <a:bodyPr/>
          <a:lstStyle/>
          <a:p>
            <a:r>
              <a:rPr lang="zh-CN" sz="40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一、 与医疗纠纷相关几组概念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519538" y="2420888"/>
            <a:ext cx="8208912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dirty="0">
                <a:latin typeface="仿宋" pitchFamily="49" charset="-122"/>
                <a:ea typeface="仿宋" pitchFamily="49" charset="-122"/>
              </a:rPr>
              <a:t>（一）医疗事故、医疗纠纷与医患纠纷</a:t>
            </a:r>
          </a:p>
          <a:p>
            <a:pPr>
              <a:lnSpc>
                <a:spcPct val="150000"/>
              </a:lnSpc>
            </a:pPr>
            <a:r>
              <a:rPr lang="zh-CN" sz="2800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二</a:t>
            </a:r>
            <a:r>
              <a:rPr lang="zh-CN" sz="2800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sz="2800" dirty="0">
                <a:latin typeface="仿宋" pitchFamily="49" charset="-122"/>
                <a:ea typeface="仿宋" pitchFamily="49" charset="-122"/>
              </a:rPr>
              <a:t>医疗事故赔偿纠纷、医疗过错赔偿纠纷与医疗损害赔偿</a:t>
            </a:r>
            <a:r>
              <a:rPr lang="zh-CN" sz="2800" dirty="0" smtClean="0">
                <a:latin typeface="仿宋" pitchFamily="49" charset="-122"/>
                <a:ea typeface="仿宋" pitchFamily="49" charset="-122"/>
              </a:rPr>
              <a:t>纠纷</a:t>
            </a:r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（三）医学鉴定、医疗事故鉴定、医疗过错鉴定与医疗损害鉴定</a:t>
            </a:r>
          </a:p>
          <a:p>
            <a:pPr>
              <a:lnSpc>
                <a:spcPct val="150000"/>
              </a:lnSpc>
            </a:pPr>
            <a:endParaRPr lang="zh-CN" sz="2800" dirty="0"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739719" y="1412776"/>
            <a:ext cx="7524750" cy="577850"/>
          </a:xfrm>
        </p:spPr>
        <p:txBody>
          <a:bodyPr/>
          <a:lstStyle/>
          <a:p>
            <a:pPr algn="ctr"/>
            <a:r>
              <a:rPr lang="zh-CN" sz="36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医疗纠纷、医患纠纷及医疗事故</a:t>
            </a:r>
            <a:br>
              <a:rPr lang="zh-CN" sz="36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</a:br>
            <a:r>
              <a:rPr lang="zh-CN" sz="36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三者之间关系</a:t>
            </a:r>
          </a:p>
        </p:txBody>
      </p:sp>
      <p:graphicFrame>
        <p:nvGraphicFramePr>
          <p:cNvPr id="2" name="图示 1"/>
          <p:cNvGraphicFramePr/>
          <p:nvPr/>
        </p:nvGraphicFramePr>
        <p:xfrm>
          <a:off x="755580" y="2211388"/>
          <a:ext cx="7200900" cy="42590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620713"/>
            <a:ext cx="7150100" cy="1143000"/>
          </a:xfrm>
        </p:spPr>
        <p:txBody>
          <a:bodyPr/>
          <a:lstStyle/>
          <a:p>
            <a:r>
              <a:rPr lang="zh-CN" sz="3600" dirty="0">
                <a:solidFill>
                  <a:srgbClr val="FF0000"/>
                </a:solidFill>
                <a:ea typeface="华文中宋" pitchFamily="2" charset="-122"/>
              </a:rPr>
              <a:t>二、医疗</a:t>
            </a:r>
            <a:r>
              <a:rPr lang="zh-CN" sz="3600" dirty="0" smtClean="0">
                <a:solidFill>
                  <a:srgbClr val="FF0000"/>
                </a:solidFill>
                <a:ea typeface="华文中宋" pitchFamily="2" charset="-122"/>
              </a:rPr>
              <a:t>纠纷解决</a:t>
            </a:r>
            <a:r>
              <a:rPr lang="zh-CN" sz="3600" dirty="0">
                <a:solidFill>
                  <a:srgbClr val="FF0000"/>
                </a:solidFill>
                <a:ea typeface="华文中宋" pitchFamily="2" charset="-122"/>
              </a:rPr>
              <a:t>途径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801134" y="1772816"/>
            <a:ext cx="6624637" cy="461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仿宋" pitchFamily="49" charset="-122"/>
                <a:ea typeface="仿宋" pitchFamily="49" charset="-122"/>
              </a:rPr>
              <a:t>（一）自行协商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仿宋" pitchFamily="49" charset="-122"/>
                <a:ea typeface="仿宋" pitchFamily="49" charset="-122"/>
              </a:rPr>
              <a:t>（二）调解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仿宋" pitchFamily="49" charset="-122"/>
                <a:ea typeface="仿宋" pitchFamily="49" charset="-122"/>
              </a:rPr>
              <a:t>  1、卫生行政部门调解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仿宋" pitchFamily="49" charset="-122"/>
                <a:ea typeface="仿宋" pitchFamily="49" charset="-122"/>
              </a:rPr>
              <a:t>  2、人民调解（医调室）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仿宋" pitchFamily="49" charset="-122"/>
                <a:ea typeface="仿宋" pitchFamily="49" charset="-122"/>
              </a:rPr>
              <a:t>  3、民商事调解中心调解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仿宋" pitchFamily="49" charset="-122"/>
                <a:ea typeface="仿宋" pitchFamily="49" charset="-122"/>
              </a:rPr>
              <a:t>（三）诉讼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CC0000"/>
                </a:solidFill>
                <a:latin typeface="仿宋" pitchFamily="49" charset="-122"/>
                <a:ea typeface="仿宋" pitchFamily="49" charset="-122"/>
              </a:rPr>
              <a:t>（四）仲裁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8" y="692150"/>
            <a:ext cx="8784976" cy="1143000"/>
          </a:xfrm>
        </p:spPr>
        <p:txBody>
          <a:bodyPr/>
          <a:lstStyle/>
          <a:p>
            <a:pPr algn="ctr"/>
            <a:r>
              <a:rPr lang="zh-CN" sz="4000" dirty="0">
                <a:solidFill>
                  <a:srgbClr val="FF0000"/>
                </a:solidFill>
                <a:ea typeface="华文中宋" pitchFamily="2" charset="-122"/>
              </a:rPr>
              <a:t>三、医疗案件的受理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827585" y="1989139"/>
            <a:ext cx="7562354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仿宋" pitchFamily="49" charset="-122"/>
                <a:ea typeface="仿宋" pitchFamily="49" charset="-122"/>
              </a:rPr>
              <a:t>（一）受理前的咨询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仿宋" pitchFamily="49" charset="-122"/>
                <a:ea typeface="仿宋" pitchFamily="49" charset="-122"/>
              </a:rPr>
              <a:t>  1、迅速提出异议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仿宋" pitchFamily="49" charset="-122"/>
                <a:ea typeface="仿宋" pitchFamily="49" charset="-122"/>
              </a:rPr>
              <a:t>  2、复印封存病历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仿宋" pitchFamily="49" charset="-122"/>
                <a:ea typeface="仿宋" pitchFamily="49" charset="-122"/>
              </a:rPr>
              <a:t>  3、携带病历及相关资料前往律师事务所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咨询</a:t>
            </a:r>
            <a:endParaRPr lang="zh-CN" altLang="en-US" sz="2800" dirty="0"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51" y="980728"/>
            <a:ext cx="8207375" cy="1079500"/>
          </a:xfrm>
        </p:spPr>
        <p:txBody>
          <a:bodyPr/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  <a:ea typeface="华文中宋" pitchFamily="2" charset="-122"/>
              </a:rPr>
              <a:t>三、医疗案件的受理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8" y="1916832"/>
            <a:ext cx="7920880" cy="4248472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Bef>
                <a:spcPct val="0"/>
              </a:spcBef>
              <a:buClrTx/>
              <a:buNone/>
            </a:pPr>
            <a:r>
              <a:rPr lang="zh-CN" altLang="en-US" kern="1200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（二）</a:t>
            </a:r>
            <a:r>
              <a:rPr lang="zh-CN" altLang="en-US" kern="1200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受理</a:t>
            </a:r>
            <a:endParaRPr lang="en-US" altLang="zh-CN" kern="1200" dirty="0" smtClean="0">
              <a:solidFill>
                <a:srgbClr val="000000"/>
              </a:solidFill>
              <a:latin typeface="仿宋" pitchFamily="49" charset="-122"/>
              <a:ea typeface="仿宋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ClrTx/>
              <a:buNone/>
            </a:pPr>
            <a:r>
              <a:rPr lang="en-US" altLang="zh-CN" kern="1200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  </a:t>
            </a:r>
            <a:r>
              <a:rPr lang="en-US" altLang="zh-CN" kern="1200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kern="1200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、选择适合我们自己操作的案例；</a:t>
            </a:r>
            <a:endParaRPr lang="en-US" altLang="zh-CN" kern="1200" dirty="0" smtClean="0">
              <a:solidFill>
                <a:srgbClr val="000000"/>
              </a:solidFill>
              <a:latin typeface="仿宋" pitchFamily="49" charset="-122"/>
              <a:ea typeface="仿宋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ClrTx/>
              <a:buNone/>
            </a:pPr>
            <a:r>
              <a:rPr lang="en-US" altLang="zh-CN" kern="1200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  2</a:t>
            </a:r>
            <a:r>
              <a:rPr lang="zh-CN" altLang="en-US" kern="1200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、选择专业律师共同代理或推荐给专业律师；</a:t>
            </a:r>
            <a:r>
              <a:rPr lang="en-US" altLang="zh-CN" kern="1200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 </a:t>
            </a:r>
            <a:endParaRPr lang="zh-CN" altLang="en-US" kern="1200" dirty="0">
              <a:solidFill>
                <a:srgbClr val="000000"/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、办理委托代理手续；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、办理授权委托书</a:t>
            </a:r>
            <a:endParaRPr lang="zh-CN" altLang="en-US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786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5577808"/>
          </a:xfrm>
        </p:spPr>
        <p:txBody>
          <a:bodyPr/>
          <a:lstStyle/>
          <a:p>
            <a:r>
              <a:rPr lang="zh-CN" altLang="en-US" sz="44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四、医疗纠纷案件启动</a:t>
            </a:r>
            <a:endParaRPr lang="zh-CN" altLang="en-US" sz="4400" b="1" dirty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15359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、根据接案的时机；</a:t>
            </a:r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、根据当事人的具体情况；</a:t>
            </a:r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、根据案件的具体情况；</a:t>
            </a:r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、根据我们对每一个程序的把握程度。</a:t>
            </a:r>
            <a:endParaRPr lang="zh-CN" altLang="en-US" sz="2800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（一）决定案件的处理方式</a:t>
            </a:r>
            <a:endParaRPr lang="zh-CN" altLang="en-US" sz="4000" b="1" dirty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78245603"/>
      </p:ext>
    </p:extLst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晴空万里">
  <a:themeElements>
    <a:clrScheme name="晴空万里 8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6FC01E"/>
      </a:accent1>
      <a:accent2>
        <a:srgbClr val="4F7913"/>
      </a:accent2>
      <a:accent3>
        <a:srgbClr val="FFFFFF"/>
      </a:accent3>
      <a:accent4>
        <a:srgbClr val="000000"/>
      </a:accent4>
      <a:accent5>
        <a:srgbClr val="BBDCAB"/>
      </a:accent5>
      <a:accent6>
        <a:srgbClr val="476D10"/>
      </a:accent6>
      <a:hlink>
        <a:srgbClr val="26420A"/>
      </a:hlink>
      <a:folHlink>
        <a:srgbClr val="ADE971"/>
      </a:folHlink>
    </a:clrScheme>
    <a:fontScheme name="晴空万里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晴空万里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DFE0BE"/>
        </a:accent1>
        <a:accent2>
          <a:srgbClr val="D1D46B"/>
        </a:accent2>
        <a:accent3>
          <a:srgbClr val="FFFFFF"/>
        </a:accent3>
        <a:accent4>
          <a:srgbClr val="000000"/>
        </a:accent4>
        <a:accent5>
          <a:srgbClr val="ECEDDB"/>
        </a:accent5>
        <a:accent6>
          <a:srgbClr val="BDC060"/>
        </a:accent6>
        <a:hlink>
          <a:srgbClr val="3A3B11"/>
        </a:hlink>
        <a:folHlink>
          <a:srgbClr val="EAEBB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晴空万里 2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517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FFAAAB"/>
        </a:accent5>
        <a:accent6>
          <a:srgbClr val="AA000B"/>
        </a:accent6>
        <a:hlink>
          <a:srgbClr val="3A0004"/>
        </a:hlink>
        <a:folHlink>
          <a:srgbClr val="FF75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晴空万里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F59B8"/>
        </a:accent1>
        <a:accent2>
          <a:srgbClr val="884183"/>
        </a:accent2>
        <a:accent3>
          <a:srgbClr val="FFFFFF"/>
        </a:accent3>
        <a:accent4>
          <a:srgbClr val="000000"/>
        </a:accent4>
        <a:accent5>
          <a:srgbClr val="DCB5D8"/>
        </a:accent5>
        <a:accent6>
          <a:srgbClr val="7B3A76"/>
        </a:accent6>
        <a:hlink>
          <a:srgbClr val="371535"/>
        </a:hlink>
        <a:folHlink>
          <a:srgbClr val="D99FD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晴空万里 4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晴空万里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8A15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7D12"/>
        </a:accent6>
        <a:hlink>
          <a:srgbClr val="463900"/>
        </a:hlink>
        <a:folHlink>
          <a:srgbClr val="FFF0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晴空万里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6AB"/>
        </a:accent5>
        <a:accent6>
          <a:srgbClr val="C54F00"/>
        </a:accent6>
        <a:hlink>
          <a:srgbClr val="963D00"/>
        </a:hlink>
        <a:folHlink>
          <a:srgbClr val="FFC78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晴空万里 7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66B2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晴空万里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6FC01E"/>
        </a:accent1>
        <a:accent2>
          <a:srgbClr val="4F7913"/>
        </a:accent2>
        <a:accent3>
          <a:srgbClr val="FFFFFF"/>
        </a:accent3>
        <a:accent4>
          <a:srgbClr val="000000"/>
        </a:accent4>
        <a:accent5>
          <a:srgbClr val="BBDCAB"/>
        </a:accent5>
        <a:accent6>
          <a:srgbClr val="476D10"/>
        </a:accent6>
        <a:hlink>
          <a:srgbClr val="26420A"/>
        </a:hlink>
        <a:folHlink>
          <a:srgbClr val="ADE97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蓝色飞轮设计模板">
  <a:themeElements>
    <a:clrScheme name="默认设计模板 10">
      <a:dk1>
        <a:srgbClr val="336699"/>
      </a:dk1>
      <a:lt1>
        <a:srgbClr val="CCECFF"/>
      </a:lt1>
      <a:dk2>
        <a:srgbClr val="CCFF66"/>
      </a:dk2>
      <a:lt2>
        <a:srgbClr val="336699"/>
      </a:lt2>
      <a:accent1>
        <a:srgbClr val="DFF3FF"/>
      </a:accent1>
      <a:accent2>
        <a:srgbClr val="A6B84A"/>
      </a:accent2>
      <a:accent3>
        <a:srgbClr val="E2F4FF"/>
      </a:accent3>
      <a:accent4>
        <a:srgbClr val="2A5682"/>
      </a:accent4>
      <a:accent5>
        <a:srgbClr val="ECF8FF"/>
      </a:accent5>
      <a:accent6>
        <a:srgbClr val="96A642"/>
      </a:accent6>
      <a:hlink>
        <a:srgbClr val="73B5CF"/>
      </a:hlink>
      <a:folHlink>
        <a:srgbClr val="00808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DE9B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BF2D7"/>
        </a:accent5>
        <a:accent6>
          <a:srgbClr val="2D2D8A"/>
        </a:accent6>
        <a:hlink>
          <a:srgbClr val="339966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5DEBA"/>
        </a:accent1>
        <a:accent2>
          <a:srgbClr val="F1FFCD"/>
        </a:accent2>
        <a:accent3>
          <a:srgbClr val="FFFFFF"/>
        </a:accent3>
        <a:accent4>
          <a:srgbClr val="000000"/>
        </a:accent4>
        <a:accent5>
          <a:srgbClr val="E7ECD9"/>
        </a:accent5>
        <a:accent6>
          <a:srgbClr val="DAE7BA"/>
        </a:accent6>
        <a:hlink>
          <a:srgbClr val="7B7D37"/>
        </a:hlink>
        <a:folHlink>
          <a:srgbClr val="3A62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777777"/>
        </a:dk1>
        <a:lt1>
          <a:srgbClr val="333333"/>
        </a:lt1>
        <a:dk2>
          <a:srgbClr val="000066"/>
        </a:dk2>
        <a:lt2>
          <a:srgbClr val="D1D1CB"/>
        </a:lt2>
        <a:accent1>
          <a:srgbClr val="99998D"/>
        </a:accent1>
        <a:accent2>
          <a:srgbClr val="6292C6"/>
        </a:accent2>
        <a:accent3>
          <a:srgbClr val="AAAAB8"/>
        </a:accent3>
        <a:accent4>
          <a:srgbClr val="2A2A2A"/>
        </a:accent4>
        <a:accent5>
          <a:srgbClr val="CACAC5"/>
        </a:accent5>
        <a:accent6>
          <a:srgbClr val="5884B3"/>
        </a:accent6>
        <a:hlink>
          <a:srgbClr val="FEF4AA"/>
        </a:hlink>
        <a:folHlink>
          <a:srgbClr val="F8F8F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333333"/>
        </a:dk1>
        <a:lt1>
          <a:srgbClr val="FFFFFF"/>
        </a:lt1>
        <a:dk2>
          <a:srgbClr val="D1D1CB"/>
        </a:dk2>
        <a:lt2>
          <a:srgbClr val="777777"/>
        </a:lt2>
        <a:accent1>
          <a:srgbClr val="99998D"/>
        </a:accent1>
        <a:accent2>
          <a:srgbClr val="6292C6"/>
        </a:accent2>
        <a:accent3>
          <a:srgbClr val="FFFFFF"/>
        </a:accent3>
        <a:accent4>
          <a:srgbClr val="2A2A2A"/>
        </a:accent4>
        <a:accent5>
          <a:srgbClr val="CACAC5"/>
        </a:accent5>
        <a:accent6>
          <a:srgbClr val="5884B3"/>
        </a:accent6>
        <a:hlink>
          <a:srgbClr val="FEF4AA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ABCF7F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D2E4C0"/>
        </a:accent5>
        <a:accent6>
          <a:srgbClr val="E78A5C"/>
        </a:accent6>
        <a:hlink>
          <a:srgbClr val="EA552C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85CADF"/>
        </a:dk1>
        <a:lt1>
          <a:srgbClr val="DBF0FF"/>
        </a:lt1>
        <a:dk2>
          <a:srgbClr val="CCFFFF"/>
        </a:dk2>
        <a:lt2>
          <a:srgbClr val="003366"/>
        </a:lt2>
        <a:accent1>
          <a:srgbClr val="3F709D"/>
        </a:accent1>
        <a:accent2>
          <a:srgbClr val="00B000"/>
        </a:accent2>
        <a:accent3>
          <a:srgbClr val="EAF6FF"/>
        </a:accent3>
        <a:accent4>
          <a:srgbClr val="71ACBE"/>
        </a:accent4>
        <a:accent5>
          <a:srgbClr val="AFBBCC"/>
        </a:accent5>
        <a:accent6>
          <a:srgbClr val="009F00"/>
        </a:accent6>
        <a:hlink>
          <a:srgbClr val="66CCFF"/>
        </a:hlink>
        <a:folHlink>
          <a:srgbClr val="FFF38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663300"/>
        </a:dk1>
        <a:lt1>
          <a:srgbClr val="D2BA9E"/>
        </a:lt1>
        <a:dk2>
          <a:srgbClr val="DFC08D"/>
        </a:dk2>
        <a:lt2>
          <a:srgbClr val="2D2015"/>
        </a:lt2>
        <a:accent1>
          <a:srgbClr val="C6DF95"/>
        </a:accent1>
        <a:accent2>
          <a:srgbClr val="8F5F2F"/>
        </a:accent2>
        <a:accent3>
          <a:srgbClr val="E5D9CC"/>
        </a:accent3>
        <a:accent4>
          <a:srgbClr val="562A00"/>
        </a:accent4>
        <a:accent5>
          <a:srgbClr val="DFECC8"/>
        </a:accent5>
        <a:accent6>
          <a:srgbClr val="81552A"/>
        </a:accent6>
        <a:hlink>
          <a:srgbClr val="CCB400"/>
        </a:hlink>
        <a:folHlink>
          <a:srgbClr val="5C6E7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969696"/>
        </a:dk1>
        <a:lt1>
          <a:srgbClr val="DEF6F1"/>
        </a:lt1>
        <a:dk2>
          <a:srgbClr val="8BCD33"/>
        </a:dk2>
        <a:lt2>
          <a:srgbClr val="969696"/>
        </a:lt2>
        <a:accent1>
          <a:srgbClr val="E8FFCD"/>
        </a:accent1>
        <a:accent2>
          <a:srgbClr val="8DC6FF"/>
        </a:accent2>
        <a:accent3>
          <a:srgbClr val="ECFAF7"/>
        </a:accent3>
        <a:accent4>
          <a:srgbClr val="7F7F7F"/>
        </a:accent4>
        <a:accent5>
          <a:srgbClr val="F2FFE3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336699"/>
        </a:dk1>
        <a:lt1>
          <a:srgbClr val="CCECFF"/>
        </a:lt1>
        <a:dk2>
          <a:srgbClr val="CCFF66"/>
        </a:dk2>
        <a:lt2>
          <a:srgbClr val="336699"/>
        </a:lt2>
        <a:accent1>
          <a:srgbClr val="DFF3FF"/>
        </a:accent1>
        <a:accent2>
          <a:srgbClr val="A6B84A"/>
        </a:accent2>
        <a:accent3>
          <a:srgbClr val="E2F4FF"/>
        </a:accent3>
        <a:accent4>
          <a:srgbClr val="2A5682"/>
        </a:accent4>
        <a:accent5>
          <a:srgbClr val="ECF8FF"/>
        </a:accent5>
        <a:accent6>
          <a:srgbClr val="96A642"/>
        </a:accent6>
        <a:hlink>
          <a:srgbClr val="73B5CF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000000"/>
        </a:dk1>
        <a:lt1>
          <a:srgbClr val="FFFFD9"/>
        </a:lt1>
        <a:dk2>
          <a:srgbClr val="663300"/>
        </a:dk2>
        <a:lt2>
          <a:srgbClr val="777777"/>
        </a:lt2>
        <a:accent1>
          <a:srgbClr val="F6FDE1"/>
        </a:accent1>
        <a:accent2>
          <a:srgbClr val="BFC39F"/>
        </a:accent2>
        <a:accent3>
          <a:srgbClr val="FFFFE9"/>
        </a:accent3>
        <a:accent4>
          <a:srgbClr val="000000"/>
        </a:accent4>
        <a:accent5>
          <a:srgbClr val="FAFEEE"/>
        </a:accent5>
        <a:accent6>
          <a:srgbClr val="ADB090"/>
        </a:accent6>
        <a:hlink>
          <a:srgbClr val="FE7F52"/>
        </a:hlink>
        <a:folHlink>
          <a:srgbClr val="F836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969696"/>
        </a:dk1>
        <a:lt1>
          <a:srgbClr val="DADAE6"/>
        </a:lt1>
        <a:dk2>
          <a:srgbClr val="FFFFFF"/>
        </a:dk2>
        <a:lt2>
          <a:srgbClr val="3E3E5C"/>
        </a:lt2>
        <a:accent1>
          <a:srgbClr val="C4CFE6"/>
        </a:accent1>
        <a:accent2>
          <a:srgbClr val="9DE719"/>
        </a:accent2>
        <a:accent3>
          <a:srgbClr val="EAEAF0"/>
        </a:accent3>
        <a:accent4>
          <a:srgbClr val="7F7F7F"/>
        </a:accent4>
        <a:accent5>
          <a:srgbClr val="DEE4F0"/>
        </a:accent5>
        <a:accent6>
          <a:srgbClr val="8ED116"/>
        </a:accent6>
        <a:hlink>
          <a:srgbClr val="0066CC"/>
        </a:hlink>
        <a:folHlink>
          <a:srgbClr val="FAFFF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精装书">
  <a:themeElements>
    <a:clrScheme name="精装书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精装书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精装书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现代型设计模板">
  <a:themeElements>
    <a:clrScheme name="Office 主题​​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9999"/>
      </a:accent1>
      <a:accent2>
        <a:srgbClr val="FF9933"/>
      </a:accent2>
      <a:accent3>
        <a:srgbClr val="AAB8E2"/>
      </a:accent3>
      <a:accent4>
        <a:srgbClr val="DADADA"/>
      </a:accent4>
      <a:accent5>
        <a:srgbClr val="AACACA"/>
      </a:accent5>
      <a:accent6>
        <a:srgbClr val="E78A2D"/>
      </a:accent6>
      <a:hlink>
        <a:srgbClr val="330099"/>
      </a:hlink>
      <a:folHlink>
        <a:srgbClr val="CBCBCB"/>
      </a:folHlink>
    </a:clrScheme>
    <a:fontScheme name="Office 主题​​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9999"/>
        </a:accent1>
        <a:accent2>
          <a:srgbClr val="FF9933"/>
        </a:accent2>
        <a:accent3>
          <a:srgbClr val="AAB8E2"/>
        </a:accent3>
        <a:accent4>
          <a:srgbClr val="DADADA"/>
        </a:accent4>
        <a:accent5>
          <a:srgbClr val="AACACA"/>
        </a:accent5>
        <a:accent6>
          <a:srgbClr val="E78A2D"/>
        </a:accent6>
        <a:hlink>
          <a:srgbClr val="330099"/>
        </a:hlink>
        <a:folHlink>
          <a:srgbClr val="CBC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1270</TotalTime>
  <Pages>0</Pages>
  <Words>638</Words>
  <Characters>0</Characters>
  <Application>Microsoft Office PowerPoint</Application>
  <DocSecurity>0</DocSecurity>
  <PresentationFormat>全屏显示(4:3)</PresentationFormat>
  <Lines>0</Lines>
  <Paragraphs>89</Paragraphs>
  <Slides>15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晴空万里</vt:lpstr>
      <vt:lpstr>蓝色飞轮设计模板</vt:lpstr>
      <vt:lpstr>精装书</vt:lpstr>
      <vt:lpstr>跋涉</vt:lpstr>
      <vt:lpstr>现代型设计模板</vt:lpstr>
      <vt:lpstr>PowerPoint 演示文稿</vt:lpstr>
      <vt:lpstr>医疗纠纷案件实务操作经验分享</vt:lpstr>
      <vt:lpstr>一、 与医疗纠纷相关几组概念</vt:lpstr>
      <vt:lpstr>医疗纠纷、医患纠纷及医疗事故 三者之间关系</vt:lpstr>
      <vt:lpstr>二、医疗纠纷解决途径</vt:lpstr>
      <vt:lpstr>三、医疗案件的受理</vt:lpstr>
      <vt:lpstr>三、医疗案件的受理</vt:lpstr>
      <vt:lpstr>四、医疗纠纷案件启动</vt:lpstr>
      <vt:lpstr>（一）决定案件的处理方式</vt:lpstr>
      <vt:lpstr>（二）诉前（仲裁）准备</vt:lpstr>
      <vt:lpstr>（三）医疗纠纷案件启动误区</vt:lpstr>
      <vt:lpstr>五、医疗纠纷案件的举证</vt:lpstr>
      <vt:lpstr>六、医疗纠纷案件的赔偿</vt:lpstr>
      <vt:lpstr>PowerPoint 演示文稿</vt:lpstr>
      <vt:lpstr>PowerPoint 演示文稿</vt:lpstr>
    </vt:vector>
  </TitlesOfParts>
  <Company>CHINA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医疗纠纷法律实务</dc:title>
  <dc:creator>USER</dc:creator>
  <cp:lastModifiedBy>tms</cp:lastModifiedBy>
  <cp:revision>69</cp:revision>
  <dcterms:created xsi:type="dcterms:W3CDTF">2011-10-19T08:25:15Z</dcterms:created>
  <dcterms:modified xsi:type="dcterms:W3CDTF">2012-12-01T03:59:25Z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2052-8.1.0.3442</vt:lpwstr>
  </property>
</Properties>
</file>